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22"/>
  </p:notesMasterIdLst>
  <p:sldIdLst>
    <p:sldId id="268" r:id="rId5"/>
    <p:sldId id="269" r:id="rId6"/>
    <p:sldId id="274" r:id="rId7"/>
    <p:sldId id="282" r:id="rId8"/>
    <p:sldId id="272" r:id="rId9"/>
    <p:sldId id="271" r:id="rId10"/>
    <p:sldId id="283" r:id="rId11"/>
    <p:sldId id="275" r:id="rId12"/>
    <p:sldId id="270" r:id="rId13"/>
    <p:sldId id="290" r:id="rId14"/>
    <p:sldId id="284" r:id="rId15"/>
    <p:sldId id="285" r:id="rId16"/>
    <p:sldId id="286" r:id="rId17"/>
    <p:sldId id="287" r:id="rId18"/>
    <p:sldId id="288" r:id="rId19"/>
    <p:sldId id="281"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4619" autoAdjust="0"/>
  </p:normalViewPr>
  <p:slideViewPr>
    <p:cSldViewPr snapToGrid="0">
      <p:cViewPr>
        <p:scale>
          <a:sx n="54" d="100"/>
          <a:sy n="54" d="100"/>
        </p:scale>
        <p:origin x="24" y="176"/>
      </p:cViewPr>
      <p:guideLst/>
    </p:cSldViewPr>
  </p:slideViewPr>
  <p:notesTextViewPr>
    <p:cViewPr>
      <p:scale>
        <a:sx n="1" d="1"/>
        <a:sy n="1" d="1"/>
      </p:scale>
      <p:origin x="0" y="-13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9DF7D-EC43-4292-828F-98D3CD77B6C4}"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0DDEA-429C-405C-9A12-CAC53998C5C5}" type="slidenum">
              <a:rPr lang="en-US" smtClean="0"/>
              <a:t>‹#›</a:t>
            </a:fld>
            <a:endParaRPr lang="en-US"/>
          </a:p>
        </p:txBody>
      </p:sp>
    </p:spTree>
    <p:extLst>
      <p:ext uri="{BB962C8B-B14F-4D97-AF65-F5344CB8AC3E}">
        <p14:creationId xmlns:p14="http://schemas.microsoft.com/office/powerpoint/2010/main" val="2311763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justice.gov/crt/title-i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ustice.gov/crt/title-i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https://www.justice.gov/crt/title-ix</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0680DDEA-429C-405C-9A12-CAC53998C5C5}" type="slidenum">
              <a:rPr lang="en-US" smtClean="0"/>
              <a:t>4</a:t>
            </a:fld>
            <a:endParaRPr lang="en-US"/>
          </a:p>
        </p:txBody>
      </p:sp>
    </p:spTree>
    <p:extLst>
      <p:ext uri="{BB962C8B-B14F-4D97-AF65-F5344CB8AC3E}">
        <p14:creationId xmlns:p14="http://schemas.microsoft.com/office/powerpoint/2010/main" val="363337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https://www.justice.gov/crt/title-ix</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0680DDEA-429C-405C-9A12-CAC53998C5C5}" type="slidenum">
              <a:rPr lang="en-US" smtClean="0"/>
              <a:t>5</a:t>
            </a:fld>
            <a:endParaRPr lang="en-US"/>
          </a:p>
        </p:txBody>
      </p:sp>
    </p:spTree>
    <p:extLst>
      <p:ext uri="{BB962C8B-B14F-4D97-AF65-F5344CB8AC3E}">
        <p14:creationId xmlns:p14="http://schemas.microsoft.com/office/powerpoint/2010/main" val="297985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p>
          <a:p>
            <a:pPr marL="228600" indent="-228600">
              <a:buAutoNum type="arabicPeriod"/>
            </a:pPr>
            <a:r>
              <a:rPr lang="en-US" dirty="0"/>
              <a:t>Activity 1 – Review each </a:t>
            </a:r>
            <a:r>
              <a:rPr lang="en-US"/>
              <a:t>Decision Process.</a:t>
            </a:r>
            <a:endParaRPr lang="en-US" dirty="0"/>
          </a:p>
          <a:p>
            <a:pPr marL="228600" indent="-228600">
              <a:buAutoNum type="arabicPeriod"/>
            </a:pPr>
            <a:r>
              <a:rPr lang="en-US" dirty="0"/>
              <a:t>Activity 2 – Engage in small group discussion centering understanding, areas of growth, and questions. </a:t>
            </a:r>
          </a:p>
        </p:txBody>
      </p:sp>
      <p:sp>
        <p:nvSpPr>
          <p:cNvPr id="4" name="Slide Number Placeholder 3"/>
          <p:cNvSpPr>
            <a:spLocks noGrp="1"/>
          </p:cNvSpPr>
          <p:nvPr>
            <p:ph type="sldNum" sz="quarter" idx="5"/>
          </p:nvPr>
        </p:nvSpPr>
        <p:spPr/>
        <p:txBody>
          <a:bodyPr/>
          <a:lstStyle/>
          <a:p>
            <a:fld id="{0680DDEA-429C-405C-9A12-CAC53998C5C5}" type="slidenum">
              <a:rPr lang="en-US" smtClean="0"/>
              <a:t>9</a:t>
            </a:fld>
            <a:endParaRPr lang="en-US"/>
          </a:p>
        </p:txBody>
      </p:sp>
    </p:spTree>
    <p:extLst>
      <p:ext uri="{BB962C8B-B14F-4D97-AF65-F5344CB8AC3E}">
        <p14:creationId xmlns:p14="http://schemas.microsoft.com/office/powerpoint/2010/main" val="377436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73AE6-DC16-4ABE-9914-65F55E58E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5EE476-C981-46BF-8344-45FA605AAF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4BDA22-B3BA-4135-8D55-ED9E291C6C53}"/>
              </a:ext>
            </a:extLst>
          </p:cNvPr>
          <p:cNvSpPr>
            <a:spLocks noGrp="1"/>
          </p:cNvSpPr>
          <p:nvPr>
            <p:ph type="dt" sz="half" idx="10"/>
          </p:nvPr>
        </p:nvSpPr>
        <p:spPr/>
        <p:txBody>
          <a:bodyPr/>
          <a:lstStyle/>
          <a:p>
            <a:fld id="{79559134-9B13-45F8-AFDA-EB3BF3AC829F}" type="datetime1">
              <a:rPr lang="en-US" smtClean="0"/>
              <a:t>10/19/2022</a:t>
            </a:fld>
            <a:endParaRPr lang="en-US" dirty="0"/>
          </a:p>
        </p:txBody>
      </p:sp>
      <p:sp>
        <p:nvSpPr>
          <p:cNvPr id="5" name="Footer Placeholder 4">
            <a:extLst>
              <a:ext uri="{FF2B5EF4-FFF2-40B4-BE49-F238E27FC236}">
                <a16:creationId xmlns:a16="http://schemas.microsoft.com/office/drawing/2014/main" id="{DE1DDB97-8DDA-4A0E-8D9E-979496910A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43B0AB-6F1C-4D5A-9064-D7E73BFD1C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889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D1D8-8D36-48EF-95ED-7180BF8FED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DEC2F-C370-41FC-92E4-C3D5B24323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4B96B-6789-4742-BF71-F2D2DB690D5E}"/>
              </a:ext>
            </a:extLst>
          </p:cNvPr>
          <p:cNvSpPr>
            <a:spLocks noGrp="1"/>
          </p:cNvSpPr>
          <p:nvPr>
            <p:ph type="dt" sz="half" idx="10"/>
          </p:nvPr>
        </p:nvSpPr>
        <p:spPr/>
        <p:txBody>
          <a:bodyPr/>
          <a:lstStyle/>
          <a:p>
            <a:fld id="{2681E21F-1CDB-45D9-A011-F7D3F6939545}" type="datetime1">
              <a:rPr lang="en-US" smtClean="0"/>
              <a:t>10/19/2022</a:t>
            </a:fld>
            <a:endParaRPr lang="en-US" dirty="0"/>
          </a:p>
        </p:txBody>
      </p:sp>
      <p:sp>
        <p:nvSpPr>
          <p:cNvPr id="5" name="Footer Placeholder 4">
            <a:extLst>
              <a:ext uri="{FF2B5EF4-FFF2-40B4-BE49-F238E27FC236}">
                <a16:creationId xmlns:a16="http://schemas.microsoft.com/office/drawing/2014/main" id="{E635D82C-60B9-4F22-BCBE-FDA29B23C0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A90680-1642-4F40-BEB1-502D76CA5D9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840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7FBDC1-7327-4F17-B401-FD7E9A1128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29FF09-FC87-4143-8027-DC6E2437CE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49D42-351E-49E4-A56B-C5017C386FDC}"/>
              </a:ext>
            </a:extLst>
          </p:cNvPr>
          <p:cNvSpPr>
            <a:spLocks noGrp="1"/>
          </p:cNvSpPr>
          <p:nvPr>
            <p:ph type="dt" sz="half" idx="10"/>
          </p:nvPr>
        </p:nvSpPr>
        <p:spPr/>
        <p:txBody>
          <a:bodyPr/>
          <a:lstStyle/>
          <a:p>
            <a:fld id="{B79D4E0D-4FCD-4D19-9CAF-79CA1BC59F9F}" type="datetime1">
              <a:rPr lang="en-US" smtClean="0"/>
              <a:t>10/19/2022</a:t>
            </a:fld>
            <a:endParaRPr lang="en-US" dirty="0"/>
          </a:p>
        </p:txBody>
      </p:sp>
      <p:sp>
        <p:nvSpPr>
          <p:cNvPr id="5" name="Footer Placeholder 4">
            <a:extLst>
              <a:ext uri="{FF2B5EF4-FFF2-40B4-BE49-F238E27FC236}">
                <a16:creationId xmlns:a16="http://schemas.microsoft.com/office/drawing/2014/main" id="{F231F63B-3346-4386-8DE3-9E248CD538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819537-BCF9-4CCE-B8DA-B0C0484791C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513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CB7E-17A5-4EA6-A8E5-7B1B48782E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06D71-33D1-46E7-962B-3990A571B5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4F515-7918-4990-BA48-FA0F60022400}"/>
              </a:ext>
            </a:extLst>
          </p:cNvPr>
          <p:cNvSpPr>
            <a:spLocks noGrp="1"/>
          </p:cNvSpPr>
          <p:nvPr>
            <p:ph type="dt" sz="half" idx="10"/>
          </p:nvPr>
        </p:nvSpPr>
        <p:spPr/>
        <p:txBody>
          <a:bodyPr/>
          <a:lstStyle/>
          <a:p>
            <a:fld id="{8DE1E946-4FD9-489D-97C4-BC4A01F4F259}" type="datetime1">
              <a:rPr lang="en-US" smtClean="0"/>
              <a:t>10/19/2022</a:t>
            </a:fld>
            <a:endParaRPr lang="en-US" dirty="0"/>
          </a:p>
        </p:txBody>
      </p:sp>
      <p:sp>
        <p:nvSpPr>
          <p:cNvPr id="5" name="Footer Placeholder 4">
            <a:extLst>
              <a:ext uri="{FF2B5EF4-FFF2-40B4-BE49-F238E27FC236}">
                <a16:creationId xmlns:a16="http://schemas.microsoft.com/office/drawing/2014/main" id="{9515A6F4-F027-475D-9C6B-30DF07C782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7B5501-5769-4731-84B0-2C0263BACE5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925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EB0E-605B-4376-B04D-DDFDC0C35D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72F08-08CF-459B-8E3F-0AC1D834A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8E4FAC-DB95-46C0-9857-699DA8659D40}"/>
              </a:ext>
            </a:extLst>
          </p:cNvPr>
          <p:cNvSpPr>
            <a:spLocks noGrp="1"/>
          </p:cNvSpPr>
          <p:nvPr>
            <p:ph type="dt" sz="half" idx="10"/>
          </p:nvPr>
        </p:nvSpPr>
        <p:spPr/>
        <p:txBody>
          <a:bodyPr/>
          <a:lstStyle/>
          <a:p>
            <a:fld id="{5845263F-05CD-46D3-B05B-55063A925322}" type="datetime1">
              <a:rPr lang="en-US" smtClean="0"/>
              <a:t>10/19/2022</a:t>
            </a:fld>
            <a:endParaRPr lang="en-US" dirty="0"/>
          </a:p>
        </p:txBody>
      </p:sp>
      <p:sp>
        <p:nvSpPr>
          <p:cNvPr id="5" name="Footer Placeholder 4">
            <a:extLst>
              <a:ext uri="{FF2B5EF4-FFF2-40B4-BE49-F238E27FC236}">
                <a16:creationId xmlns:a16="http://schemas.microsoft.com/office/drawing/2014/main" id="{4295C9C8-7DEB-441C-A23D-F43ED40839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B358EB-9CAC-4108-BFD2-D9FF56D446A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764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E951-143C-472D-B150-45015BB914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4C9B4B-9E58-4A8A-A19A-DA6AE3770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E232F4-0887-4B2F-B7C2-75D659290C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C30B25-39F4-44D3-8950-C1B58209F9BB}"/>
              </a:ext>
            </a:extLst>
          </p:cNvPr>
          <p:cNvSpPr>
            <a:spLocks noGrp="1"/>
          </p:cNvSpPr>
          <p:nvPr>
            <p:ph type="dt" sz="half" idx="10"/>
          </p:nvPr>
        </p:nvSpPr>
        <p:spPr/>
        <p:txBody>
          <a:bodyPr/>
          <a:lstStyle/>
          <a:p>
            <a:fld id="{12CA82EB-97A2-41BB-8611-B79A4ECFF83B}" type="datetime1">
              <a:rPr lang="en-US" smtClean="0"/>
              <a:t>10/19/2022</a:t>
            </a:fld>
            <a:endParaRPr lang="en-US" dirty="0"/>
          </a:p>
        </p:txBody>
      </p:sp>
      <p:sp>
        <p:nvSpPr>
          <p:cNvPr id="6" name="Footer Placeholder 5">
            <a:extLst>
              <a:ext uri="{FF2B5EF4-FFF2-40B4-BE49-F238E27FC236}">
                <a16:creationId xmlns:a16="http://schemas.microsoft.com/office/drawing/2014/main" id="{DE0AD723-A4F6-4226-BE06-1902F89AE2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C5B59D-519F-4315-9F93-7E38199BB37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341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6F37-3045-4E31-97A4-5C80ADFA03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827F27-6DD3-4CCE-B53E-C738CD0CA5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236BC5-A1D5-487F-AA8A-B150454D7F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425FBA-3194-4106-A5E3-112FFC401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7C6AFD-8DF3-47D1-A207-71E89ADB3C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D4AE6A-D9D1-4B57-8766-67FF939BCAB1}"/>
              </a:ext>
            </a:extLst>
          </p:cNvPr>
          <p:cNvSpPr>
            <a:spLocks noGrp="1"/>
          </p:cNvSpPr>
          <p:nvPr>
            <p:ph type="dt" sz="half" idx="10"/>
          </p:nvPr>
        </p:nvSpPr>
        <p:spPr/>
        <p:txBody>
          <a:bodyPr/>
          <a:lstStyle/>
          <a:p>
            <a:fld id="{092EB008-6E98-462D-BD90-1B807F8C1509}" type="datetime1">
              <a:rPr lang="en-US" smtClean="0"/>
              <a:t>10/19/2022</a:t>
            </a:fld>
            <a:endParaRPr lang="en-US" dirty="0"/>
          </a:p>
        </p:txBody>
      </p:sp>
      <p:sp>
        <p:nvSpPr>
          <p:cNvPr id="8" name="Footer Placeholder 7">
            <a:extLst>
              <a:ext uri="{FF2B5EF4-FFF2-40B4-BE49-F238E27FC236}">
                <a16:creationId xmlns:a16="http://schemas.microsoft.com/office/drawing/2014/main" id="{8BC4631B-850E-4510-8388-D7922160FF7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97222B8-704F-4DEB-87DB-DEBF773D8A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020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CD2F-53DD-4735-9290-D8B419E949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3805FC-281A-4AFD-8CE3-0FF576C02ACB}"/>
              </a:ext>
            </a:extLst>
          </p:cNvPr>
          <p:cNvSpPr>
            <a:spLocks noGrp="1"/>
          </p:cNvSpPr>
          <p:nvPr>
            <p:ph type="dt" sz="half" idx="10"/>
          </p:nvPr>
        </p:nvSpPr>
        <p:spPr/>
        <p:txBody>
          <a:bodyPr/>
          <a:lstStyle/>
          <a:p>
            <a:fld id="{A4A433B5-366D-4653-BAD4-D0CFFC4DF96A}" type="datetime1">
              <a:rPr lang="en-US" smtClean="0"/>
              <a:t>10/19/2022</a:t>
            </a:fld>
            <a:endParaRPr lang="en-US" dirty="0"/>
          </a:p>
        </p:txBody>
      </p:sp>
      <p:sp>
        <p:nvSpPr>
          <p:cNvPr id="4" name="Footer Placeholder 3">
            <a:extLst>
              <a:ext uri="{FF2B5EF4-FFF2-40B4-BE49-F238E27FC236}">
                <a16:creationId xmlns:a16="http://schemas.microsoft.com/office/drawing/2014/main" id="{7F0B9C54-6C9F-4258-9A36-7403195911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A2B623E-4E17-4149-A566-4A582B6930D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254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2D9D7-2122-41B3-9413-94C1B845242B}"/>
              </a:ext>
            </a:extLst>
          </p:cNvPr>
          <p:cNvSpPr>
            <a:spLocks noGrp="1"/>
          </p:cNvSpPr>
          <p:nvPr>
            <p:ph type="dt" sz="half" idx="10"/>
          </p:nvPr>
        </p:nvSpPr>
        <p:spPr/>
        <p:txBody>
          <a:bodyPr/>
          <a:lstStyle/>
          <a:p>
            <a:fld id="{47CCB256-F9E0-46D5-9249-E8CADD557E6A}" type="datetime1">
              <a:rPr lang="en-US" smtClean="0"/>
              <a:t>10/19/2022</a:t>
            </a:fld>
            <a:endParaRPr lang="en-US" dirty="0"/>
          </a:p>
        </p:txBody>
      </p:sp>
      <p:sp>
        <p:nvSpPr>
          <p:cNvPr id="3" name="Footer Placeholder 2">
            <a:extLst>
              <a:ext uri="{FF2B5EF4-FFF2-40B4-BE49-F238E27FC236}">
                <a16:creationId xmlns:a16="http://schemas.microsoft.com/office/drawing/2014/main" id="{B3986A06-384F-443A-A74E-71CB435980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F53CBD-218B-4CDF-B2C5-1FFD0D847F6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096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70F5-0E3D-4D41-A5F2-AC44B7082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7A77D7-2AC1-41AB-A2BB-1A644E8D4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80762D-1412-46C0-843A-D668B0095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2B2CA-EDC1-495C-B571-EB97C59332A9}"/>
              </a:ext>
            </a:extLst>
          </p:cNvPr>
          <p:cNvSpPr>
            <a:spLocks noGrp="1"/>
          </p:cNvSpPr>
          <p:nvPr>
            <p:ph type="dt" sz="half" idx="10"/>
          </p:nvPr>
        </p:nvSpPr>
        <p:spPr/>
        <p:txBody>
          <a:bodyPr/>
          <a:lstStyle/>
          <a:p>
            <a:fld id="{7E982AE8-E56A-46B1-9FC9-837A858A6E0A}" type="datetime1">
              <a:rPr lang="en-US" smtClean="0"/>
              <a:t>10/19/2022</a:t>
            </a:fld>
            <a:endParaRPr lang="en-US" dirty="0"/>
          </a:p>
        </p:txBody>
      </p:sp>
      <p:sp>
        <p:nvSpPr>
          <p:cNvPr id="6" name="Footer Placeholder 5">
            <a:extLst>
              <a:ext uri="{FF2B5EF4-FFF2-40B4-BE49-F238E27FC236}">
                <a16:creationId xmlns:a16="http://schemas.microsoft.com/office/drawing/2014/main" id="{2867CEA6-432F-4777-83D8-0D4509E29F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ACF028-01B5-4D6A-9235-ECD9D233B86F}"/>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1638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2BCF-C953-48B5-A2CC-BFBD74B3B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90ECE0-A9E2-4F32-B1BF-68793B823A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E97E66-AFC4-453F-A8F6-1A041066C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BDC41E-521F-4F3D-A6EB-43B226C329C0}"/>
              </a:ext>
            </a:extLst>
          </p:cNvPr>
          <p:cNvSpPr>
            <a:spLocks noGrp="1"/>
          </p:cNvSpPr>
          <p:nvPr>
            <p:ph type="dt" sz="half" idx="10"/>
          </p:nvPr>
        </p:nvSpPr>
        <p:spPr/>
        <p:txBody>
          <a:bodyPr/>
          <a:lstStyle/>
          <a:p>
            <a:fld id="{166C3FDD-923C-48B3-B591-34F98BED01A4}" type="datetime1">
              <a:rPr lang="en-US" smtClean="0"/>
              <a:t>10/19/2022</a:t>
            </a:fld>
            <a:endParaRPr lang="en-US" dirty="0"/>
          </a:p>
        </p:txBody>
      </p:sp>
      <p:sp>
        <p:nvSpPr>
          <p:cNvPr id="6" name="Footer Placeholder 5">
            <a:extLst>
              <a:ext uri="{FF2B5EF4-FFF2-40B4-BE49-F238E27FC236}">
                <a16:creationId xmlns:a16="http://schemas.microsoft.com/office/drawing/2014/main" id="{DD45C7A3-BCDB-4BCF-80E8-826270135002}"/>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01A11C09-ADB9-4386-AF00-2CDD03E1882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7494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D483A-AF76-4DF4-BB75-4B60DB3B55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6E9F35-2C87-4099-8C98-0D8E9FABA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9CB74-1CC3-4AFE-8D69-92500A83D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AC1EE-B5E7-47BB-BF4A-DDD3FD5B8340}" type="datetime1">
              <a:rPr lang="en-US" smtClean="0"/>
              <a:t>10/19/2022</a:t>
            </a:fld>
            <a:endParaRPr lang="en-US" dirty="0"/>
          </a:p>
        </p:txBody>
      </p:sp>
      <p:sp>
        <p:nvSpPr>
          <p:cNvPr id="5" name="Footer Placeholder 4">
            <a:extLst>
              <a:ext uri="{FF2B5EF4-FFF2-40B4-BE49-F238E27FC236}">
                <a16:creationId xmlns:a16="http://schemas.microsoft.com/office/drawing/2014/main" id="{1C2EEB74-1348-4D73-B4BB-CE4C15D8B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AB6CEBB-B4F6-4476-B110-1C46B2A266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5223342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innstate.edu/board/procedure/1b03p1.html"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innstate.edu/board/procedure/1b01p1.html#p6d"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justice.gov/crt/title-i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innstate.edu/"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minnstate.edu/"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3184989" y="813985"/>
            <a:ext cx="8340935" cy="2350538"/>
          </a:xfrm>
        </p:spPr>
        <p:txBody>
          <a:bodyPr>
            <a:noAutofit/>
          </a:bodyPr>
          <a:lstStyle/>
          <a:p>
            <a:r>
              <a:rPr lang="en-US" sz="2800" dirty="0"/>
              <a:t>Title IX </a:t>
            </a:r>
            <a:br>
              <a:rPr lang="en-US" sz="2800" dirty="0"/>
            </a:br>
            <a:r>
              <a:rPr lang="en-US" sz="2800" dirty="0"/>
              <a:t>&amp;</a:t>
            </a:r>
            <a:br>
              <a:rPr lang="en-US" sz="2800" dirty="0"/>
            </a:br>
            <a:r>
              <a:rPr lang="en-US" sz="2800" dirty="0"/>
              <a:t>Minnesota State Board Policies and System Procedures </a:t>
            </a:r>
            <a:br>
              <a:rPr lang="en-US" sz="2800" dirty="0"/>
            </a:br>
            <a:br>
              <a:rPr lang="en-US" sz="2800" dirty="0"/>
            </a:br>
            <a:r>
              <a:rPr lang="en-US" sz="2800" i="1" dirty="0"/>
              <a:t>Decision Maker </a:t>
            </a:r>
            <a:br>
              <a:rPr lang="en-US" sz="2800" dirty="0"/>
            </a:br>
            <a:r>
              <a:rPr lang="en-US" sz="2800" dirty="0"/>
              <a:t>Team Training</a:t>
            </a:r>
            <a:endParaRPr lang="en-US" sz="4400" dirty="0"/>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4965604" y="4393895"/>
            <a:ext cx="4779704" cy="1021498"/>
          </a:xfrm>
        </p:spPr>
        <p:txBody>
          <a:bodyPr>
            <a:normAutofit/>
          </a:bodyPr>
          <a:lstStyle/>
          <a:p>
            <a:pPr algn="ctr"/>
            <a:r>
              <a:rPr lang="en-US" sz="2400" b="1" dirty="0">
                <a:solidFill>
                  <a:schemeClr val="tx1">
                    <a:lumMod val="85000"/>
                    <a:lumOff val="15000"/>
                  </a:schemeClr>
                </a:solidFill>
              </a:rPr>
              <a:t>Investigation Office</a:t>
            </a:r>
          </a:p>
        </p:txBody>
      </p:sp>
      <p:pic>
        <p:nvPicPr>
          <p:cNvPr id="5" name="Picture 4" descr="Text&#10;&#10;Description automatically generated">
            <a:extLst>
              <a:ext uri="{FF2B5EF4-FFF2-40B4-BE49-F238E27FC236}">
                <a16:creationId xmlns:a16="http://schemas.microsoft.com/office/drawing/2014/main" id="{CBD497C3-3099-42BD-B2A1-9A85A539A30F}"/>
              </a:ext>
            </a:extLst>
          </p:cNvPr>
          <p:cNvPicPr>
            <a:picLocks noChangeAspect="1"/>
          </p:cNvPicPr>
          <p:nvPr/>
        </p:nvPicPr>
        <p:blipFill>
          <a:blip r:embed="rId2"/>
          <a:stretch>
            <a:fillRect/>
          </a:stretch>
        </p:blipFill>
        <p:spPr>
          <a:xfrm>
            <a:off x="6242440" y="6125142"/>
            <a:ext cx="4606532" cy="732857"/>
          </a:xfrm>
          <a:prstGeom prst="rect">
            <a:avLst/>
          </a:prstGeom>
        </p:spPr>
      </p:pic>
      <p:pic>
        <p:nvPicPr>
          <p:cNvPr id="8" name="Picture 7" descr="Text&#10;&#10;Description automatically generated">
            <a:extLst>
              <a:ext uri="{FF2B5EF4-FFF2-40B4-BE49-F238E27FC236}">
                <a16:creationId xmlns:a16="http://schemas.microsoft.com/office/drawing/2014/main" id="{341A3D8A-773F-4243-AB9F-6D6DC67E5013}"/>
              </a:ext>
            </a:extLst>
          </p:cNvPr>
          <p:cNvPicPr>
            <a:picLocks noChangeAspect="1"/>
          </p:cNvPicPr>
          <p:nvPr/>
        </p:nvPicPr>
        <p:blipFill>
          <a:blip r:embed="rId3"/>
          <a:stretch>
            <a:fillRect/>
          </a:stretch>
        </p:blipFill>
        <p:spPr>
          <a:xfrm>
            <a:off x="2840234" y="6125143"/>
            <a:ext cx="4606532" cy="732857"/>
          </a:xfrm>
          <a:prstGeom prst="rect">
            <a:avLst/>
          </a:prstGeom>
        </p:spPr>
      </p:pic>
      <p:pic>
        <p:nvPicPr>
          <p:cNvPr id="10" name="Picture 9" descr="Old vintage books in a row">
            <a:extLst>
              <a:ext uri="{FF2B5EF4-FFF2-40B4-BE49-F238E27FC236}">
                <a16:creationId xmlns:a16="http://schemas.microsoft.com/office/drawing/2014/main" id="{C7EEA6D4-900E-4092-84EC-3F6C26FB3D40}"/>
              </a:ext>
            </a:extLst>
          </p:cNvPr>
          <p:cNvPicPr>
            <a:picLocks noChangeAspect="1"/>
          </p:cNvPicPr>
          <p:nvPr/>
        </p:nvPicPr>
        <p:blipFill>
          <a:blip r:embed="rId4"/>
          <a:stretch>
            <a:fillRect/>
          </a:stretch>
        </p:blipFill>
        <p:spPr>
          <a:xfrm>
            <a:off x="-1633591" y="1"/>
            <a:ext cx="4387065" cy="6858000"/>
          </a:xfrm>
          <a:prstGeom prst="rect">
            <a:avLst/>
          </a:prstGeom>
        </p:spPr>
      </p:pic>
      <p:sp>
        <p:nvSpPr>
          <p:cNvPr id="12" name="Slide Number Placeholder 11">
            <a:extLst>
              <a:ext uri="{FF2B5EF4-FFF2-40B4-BE49-F238E27FC236}">
                <a16:creationId xmlns:a16="http://schemas.microsoft.com/office/drawing/2014/main" id="{04EEA45A-548C-4445-AEF6-5DE110576526}"/>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391274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Minnesota State System Procedure 1B.3.1</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377538"/>
            <a:ext cx="10058400" cy="4842288"/>
          </a:xfrm>
        </p:spPr>
        <p:txBody>
          <a:bodyPr>
            <a:normAutofit/>
          </a:bodyPr>
          <a:lstStyle/>
          <a:p>
            <a:pPr marL="0" indent="0" algn="ctr">
              <a:buNone/>
            </a:pPr>
            <a:r>
              <a:rPr lang="en-US" sz="1400" b="1" dirty="0">
                <a:hlinkClick r:id="rId2">
                  <a:extLst>
                    <a:ext uri="{A12FA001-AC4F-418D-AE19-62706E023703}">
                      <ahyp:hlinkClr xmlns:ahyp="http://schemas.microsoft.com/office/drawing/2018/hyperlinkcolor" val="tx"/>
                    </a:ext>
                  </a:extLst>
                </a:hlinkClick>
              </a:rPr>
              <a:t>Decision Process</a:t>
            </a:r>
            <a:endParaRPr lang="en-US" sz="1400" b="1" dirty="0"/>
          </a:p>
          <a:p>
            <a:pPr marL="0" indent="0">
              <a:buNone/>
            </a:pPr>
            <a:r>
              <a:rPr lang="en-US" sz="1400" b="1" i="0" dirty="0">
                <a:effectLst/>
                <a:latin typeface="Arial" panose="020B0604020202020204" pitchFamily="34" charset="0"/>
              </a:rPr>
              <a:t>Subpart D. Decision process</a:t>
            </a:r>
            <a:br>
              <a:rPr lang="en-US" sz="1400" b="1" i="0" dirty="0">
                <a:effectLst/>
                <a:latin typeface="Arial" panose="020B0604020202020204" pitchFamily="34" charset="0"/>
              </a:rPr>
            </a:br>
            <a:endParaRPr lang="en-US" sz="1400" b="1" i="0" dirty="0">
              <a:effectLst/>
              <a:latin typeface="Arial" panose="020B0604020202020204" pitchFamily="34" charset="0"/>
            </a:endParaRPr>
          </a:p>
          <a:p>
            <a:pPr marL="0" indent="0">
              <a:buNone/>
            </a:pPr>
            <a:r>
              <a:rPr lang="en-US" sz="1400" b="0" i="0" dirty="0">
                <a:effectLst/>
                <a:latin typeface="Arial" panose="020B0604020202020204" pitchFamily="34" charset="0"/>
              </a:rPr>
              <a:t>If the above methods, including the informal resolution process, have not resolved the complaint within a reasonable period of time to the satisfaction of the Title IX Coordinator, the procedures in this subpart must be followed.</a:t>
            </a:r>
          </a:p>
          <a:p>
            <a:pPr algn="l">
              <a:buFont typeface="+mj-lt"/>
              <a:buAutoNum type="arabicPeriod"/>
            </a:pPr>
            <a:r>
              <a:rPr lang="en-US" sz="1400" b="1" i="0" dirty="0">
                <a:effectLst/>
                <a:latin typeface="Arial" panose="020B0604020202020204" pitchFamily="34" charset="0"/>
              </a:rPr>
              <a:t>Title IX Coordinator. </a:t>
            </a:r>
            <a:r>
              <a:rPr lang="en-US" sz="1400" b="0" i="0" dirty="0">
                <a:effectLst/>
                <a:latin typeface="Arial" panose="020B0604020202020204" pitchFamily="34" charset="0"/>
              </a:rPr>
              <a:t>The Title IX Coordinator shall:</a:t>
            </a:r>
          </a:p>
          <a:p>
            <a:pPr marL="742950" lvl="1" indent="-285750" algn="l">
              <a:buFont typeface="+mj-lt"/>
              <a:buAutoNum type="arabicPeriod"/>
            </a:pPr>
            <a:r>
              <a:rPr lang="en-US" sz="1400" b="0" i="0" dirty="0">
                <a:effectLst/>
                <a:latin typeface="Arial" panose="020B0604020202020204" pitchFamily="34" charset="0"/>
              </a:rPr>
              <a:t>Prepare an investigation report.</a:t>
            </a:r>
          </a:p>
          <a:p>
            <a:pPr marL="742950" lvl="1" indent="-285750" algn="l">
              <a:buFont typeface="+mj-lt"/>
              <a:buAutoNum type="arabicPeriod"/>
            </a:pPr>
            <a:r>
              <a:rPr lang="en-US" sz="1400" b="0" i="0" dirty="0">
                <a:effectLst/>
                <a:latin typeface="Arial" panose="020B0604020202020204" pitchFamily="34" charset="0"/>
              </a:rPr>
              <a:t>Refer the matter for a formal hearing.</a:t>
            </a:r>
          </a:p>
          <a:p>
            <a:pPr algn="l">
              <a:buFont typeface="+mj-lt"/>
              <a:buAutoNum type="arabicPeriod"/>
            </a:pPr>
            <a:r>
              <a:rPr lang="en-US" sz="1400" b="1" i="0" dirty="0">
                <a:effectLst/>
                <a:latin typeface="Arial" panose="020B0604020202020204" pitchFamily="34" charset="0"/>
              </a:rPr>
              <a:t>Formal Hearing.</a:t>
            </a:r>
            <a:r>
              <a:rPr lang="en-US" sz="1400" b="0" i="0" dirty="0">
                <a:effectLst/>
                <a:latin typeface="Arial" panose="020B0604020202020204" pitchFamily="34" charset="0"/>
              </a:rPr>
              <a:t> Formal hearings for Title IX sexual harassment complaints will be conducted by the Office of Administrative Hearings pursuant to the rules for administrative hearings. If either the complainant or respondent does not have an advisor for the formal hearing, the college or university must provide an advisor without fee or charge to the complainant or respondent. Colleges and Universities shall maintain a roster of advisors for this purpose. The role of the advisor for the respondent is to conduct cross-examination on behalf of the respondent. At the conclusion of the formal hearing, the administrative law judge will issue a written recommendation for a final decision made by the college or university decision-maker.</a:t>
            </a:r>
          </a:p>
        </p:txBody>
      </p:sp>
      <p:pic>
        <p:nvPicPr>
          <p:cNvPr id="6" name="Picture 5" descr="Text&#10;&#10;Description automatically generated">
            <a:extLst>
              <a:ext uri="{FF2B5EF4-FFF2-40B4-BE49-F238E27FC236}">
                <a16:creationId xmlns:a16="http://schemas.microsoft.com/office/drawing/2014/main" id="{27C34DF9-03C2-4A5F-8F2F-B19F0161865F}"/>
              </a:ext>
            </a:extLst>
          </p:cNvPr>
          <p:cNvPicPr>
            <a:picLocks noChangeAspect="1"/>
          </p:cNvPicPr>
          <p:nvPr/>
        </p:nvPicPr>
        <p:blipFill>
          <a:blip r:embed="rId3"/>
          <a:stretch>
            <a:fillRect/>
          </a:stretch>
        </p:blipFill>
        <p:spPr>
          <a:xfrm>
            <a:off x="6242440" y="6125142"/>
            <a:ext cx="4606532" cy="732857"/>
          </a:xfrm>
          <a:prstGeom prst="rect">
            <a:avLst/>
          </a:prstGeom>
        </p:spPr>
      </p:pic>
      <p:pic>
        <p:nvPicPr>
          <p:cNvPr id="7" name="Picture 6" descr="Text&#10;&#10;Description automatically generated">
            <a:extLst>
              <a:ext uri="{FF2B5EF4-FFF2-40B4-BE49-F238E27FC236}">
                <a16:creationId xmlns:a16="http://schemas.microsoft.com/office/drawing/2014/main" id="{9B3AAF57-E954-44AC-BBF0-78743FF3A14A}"/>
              </a:ext>
            </a:extLst>
          </p:cNvPr>
          <p:cNvPicPr>
            <a:picLocks noChangeAspect="1"/>
          </p:cNvPicPr>
          <p:nvPr/>
        </p:nvPicPr>
        <p:blipFill>
          <a:blip r:embed="rId4"/>
          <a:stretch>
            <a:fillRect/>
          </a:stretch>
        </p:blipFill>
        <p:spPr>
          <a:xfrm>
            <a:off x="2840234" y="6125143"/>
            <a:ext cx="4606532" cy="732857"/>
          </a:xfrm>
          <a:prstGeom prst="rect">
            <a:avLst/>
          </a:prstGeom>
        </p:spPr>
      </p:pic>
      <p:sp>
        <p:nvSpPr>
          <p:cNvPr id="9" name="Slide Number Placeholder 8">
            <a:extLst>
              <a:ext uri="{FF2B5EF4-FFF2-40B4-BE49-F238E27FC236}">
                <a16:creationId xmlns:a16="http://schemas.microsoft.com/office/drawing/2014/main" id="{FE1B8C9C-823F-4236-ACBF-B445200DFFF9}"/>
              </a:ext>
            </a:extLst>
          </p:cNvPr>
          <p:cNvSpPr>
            <a:spLocks noGrp="1"/>
          </p:cNvSpPr>
          <p:nvPr>
            <p:ph type="sldNum" sz="quarter" idx="12"/>
          </p:nvPr>
        </p:nvSpPr>
        <p:spPr/>
        <p:txBody>
          <a:bodyPr/>
          <a:lstStyle/>
          <a:p>
            <a:fld id="{3A98EE3D-8CD1-4C3F-BD1C-C98C9596463C}" type="slidenum">
              <a:rPr lang="en-US" smtClean="0"/>
              <a:t>10</a:t>
            </a:fld>
            <a:endParaRPr lang="en-US" dirty="0"/>
          </a:p>
        </p:txBody>
      </p:sp>
      <p:pic>
        <p:nvPicPr>
          <p:cNvPr id="10" name="Picture 9" descr="Old vintage books in a row">
            <a:extLst>
              <a:ext uri="{FF2B5EF4-FFF2-40B4-BE49-F238E27FC236}">
                <a16:creationId xmlns:a16="http://schemas.microsoft.com/office/drawing/2014/main" id="{F2DBF48A-88BB-4D7B-9284-14F439B58E8F}"/>
              </a:ext>
            </a:extLst>
          </p:cNvPr>
          <p:cNvPicPr>
            <a:picLocks noChangeAspect="1"/>
          </p:cNvPicPr>
          <p:nvPr/>
        </p:nvPicPr>
        <p:blipFill>
          <a:blip r:embed="rId5"/>
          <a:stretch>
            <a:fillRect/>
          </a:stretch>
        </p:blipFill>
        <p:spPr>
          <a:xfrm>
            <a:off x="11620928" y="-1"/>
            <a:ext cx="4387065" cy="6858000"/>
          </a:xfrm>
          <a:prstGeom prst="rect">
            <a:avLst/>
          </a:prstGeom>
        </p:spPr>
      </p:pic>
    </p:spTree>
    <p:extLst>
      <p:ext uri="{BB962C8B-B14F-4D97-AF65-F5344CB8AC3E}">
        <p14:creationId xmlns:p14="http://schemas.microsoft.com/office/powerpoint/2010/main" val="278840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Minnesota State System Procedure 1B.3.1</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555668"/>
            <a:ext cx="10058400" cy="3915545"/>
          </a:xfrm>
        </p:spPr>
        <p:txBody>
          <a:bodyPr>
            <a:noAutofit/>
          </a:bodyPr>
          <a:lstStyle/>
          <a:p>
            <a:pPr algn="l">
              <a:buFont typeface="+mj-lt"/>
              <a:buAutoNum type="arabicPeriod"/>
            </a:pPr>
            <a:r>
              <a:rPr lang="en-US" sz="1400" b="1" i="0" dirty="0">
                <a:effectLst/>
                <a:latin typeface="Arial" panose="020B0604020202020204" pitchFamily="34" charset="0"/>
              </a:rPr>
              <a:t>Decision-maker.</a:t>
            </a:r>
            <a:r>
              <a:rPr lang="en-US" sz="1400" b="0" i="0" dirty="0">
                <a:effectLst/>
                <a:latin typeface="Arial" panose="020B0604020202020204" pitchFamily="34" charset="0"/>
              </a:rPr>
              <a:t> After receiving the report and recommendation prepared by the administrative law judge, the decision-maker shall:</a:t>
            </a:r>
          </a:p>
          <a:p>
            <a:pPr marL="742950" lvl="1" indent="-285750" algn="l">
              <a:buFont typeface="+mj-lt"/>
              <a:buAutoNum type="arabicPeriod"/>
            </a:pPr>
            <a:r>
              <a:rPr lang="en-US" sz="1400" b="0" i="0" dirty="0">
                <a:effectLst/>
                <a:latin typeface="Arial" panose="020B0604020202020204" pitchFamily="34" charset="0"/>
              </a:rPr>
              <a:t>Decide whether the policy has been violated; and</a:t>
            </a:r>
          </a:p>
          <a:p>
            <a:pPr marL="742950" lvl="1" indent="-285750" algn="l">
              <a:buFont typeface="+mj-lt"/>
              <a:buAutoNum type="arabicPeriod"/>
            </a:pPr>
            <a:r>
              <a:rPr lang="en-US" sz="1400" b="0" i="0" dirty="0">
                <a:effectLst/>
                <a:latin typeface="Arial" panose="020B0604020202020204" pitchFamily="34" charset="0"/>
              </a:rPr>
              <a:t>On appropriate sanctions if the policy has been violated;</a:t>
            </a:r>
          </a:p>
          <a:p>
            <a:pPr marL="742950" lvl="1" indent="-285750" algn="l">
              <a:buFont typeface="+mj-lt"/>
              <a:buAutoNum type="arabicPeriod"/>
            </a:pPr>
            <a:r>
              <a:rPr lang="en-US" sz="1400" b="0" i="0" dirty="0">
                <a:effectLst/>
                <a:latin typeface="Arial" panose="020B0604020202020204" pitchFamily="34" charset="0"/>
              </a:rPr>
              <a:t>Issue a written determination that must include;</a:t>
            </a:r>
          </a:p>
          <a:p>
            <a:pPr marL="1143000" lvl="2" indent="-228600" algn="l">
              <a:buFont typeface="+mj-lt"/>
              <a:buAutoNum type="arabicPeriod"/>
            </a:pPr>
            <a:r>
              <a:rPr lang="en-US" sz="1400" b="0" i="0" dirty="0">
                <a:effectLst/>
                <a:latin typeface="Arial" panose="020B0604020202020204" pitchFamily="34" charset="0"/>
              </a:rPr>
              <a:t>identification of the allegations potentially violating this policy;</a:t>
            </a:r>
          </a:p>
          <a:p>
            <a:pPr marL="1143000" lvl="2" indent="-228600" algn="l">
              <a:buFont typeface="+mj-lt"/>
              <a:buAutoNum type="arabicPeriod"/>
            </a:pPr>
            <a:r>
              <a:rPr lang="en-US" sz="1400" b="0" i="0" dirty="0">
                <a:effectLst/>
                <a:latin typeface="Arial" panose="020B0604020202020204" pitchFamily="34" charset="0"/>
              </a:rPr>
              <a:t>a description of the procedural steps taken from the receipt of the formal complaint through the determination, including any notifications to the parties, interviews with parties and witnesses, site visits, methods used to gather other evidence, and hearing help;</a:t>
            </a:r>
          </a:p>
          <a:p>
            <a:pPr marL="1143000" lvl="2" indent="-228600" algn="l">
              <a:buFont typeface="+mj-lt"/>
              <a:buAutoNum type="arabicPeriod"/>
            </a:pPr>
            <a:r>
              <a:rPr lang="en-US" sz="1400" b="0" i="0" dirty="0">
                <a:effectLst/>
                <a:latin typeface="Arial" panose="020B0604020202020204" pitchFamily="34" charset="0"/>
              </a:rPr>
              <a:t>findings of fact supporting the determination;</a:t>
            </a:r>
          </a:p>
          <a:p>
            <a:pPr marL="1143000" lvl="2" indent="-228600" algn="l">
              <a:buFont typeface="+mj-lt"/>
              <a:buAutoNum type="arabicPeriod"/>
            </a:pPr>
            <a:r>
              <a:rPr lang="en-US" sz="1400" b="0" i="0" dirty="0">
                <a:effectLst/>
                <a:latin typeface="Arial" panose="020B0604020202020204" pitchFamily="34" charset="0"/>
              </a:rPr>
              <a:t>conclusions regarding application of the policy to the facts;</a:t>
            </a:r>
          </a:p>
          <a:p>
            <a:pPr marL="1143000" lvl="2" indent="-228600" algn="l">
              <a:buFont typeface="+mj-lt"/>
              <a:buAutoNum type="arabicPeriod"/>
            </a:pPr>
            <a:r>
              <a:rPr lang="en-US" sz="1400" b="0" i="0" dirty="0">
                <a:effectLst/>
                <a:latin typeface="Arial" panose="020B0604020202020204" pitchFamily="34" charset="0"/>
              </a:rPr>
              <a:t>a statement of, and rationale, for the result as to each allegation, including determination regarding responsibility, any disciplinary sanctions the college or university imposes on the respondent, and whether remedies designed to restore or preserve equal access to the college or university’s education program or activity will be provided by the college or university to the complainant; and</a:t>
            </a:r>
          </a:p>
          <a:p>
            <a:pPr marL="1143000" lvl="2" indent="-228600" algn="l">
              <a:buFont typeface="+mj-lt"/>
              <a:buAutoNum type="arabicPeriod"/>
            </a:pPr>
            <a:r>
              <a:rPr lang="en-US" sz="1400" b="0" i="0" dirty="0">
                <a:effectLst/>
                <a:latin typeface="Arial" panose="020B0604020202020204" pitchFamily="34" charset="0"/>
              </a:rPr>
              <a:t>the college or university’s procedures and permissible bases for the complainant and respondent to appeal.</a:t>
            </a:r>
          </a:p>
        </p:txBody>
      </p:sp>
      <p:pic>
        <p:nvPicPr>
          <p:cNvPr id="6" name="Picture 5" descr="Text&#10;&#10;Description automatically generated">
            <a:extLst>
              <a:ext uri="{FF2B5EF4-FFF2-40B4-BE49-F238E27FC236}">
                <a16:creationId xmlns:a16="http://schemas.microsoft.com/office/drawing/2014/main" id="{27C34DF9-03C2-4A5F-8F2F-B19F0161865F}"/>
              </a:ext>
            </a:extLst>
          </p:cNvPr>
          <p:cNvPicPr>
            <a:picLocks noChangeAspect="1"/>
          </p:cNvPicPr>
          <p:nvPr/>
        </p:nvPicPr>
        <p:blipFill>
          <a:blip r:embed="rId2"/>
          <a:stretch>
            <a:fillRect/>
          </a:stretch>
        </p:blipFill>
        <p:spPr>
          <a:xfrm>
            <a:off x="6242440" y="6125142"/>
            <a:ext cx="4606532" cy="732857"/>
          </a:xfrm>
          <a:prstGeom prst="rect">
            <a:avLst/>
          </a:prstGeom>
        </p:spPr>
      </p:pic>
      <p:pic>
        <p:nvPicPr>
          <p:cNvPr id="7" name="Picture 6" descr="Text&#10;&#10;Description automatically generated">
            <a:extLst>
              <a:ext uri="{FF2B5EF4-FFF2-40B4-BE49-F238E27FC236}">
                <a16:creationId xmlns:a16="http://schemas.microsoft.com/office/drawing/2014/main" id="{9B3AAF57-E954-44AC-BBF0-78743FF3A14A}"/>
              </a:ext>
            </a:extLst>
          </p:cNvPr>
          <p:cNvPicPr>
            <a:picLocks noChangeAspect="1"/>
          </p:cNvPicPr>
          <p:nvPr/>
        </p:nvPicPr>
        <p:blipFill>
          <a:blip r:embed="rId3"/>
          <a:stretch>
            <a:fillRect/>
          </a:stretch>
        </p:blipFill>
        <p:spPr>
          <a:xfrm>
            <a:off x="2840234" y="6125143"/>
            <a:ext cx="4606532" cy="732857"/>
          </a:xfrm>
          <a:prstGeom prst="rect">
            <a:avLst/>
          </a:prstGeom>
        </p:spPr>
      </p:pic>
      <p:sp>
        <p:nvSpPr>
          <p:cNvPr id="9" name="Slide Number Placeholder 8">
            <a:extLst>
              <a:ext uri="{FF2B5EF4-FFF2-40B4-BE49-F238E27FC236}">
                <a16:creationId xmlns:a16="http://schemas.microsoft.com/office/drawing/2014/main" id="{FE1B8C9C-823F-4236-ACBF-B445200DFFF9}"/>
              </a:ext>
            </a:extLst>
          </p:cNvPr>
          <p:cNvSpPr>
            <a:spLocks noGrp="1"/>
          </p:cNvSpPr>
          <p:nvPr>
            <p:ph type="sldNum" sz="quarter" idx="12"/>
          </p:nvPr>
        </p:nvSpPr>
        <p:spPr/>
        <p:txBody>
          <a:bodyPr/>
          <a:lstStyle/>
          <a:p>
            <a:fld id="{3A98EE3D-8CD1-4C3F-BD1C-C98C9596463C}" type="slidenum">
              <a:rPr lang="en-US" smtClean="0"/>
              <a:t>11</a:t>
            </a:fld>
            <a:endParaRPr lang="en-US" dirty="0"/>
          </a:p>
        </p:txBody>
      </p:sp>
      <p:pic>
        <p:nvPicPr>
          <p:cNvPr id="8" name="Picture 7" descr="Old vintage books in a row">
            <a:extLst>
              <a:ext uri="{FF2B5EF4-FFF2-40B4-BE49-F238E27FC236}">
                <a16:creationId xmlns:a16="http://schemas.microsoft.com/office/drawing/2014/main" id="{47BC970D-9B1E-42B7-B174-3AE237BDBD4C}"/>
              </a:ext>
            </a:extLst>
          </p:cNvPr>
          <p:cNvPicPr>
            <a:picLocks noChangeAspect="1"/>
          </p:cNvPicPr>
          <p:nvPr/>
        </p:nvPicPr>
        <p:blipFill>
          <a:blip r:embed="rId4"/>
          <a:stretch>
            <a:fillRect/>
          </a:stretch>
        </p:blipFill>
        <p:spPr>
          <a:xfrm>
            <a:off x="11620928" y="-1"/>
            <a:ext cx="4387065" cy="6858000"/>
          </a:xfrm>
          <a:prstGeom prst="rect">
            <a:avLst/>
          </a:prstGeom>
        </p:spPr>
      </p:pic>
    </p:spTree>
    <p:extLst>
      <p:ext uri="{BB962C8B-B14F-4D97-AF65-F5344CB8AC3E}">
        <p14:creationId xmlns:p14="http://schemas.microsoft.com/office/powerpoint/2010/main" val="235342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Minnesota State System Procedure 1B.3.1</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448790"/>
            <a:ext cx="10058400" cy="4022423"/>
          </a:xfrm>
        </p:spPr>
        <p:txBody>
          <a:bodyPr>
            <a:normAutofit/>
          </a:bodyPr>
          <a:lstStyle/>
          <a:p>
            <a:pPr algn="l"/>
            <a:r>
              <a:rPr lang="en-US" sz="1400" b="0" i="0" dirty="0">
                <a:effectLst/>
                <a:latin typeface="Arial" panose="020B0604020202020204" pitchFamily="34" charset="0"/>
              </a:rPr>
              <a:t>The written determination may satisfy these elements by adopting portions of the report and recommendation. The decision-maker must provide the written determination to the parties simultaneously. The determination regarding responsibility becomes final either on the date that the college or university provides the parties with written determination of the result of the appeal; or if an appeal is filed; or if an appeal is not filed, the date on which an appeal would no longer be considered timely.</a:t>
            </a:r>
          </a:p>
          <a:p>
            <a:pPr algn="l"/>
            <a:r>
              <a:rPr lang="en-US" sz="1400" b="0" i="0" dirty="0">
                <a:effectLst/>
                <a:latin typeface="Arial" panose="020B0604020202020204" pitchFamily="34" charset="0"/>
              </a:rPr>
              <a:t>The college, university, or system office shall take the appropriate corrective action based on results of the investigation, and the Title IX Coordinator shall make appropriate inquiries to ascertain the effectiveness of any corrective or disciplinary action. Complainants are encouraged to report any subsequent conduct that violates Board Policy 1B.3, as well as allegations of retaliation. Disciplinary action for students may include any sanctions the college or university imposes for any student conduct matters, up to and including expulsion. Disciplinary action for employees may include any discipline allowed under the applicable collective bargaining agreement or personnel plan, up to and including termination.</a:t>
            </a:r>
          </a:p>
          <a:p>
            <a:pPr algn="l"/>
            <a:r>
              <a:rPr lang="en-US" sz="1400" b="0" i="0" dirty="0">
                <a:effectLst/>
                <a:latin typeface="Arial" panose="020B0604020202020204" pitchFamily="34" charset="0"/>
              </a:rPr>
              <a:t>Written notice to parties relating to discipline, resolutions, and/or final dispositions resulting from the report/complaint process is deemed to be official correspondence from the college, university, or system office. In accordance with state law, the college, university, or system office is responsible for filing the complaint disposition concerning complaints against employees with the Commissioner of Minnesota Management and Budget within 30 days of final disposition.</a:t>
            </a:r>
          </a:p>
        </p:txBody>
      </p:sp>
      <p:pic>
        <p:nvPicPr>
          <p:cNvPr id="6" name="Picture 5" descr="Text&#10;&#10;Description automatically generated">
            <a:extLst>
              <a:ext uri="{FF2B5EF4-FFF2-40B4-BE49-F238E27FC236}">
                <a16:creationId xmlns:a16="http://schemas.microsoft.com/office/drawing/2014/main" id="{27C34DF9-03C2-4A5F-8F2F-B19F0161865F}"/>
              </a:ext>
            </a:extLst>
          </p:cNvPr>
          <p:cNvPicPr>
            <a:picLocks noChangeAspect="1"/>
          </p:cNvPicPr>
          <p:nvPr/>
        </p:nvPicPr>
        <p:blipFill>
          <a:blip r:embed="rId2"/>
          <a:stretch>
            <a:fillRect/>
          </a:stretch>
        </p:blipFill>
        <p:spPr>
          <a:xfrm>
            <a:off x="6242440" y="6125142"/>
            <a:ext cx="4606532" cy="732857"/>
          </a:xfrm>
          <a:prstGeom prst="rect">
            <a:avLst/>
          </a:prstGeom>
        </p:spPr>
      </p:pic>
      <p:pic>
        <p:nvPicPr>
          <p:cNvPr id="7" name="Picture 6" descr="Text&#10;&#10;Description automatically generated">
            <a:extLst>
              <a:ext uri="{FF2B5EF4-FFF2-40B4-BE49-F238E27FC236}">
                <a16:creationId xmlns:a16="http://schemas.microsoft.com/office/drawing/2014/main" id="{9B3AAF57-E954-44AC-BBF0-78743FF3A14A}"/>
              </a:ext>
            </a:extLst>
          </p:cNvPr>
          <p:cNvPicPr>
            <a:picLocks noChangeAspect="1"/>
          </p:cNvPicPr>
          <p:nvPr/>
        </p:nvPicPr>
        <p:blipFill>
          <a:blip r:embed="rId3"/>
          <a:stretch>
            <a:fillRect/>
          </a:stretch>
        </p:blipFill>
        <p:spPr>
          <a:xfrm>
            <a:off x="2840234" y="6125143"/>
            <a:ext cx="4606532" cy="732857"/>
          </a:xfrm>
          <a:prstGeom prst="rect">
            <a:avLst/>
          </a:prstGeom>
        </p:spPr>
      </p:pic>
      <p:sp>
        <p:nvSpPr>
          <p:cNvPr id="9" name="Slide Number Placeholder 8">
            <a:extLst>
              <a:ext uri="{FF2B5EF4-FFF2-40B4-BE49-F238E27FC236}">
                <a16:creationId xmlns:a16="http://schemas.microsoft.com/office/drawing/2014/main" id="{FE1B8C9C-823F-4236-ACBF-B445200DFFF9}"/>
              </a:ext>
            </a:extLst>
          </p:cNvPr>
          <p:cNvSpPr>
            <a:spLocks noGrp="1"/>
          </p:cNvSpPr>
          <p:nvPr>
            <p:ph type="sldNum" sz="quarter" idx="12"/>
          </p:nvPr>
        </p:nvSpPr>
        <p:spPr/>
        <p:txBody>
          <a:bodyPr/>
          <a:lstStyle/>
          <a:p>
            <a:fld id="{3A98EE3D-8CD1-4C3F-BD1C-C98C9596463C}" type="slidenum">
              <a:rPr lang="en-US" smtClean="0"/>
              <a:t>12</a:t>
            </a:fld>
            <a:endParaRPr lang="en-US" dirty="0"/>
          </a:p>
        </p:txBody>
      </p:sp>
      <p:pic>
        <p:nvPicPr>
          <p:cNvPr id="8" name="Picture 7" descr="Old vintage books in a row">
            <a:extLst>
              <a:ext uri="{FF2B5EF4-FFF2-40B4-BE49-F238E27FC236}">
                <a16:creationId xmlns:a16="http://schemas.microsoft.com/office/drawing/2014/main" id="{C8452933-92EB-4D2A-8552-598491399A77}"/>
              </a:ext>
            </a:extLst>
          </p:cNvPr>
          <p:cNvPicPr>
            <a:picLocks noChangeAspect="1"/>
          </p:cNvPicPr>
          <p:nvPr/>
        </p:nvPicPr>
        <p:blipFill>
          <a:blip r:embed="rId4"/>
          <a:stretch>
            <a:fillRect/>
          </a:stretch>
        </p:blipFill>
        <p:spPr>
          <a:xfrm>
            <a:off x="11620928" y="-1"/>
            <a:ext cx="4387065" cy="6858000"/>
          </a:xfrm>
          <a:prstGeom prst="rect">
            <a:avLst/>
          </a:prstGeom>
        </p:spPr>
      </p:pic>
    </p:spTree>
    <p:extLst>
      <p:ext uri="{BB962C8B-B14F-4D97-AF65-F5344CB8AC3E}">
        <p14:creationId xmlns:p14="http://schemas.microsoft.com/office/powerpoint/2010/main" val="201207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Minnesota State System Procedure 1B.1.1</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448790"/>
            <a:ext cx="10058400" cy="4022423"/>
          </a:xfrm>
        </p:spPr>
        <p:txBody>
          <a:bodyPr>
            <a:normAutofit/>
          </a:bodyPr>
          <a:lstStyle/>
          <a:p>
            <a:pPr marL="0" indent="0" algn="ctr">
              <a:buNone/>
            </a:pPr>
            <a:r>
              <a:rPr lang="en-US" sz="1400" b="1" i="0" dirty="0">
                <a:effectLst/>
                <a:latin typeface="Arial" panose="020B0604020202020204" pitchFamily="34" charset="0"/>
                <a:hlinkClick r:id="rId2">
                  <a:extLst>
                    <a:ext uri="{A12FA001-AC4F-418D-AE19-62706E023703}">
                      <ahyp:hlinkClr xmlns:ahyp="http://schemas.microsoft.com/office/drawing/2018/hyperlinkcolor" val="tx"/>
                    </a:ext>
                  </a:extLst>
                </a:hlinkClick>
              </a:rPr>
              <a:t>Decision Process</a:t>
            </a:r>
            <a:endParaRPr lang="en-US" sz="1400" b="1" i="0" dirty="0">
              <a:effectLst/>
              <a:latin typeface="Arial" panose="020B0604020202020204" pitchFamily="34" charset="0"/>
            </a:endParaRPr>
          </a:p>
          <a:p>
            <a:pPr marL="0" indent="0" algn="l">
              <a:buNone/>
            </a:pPr>
            <a:r>
              <a:rPr lang="en-US" sz="1400" b="1" i="0" dirty="0">
                <a:effectLst/>
                <a:latin typeface="Arial" panose="020B0604020202020204" pitchFamily="34" charset="0"/>
              </a:rPr>
              <a:t>Subpart E. Decision process</a:t>
            </a:r>
            <a:r>
              <a:rPr lang="en-US" sz="1400" b="0" i="0" dirty="0">
                <a:effectLst/>
                <a:latin typeface="Arial" panose="020B0604020202020204" pitchFamily="34" charset="0"/>
              </a:rPr>
              <a:t>. If the above methods have not resolved the complaint within a reasonable period of time to the satisfaction of the designated officer, or the designated officer feels additional steps should be taken, the procedures in this subpart shall be followed.</a:t>
            </a:r>
          </a:p>
          <a:p>
            <a:pPr algn="l">
              <a:buFont typeface="+mj-lt"/>
              <a:buAutoNum type="arabicPeriod"/>
            </a:pPr>
            <a:r>
              <a:rPr lang="en-US" sz="1400" b="1" i="0" dirty="0">
                <a:effectLst/>
                <a:latin typeface="Arial" panose="020B0604020202020204" pitchFamily="34" charset="0"/>
              </a:rPr>
              <a:t>Designated officer.</a:t>
            </a:r>
            <a:r>
              <a:rPr lang="en-US" sz="1400" b="0" i="0" dirty="0">
                <a:effectLst/>
                <a:latin typeface="Arial" panose="020B0604020202020204" pitchFamily="34" charset="0"/>
              </a:rPr>
              <a:t> The designated officer shall:</a:t>
            </a:r>
            <a:br>
              <a:rPr lang="en-US" sz="1400" b="0" i="0" dirty="0">
                <a:effectLst/>
                <a:latin typeface="Arial" panose="020B0604020202020204" pitchFamily="34" charset="0"/>
              </a:rPr>
            </a:br>
            <a:r>
              <a:rPr lang="en-US" sz="1400" b="0" i="0" dirty="0">
                <a:effectLst/>
                <a:latin typeface="Arial" panose="020B0604020202020204" pitchFamily="34" charset="0"/>
              </a:rPr>
              <a:t>a.) prepare an investigation report and forward it to the decisionmaker for review and decision;</a:t>
            </a:r>
            <a:br>
              <a:rPr lang="en-US" sz="1400" b="0" i="0" dirty="0">
                <a:effectLst/>
                <a:latin typeface="Arial" panose="020B0604020202020204" pitchFamily="34" charset="0"/>
              </a:rPr>
            </a:br>
            <a:r>
              <a:rPr lang="en-US" sz="1400" b="0" i="0" dirty="0">
                <a:effectLst/>
                <a:latin typeface="Arial" panose="020B0604020202020204" pitchFamily="34" charset="0"/>
              </a:rPr>
              <a:t>b.) take additional investigative measures as requested by the decisionmaker; and</a:t>
            </a:r>
            <a:br>
              <a:rPr lang="en-US" sz="1400" b="0" i="0" dirty="0">
                <a:effectLst/>
                <a:latin typeface="Arial" panose="020B0604020202020204" pitchFamily="34" charset="0"/>
              </a:rPr>
            </a:br>
            <a:r>
              <a:rPr lang="en-US" sz="1400" b="0" i="0" dirty="0">
                <a:effectLst/>
                <a:latin typeface="Arial" panose="020B0604020202020204" pitchFamily="34" charset="0"/>
              </a:rPr>
              <a:t>c) be responsible for coordinating responses to requests for information contained in an investigation report in accordance with the Minnesota Government Data Practices Act and other applicable law including, but not limited to, the Family Educational Rights and Privacy Act (FERPA).   In determining the appropriate response, the designated officer shall consult with the campus data practice compliance official and/or the Office of General Counsel.</a:t>
            </a:r>
          </a:p>
          <a:p>
            <a:pPr marL="0" indent="0" algn="ctr">
              <a:buNone/>
            </a:pPr>
            <a:endParaRPr lang="en-US" sz="1400" dirty="0">
              <a:latin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27C34DF9-03C2-4A5F-8F2F-B19F0161865F}"/>
              </a:ext>
            </a:extLst>
          </p:cNvPr>
          <p:cNvPicPr>
            <a:picLocks noChangeAspect="1"/>
          </p:cNvPicPr>
          <p:nvPr/>
        </p:nvPicPr>
        <p:blipFill>
          <a:blip r:embed="rId3"/>
          <a:stretch>
            <a:fillRect/>
          </a:stretch>
        </p:blipFill>
        <p:spPr>
          <a:xfrm>
            <a:off x="6242440" y="6125142"/>
            <a:ext cx="4606532" cy="732857"/>
          </a:xfrm>
          <a:prstGeom prst="rect">
            <a:avLst/>
          </a:prstGeom>
        </p:spPr>
      </p:pic>
      <p:pic>
        <p:nvPicPr>
          <p:cNvPr id="7" name="Picture 6" descr="Text&#10;&#10;Description automatically generated">
            <a:extLst>
              <a:ext uri="{FF2B5EF4-FFF2-40B4-BE49-F238E27FC236}">
                <a16:creationId xmlns:a16="http://schemas.microsoft.com/office/drawing/2014/main" id="{9B3AAF57-E954-44AC-BBF0-78743FF3A14A}"/>
              </a:ext>
            </a:extLst>
          </p:cNvPr>
          <p:cNvPicPr>
            <a:picLocks noChangeAspect="1"/>
          </p:cNvPicPr>
          <p:nvPr/>
        </p:nvPicPr>
        <p:blipFill>
          <a:blip r:embed="rId4"/>
          <a:stretch>
            <a:fillRect/>
          </a:stretch>
        </p:blipFill>
        <p:spPr>
          <a:xfrm>
            <a:off x="2840234" y="6125143"/>
            <a:ext cx="4606532" cy="732857"/>
          </a:xfrm>
          <a:prstGeom prst="rect">
            <a:avLst/>
          </a:prstGeom>
        </p:spPr>
      </p:pic>
      <p:sp>
        <p:nvSpPr>
          <p:cNvPr id="9" name="Slide Number Placeholder 8">
            <a:extLst>
              <a:ext uri="{FF2B5EF4-FFF2-40B4-BE49-F238E27FC236}">
                <a16:creationId xmlns:a16="http://schemas.microsoft.com/office/drawing/2014/main" id="{FE1B8C9C-823F-4236-ACBF-B445200DFFF9}"/>
              </a:ext>
            </a:extLst>
          </p:cNvPr>
          <p:cNvSpPr>
            <a:spLocks noGrp="1"/>
          </p:cNvSpPr>
          <p:nvPr>
            <p:ph type="sldNum" sz="quarter" idx="12"/>
          </p:nvPr>
        </p:nvSpPr>
        <p:spPr/>
        <p:txBody>
          <a:bodyPr/>
          <a:lstStyle/>
          <a:p>
            <a:fld id="{3A98EE3D-8CD1-4C3F-BD1C-C98C9596463C}" type="slidenum">
              <a:rPr lang="en-US" smtClean="0"/>
              <a:t>13</a:t>
            </a:fld>
            <a:endParaRPr lang="en-US" dirty="0"/>
          </a:p>
        </p:txBody>
      </p:sp>
      <p:pic>
        <p:nvPicPr>
          <p:cNvPr id="8" name="Picture 7" descr="Old vintage books in a row">
            <a:extLst>
              <a:ext uri="{FF2B5EF4-FFF2-40B4-BE49-F238E27FC236}">
                <a16:creationId xmlns:a16="http://schemas.microsoft.com/office/drawing/2014/main" id="{470B6140-6A6A-48D2-8001-82310BB93BEF}"/>
              </a:ext>
            </a:extLst>
          </p:cNvPr>
          <p:cNvPicPr>
            <a:picLocks noChangeAspect="1"/>
          </p:cNvPicPr>
          <p:nvPr/>
        </p:nvPicPr>
        <p:blipFill>
          <a:blip r:embed="rId5"/>
          <a:stretch>
            <a:fillRect/>
          </a:stretch>
        </p:blipFill>
        <p:spPr>
          <a:xfrm>
            <a:off x="11620928" y="-1"/>
            <a:ext cx="4387065" cy="6858000"/>
          </a:xfrm>
          <a:prstGeom prst="rect">
            <a:avLst/>
          </a:prstGeom>
        </p:spPr>
      </p:pic>
    </p:spTree>
    <p:extLst>
      <p:ext uri="{BB962C8B-B14F-4D97-AF65-F5344CB8AC3E}">
        <p14:creationId xmlns:p14="http://schemas.microsoft.com/office/powerpoint/2010/main" val="51594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Minnesota State System Procedure 1B.1.1</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448790"/>
            <a:ext cx="10058400" cy="4022423"/>
          </a:xfrm>
        </p:spPr>
        <p:txBody>
          <a:bodyPr>
            <a:normAutofit/>
          </a:bodyPr>
          <a:lstStyle/>
          <a:p>
            <a:pPr algn="l">
              <a:buFont typeface="+mj-lt"/>
              <a:buAutoNum type="arabicPeriod"/>
            </a:pPr>
            <a:r>
              <a:rPr lang="en-US" sz="1400" b="1" i="0" dirty="0">
                <a:effectLst/>
                <a:latin typeface="Arial" panose="020B0604020202020204" pitchFamily="34" charset="0"/>
              </a:rPr>
              <a:t>Decision maker.</a:t>
            </a:r>
            <a:r>
              <a:rPr lang="en-US" sz="1400" b="0" i="0" dirty="0">
                <a:effectLst/>
                <a:latin typeface="Arial" panose="020B0604020202020204" pitchFamily="34" charset="0"/>
              </a:rPr>
              <a:t> After receiving the investigation report prepared by the designated officer, the decisionmaker shall:</a:t>
            </a:r>
            <a:br>
              <a:rPr lang="en-US" sz="1400" b="0" i="0" dirty="0">
                <a:effectLst/>
                <a:latin typeface="Arial" panose="020B0604020202020204" pitchFamily="34" charset="0"/>
              </a:rPr>
            </a:br>
            <a:r>
              <a:rPr lang="en-US" sz="1400" b="0" i="0" dirty="0">
                <a:effectLst/>
                <a:latin typeface="Arial" panose="020B0604020202020204" pitchFamily="34" charset="0"/>
              </a:rPr>
              <a:t>a.) determine whether additional steps should be taken prior to making the decision. Additional steps may include:</a:t>
            </a:r>
          </a:p>
          <a:p>
            <a:pPr marL="742950" lvl="1" indent="-285750" algn="l">
              <a:buFont typeface="+mj-lt"/>
              <a:buAutoNum type="arabicPeriod"/>
            </a:pPr>
            <a:r>
              <a:rPr lang="en-US" sz="1400" b="0" i="0" dirty="0">
                <a:effectLst/>
                <a:latin typeface="Arial" panose="020B0604020202020204" pitchFamily="34" charset="0"/>
              </a:rPr>
              <a:t>a request that the designated officer conduct further investigative measures;</a:t>
            </a:r>
          </a:p>
          <a:p>
            <a:pPr marL="742950" lvl="1" indent="-285750" algn="l">
              <a:buFont typeface="+mj-lt"/>
              <a:buAutoNum type="arabicPeriod"/>
            </a:pPr>
            <a:r>
              <a:rPr lang="en-US" sz="1400" b="0" i="0" dirty="0">
                <a:effectLst/>
                <a:latin typeface="Arial" panose="020B0604020202020204" pitchFamily="34" charset="0"/>
              </a:rPr>
              <a:t>a meeting with the complainant, respondent or other involved individuals. If a meeting involving a represented employee is convened, the complainant or respondent may choose to be accompanied by the bargaining unit representative, in accordance with the applicable collective bargaining agreement and federal and state law; and</a:t>
            </a:r>
          </a:p>
          <a:p>
            <a:pPr marL="742950" lvl="1" indent="-285750" algn="l">
              <a:buFont typeface="+mj-lt"/>
              <a:buAutoNum type="arabicPeriod"/>
            </a:pPr>
            <a:r>
              <a:rPr lang="en-US" sz="1400" b="0" i="0" dirty="0">
                <a:effectLst/>
                <a:latin typeface="Arial" panose="020B0604020202020204" pitchFamily="34" charset="0"/>
              </a:rPr>
              <a:t>a request for additional information which may include a written response from the complainant or respondent relating to the allegations of the complaint.</a:t>
            </a:r>
          </a:p>
          <a:p>
            <a:pPr marL="0" indent="0" algn="ctr">
              <a:buNone/>
            </a:pPr>
            <a:endParaRPr lang="en-US" sz="1400" dirty="0">
              <a:latin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27C34DF9-03C2-4A5F-8F2F-B19F0161865F}"/>
              </a:ext>
            </a:extLst>
          </p:cNvPr>
          <p:cNvPicPr>
            <a:picLocks noChangeAspect="1"/>
          </p:cNvPicPr>
          <p:nvPr/>
        </p:nvPicPr>
        <p:blipFill>
          <a:blip r:embed="rId2"/>
          <a:stretch>
            <a:fillRect/>
          </a:stretch>
        </p:blipFill>
        <p:spPr>
          <a:xfrm>
            <a:off x="6242440" y="6125142"/>
            <a:ext cx="4606532" cy="732857"/>
          </a:xfrm>
          <a:prstGeom prst="rect">
            <a:avLst/>
          </a:prstGeom>
        </p:spPr>
      </p:pic>
      <p:pic>
        <p:nvPicPr>
          <p:cNvPr id="7" name="Picture 6" descr="Text&#10;&#10;Description automatically generated">
            <a:extLst>
              <a:ext uri="{FF2B5EF4-FFF2-40B4-BE49-F238E27FC236}">
                <a16:creationId xmlns:a16="http://schemas.microsoft.com/office/drawing/2014/main" id="{9B3AAF57-E954-44AC-BBF0-78743FF3A14A}"/>
              </a:ext>
            </a:extLst>
          </p:cNvPr>
          <p:cNvPicPr>
            <a:picLocks noChangeAspect="1"/>
          </p:cNvPicPr>
          <p:nvPr/>
        </p:nvPicPr>
        <p:blipFill>
          <a:blip r:embed="rId3"/>
          <a:stretch>
            <a:fillRect/>
          </a:stretch>
        </p:blipFill>
        <p:spPr>
          <a:xfrm>
            <a:off x="2840234" y="6125143"/>
            <a:ext cx="4606532" cy="732857"/>
          </a:xfrm>
          <a:prstGeom prst="rect">
            <a:avLst/>
          </a:prstGeom>
        </p:spPr>
      </p:pic>
      <p:sp>
        <p:nvSpPr>
          <p:cNvPr id="9" name="Slide Number Placeholder 8">
            <a:extLst>
              <a:ext uri="{FF2B5EF4-FFF2-40B4-BE49-F238E27FC236}">
                <a16:creationId xmlns:a16="http://schemas.microsoft.com/office/drawing/2014/main" id="{FE1B8C9C-823F-4236-ACBF-B445200DFFF9}"/>
              </a:ext>
            </a:extLst>
          </p:cNvPr>
          <p:cNvSpPr>
            <a:spLocks noGrp="1"/>
          </p:cNvSpPr>
          <p:nvPr>
            <p:ph type="sldNum" sz="quarter" idx="12"/>
          </p:nvPr>
        </p:nvSpPr>
        <p:spPr/>
        <p:txBody>
          <a:bodyPr/>
          <a:lstStyle/>
          <a:p>
            <a:fld id="{3A98EE3D-8CD1-4C3F-BD1C-C98C9596463C}" type="slidenum">
              <a:rPr lang="en-US" smtClean="0"/>
              <a:t>14</a:t>
            </a:fld>
            <a:endParaRPr lang="en-US" dirty="0"/>
          </a:p>
        </p:txBody>
      </p:sp>
      <p:pic>
        <p:nvPicPr>
          <p:cNvPr id="8" name="Picture 7" descr="Old vintage books in a row">
            <a:extLst>
              <a:ext uri="{FF2B5EF4-FFF2-40B4-BE49-F238E27FC236}">
                <a16:creationId xmlns:a16="http://schemas.microsoft.com/office/drawing/2014/main" id="{6A9D06B4-C971-4EDC-ABDA-FB6B748810C8}"/>
              </a:ext>
            </a:extLst>
          </p:cNvPr>
          <p:cNvPicPr>
            <a:picLocks noChangeAspect="1"/>
          </p:cNvPicPr>
          <p:nvPr/>
        </p:nvPicPr>
        <p:blipFill>
          <a:blip r:embed="rId4"/>
          <a:stretch>
            <a:fillRect/>
          </a:stretch>
        </p:blipFill>
        <p:spPr>
          <a:xfrm>
            <a:off x="11620928" y="-1"/>
            <a:ext cx="4387065" cy="6858000"/>
          </a:xfrm>
          <a:prstGeom prst="rect">
            <a:avLst/>
          </a:prstGeom>
        </p:spPr>
      </p:pic>
    </p:spTree>
    <p:extLst>
      <p:ext uri="{BB962C8B-B14F-4D97-AF65-F5344CB8AC3E}">
        <p14:creationId xmlns:p14="http://schemas.microsoft.com/office/powerpoint/2010/main" val="99230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Minnesota State System Procedure 1B.1.1</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448790"/>
            <a:ext cx="10058400" cy="4022423"/>
          </a:xfrm>
        </p:spPr>
        <p:txBody>
          <a:bodyPr>
            <a:normAutofit/>
          </a:bodyPr>
          <a:lstStyle/>
          <a:p>
            <a:pPr marL="0" indent="0">
              <a:buNone/>
            </a:pPr>
            <a:r>
              <a:rPr lang="en-US" sz="1400" b="0" i="0" dirty="0">
                <a:effectLst/>
                <a:latin typeface="Arial" panose="020B0604020202020204" pitchFamily="34" charset="0"/>
              </a:rPr>
              <a:t>b.) take other measures deemed necessary to determine whether a violation of Board Policy 1B.1 has been established;</a:t>
            </a:r>
          </a:p>
          <a:p>
            <a:pPr marL="0" indent="0">
              <a:buNone/>
            </a:pPr>
            <a:br>
              <a:rPr lang="en-US" sz="1400" dirty="0"/>
            </a:br>
            <a:r>
              <a:rPr lang="en-US" sz="1400" b="0" i="0" dirty="0">
                <a:effectLst/>
                <a:latin typeface="Arial" panose="020B0604020202020204" pitchFamily="34" charset="0"/>
              </a:rPr>
              <a:t>c.) when making the decision, take into account the totality of the circumstances, including the nature and extent of the behaviors, the relationship(s) between the parties, the context in which the alleged incident(s) occurred, and other relevant factors;</a:t>
            </a:r>
          </a:p>
          <a:p>
            <a:pPr marL="0" indent="0">
              <a:buNone/>
            </a:pPr>
            <a:br>
              <a:rPr lang="en-US" sz="1400" dirty="0"/>
            </a:br>
            <a:r>
              <a:rPr lang="en-US" sz="1400" b="0" i="0" dirty="0">
                <a:effectLst/>
                <a:latin typeface="Arial" panose="020B0604020202020204" pitchFamily="34" charset="0"/>
              </a:rPr>
              <a:t>d.) determine the nature, scope and timing of disciplinary or corrective action and the process for implementation if a violation of the nondiscrimination policy occurs. This may include consultation with human resources or supervisory personnel to determine appropriate discipline;</a:t>
            </a:r>
          </a:p>
          <a:p>
            <a:pPr marL="0" indent="0">
              <a:buNone/>
            </a:pPr>
            <a:br>
              <a:rPr lang="en-US" sz="1400" dirty="0"/>
            </a:br>
            <a:r>
              <a:rPr lang="en-US" sz="1400" b="0" i="0" dirty="0">
                <a:effectLst/>
                <a:latin typeface="Arial" panose="020B0604020202020204" pitchFamily="34" charset="0"/>
              </a:rPr>
              <a:t>e.) As appropriate, consistent with applicable state and federal data privacy laws, report in writing to the complainant, respondent and the designated officer her or his findings, and the basis for those findings, as to whether Board policy 1B.1 has been violated.</a:t>
            </a:r>
          </a:p>
          <a:p>
            <a:pPr marL="0" indent="0">
              <a:buNone/>
            </a:pPr>
            <a:br>
              <a:rPr lang="en-US" sz="1400" dirty="0"/>
            </a:br>
            <a:r>
              <a:rPr lang="en-US" sz="1400" b="0" i="0" dirty="0">
                <a:effectLst/>
                <a:latin typeface="Arial" panose="020B0604020202020204" pitchFamily="34" charset="0"/>
              </a:rPr>
              <a:t>f.) Conduct that is determined not to have violated Board policy 1B.1 shall be referred to another procedure for further action, if appropriate.</a:t>
            </a:r>
            <a:endParaRPr lang="en-US" sz="1400" dirty="0">
              <a:latin typeface="Arial"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27C34DF9-03C2-4A5F-8F2F-B19F0161865F}"/>
              </a:ext>
            </a:extLst>
          </p:cNvPr>
          <p:cNvPicPr>
            <a:picLocks noChangeAspect="1"/>
          </p:cNvPicPr>
          <p:nvPr/>
        </p:nvPicPr>
        <p:blipFill>
          <a:blip r:embed="rId2"/>
          <a:stretch>
            <a:fillRect/>
          </a:stretch>
        </p:blipFill>
        <p:spPr>
          <a:xfrm>
            <a:off x="6242440" y="6125142"/>
            <a:ext cx="4606532" cy="732857"/>
          </a:xfrm>
          <a:prstGeom prst="rect">
            <a:avLst/>
          </a:prstGeom>
        </p:spPr>
      </p:pic>
      <p:pic>
        <p:nvPicPr>
          <p:cNvPr id="7" name="Picture 6" descr="Text&#10;&#10;Description automatically generated">
            <a:extLst>
              <a:ext uri="{FF2B5EF4-FFF2-40B4-BE49-F238E27FC236}">
                <a16:creationId xmlns:a16="http://schemas.microsoft.com/office/drawing/2014/main" id="{9B3AAF57-E954-44AC-BBF0-78743FF3A14A}"/>
              </a:ext>
            </a:extLst>
          </p:cNvPr>
          <p:cNvPicPr>
            <a:picLocks noChangeAspect="1"/>
          </p:cNvPicPr>
          <p:nvPr/>
        </p:nvPicPr>
        <p:blipFill>
          <a:blip r:embed="rId3"/>
          <a:stretch>
            <a:fillRect/>
          </a:stretch>
        </p:blipFill>
        <p:spPr>
          <a:xfrm>
            <a:off x="2840234" y="6125143"/>
            <a:ext cx="4606532" cy="732857"/>
          </a:xfrm>
          <a:prstGeom prst="rect">
            <a:avLst/>
          </a:prstGeom>
        </p:spPr>
      </p:pic>
      <p:sp>
        <p:nvSpPr>
          <p:cNvPr id="9" name="Slide Number Placeholder 8">
            <a:extLst>
              <a:ext uri="{FF2B5EF4-FFF2-40B4-BE49-F238E27FC236}">
                <a16:creationId xmlns:a16="http://schemas.microsoft.com/office/drawing/2014/main" id="{FE1B8C9C-823F-4236-ACBF-B445200DFFF9}"/>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8" name="Picture 7" descr="Old vintage books in a row">
            <a:extLst>
              <a:ext uri="{FF2B5EF4-FFF2-40B4-BE49-F238E27FC236}">
                <a16:creationId xmlns:a16="http://schemas.microsoft.com/office/drawing/2014/main" id="{E8AF600A-44AB-4319-B8B3-DB907D5C96AC}"/>
              </a:ext>
            </a:extLst>
          </p:cNvPr>
          <p:cNvPicPr>
            <a:picLocks noChangeAspect="1"/>
          </p:cNvPicPr>
          <p:nvPr/>
        </p:nvPicPr>
        <p:blipFill>
          <a:blip r:embed="rId4"/>
          <a:stretch>
            <a:fillRect/>
          </a:stretch>
        </p:blipFill>
        <p:spPr>
          <a:xfrm>
            <a:off x="11620928" y="-1"/>
            <a:ext cx="4387065" cy="6858000"/>
          </a:xfrm>
          <a:prstGeom prst="rect">
            <a:avLst/>
          </a:prstGeom>
        </p:spPr>
      </p:pic>
    </p:spTree>
    <p:extLst>
      <p:ext uri="{BB962C8B-B14F-4D97-AF65-F5344CB8AC3E}">
        <p14:creationId xmlns:p14="http://schemas.microsoft.com/office/powerpoint/2010/main" val="187741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Decision Maker </a:t>
            </a:r>
            <a:r>
              <a:rPr lang="en-US" sz="4400" dirty="0"/>
              <a:t>(Policy and Appeal)</a:t>
            </a:r>
            <a:endParaRPr lang="en-US" dirty="0"/>
          </a:p>
        </p:txBody>
      </p:sp>
      <p:sp>
        <p:nvSpPr>
          <p:cNvPr id="30" name="Content Placeholder 29">
            <a:extLst>
              <a:ext uri="{FF2B5EF4-FFF2-40B4-BE49-F238E27FC236}">
                <a16:creationId xmlns:a16="http://schemas.microsoft.com/office/drawing/2014/main" id="{28195925-694F-4D7F-A8D5-83129346E0B6}"/>
              </a:ext>
            </a:extLst>
          </p:cNvPr>
          <p:cNvSpPr>
            <a:spLocks noGrp="1"/>
          </p:cNvSpPr>
          <p:nvPr>
            <p:ph idx="1"/>
          </p:nvPr>
        </p:nvSpPr>
        <p:spPr>
          <a:xfrm>
            <a:off x="1097280" y="1895743"/>
            <a:ext cx="10058400" cy="3760891"/>
          </a:xfrm>
        </p:spPr>
        <p:txBody>
          <a:bodyPr/>
          <a:lstStyle/>
          <a:p>
            <a:pPr>
              <a:buFont typeface="Wingdings" panose="05000000000000000000" pitchFamily="2" charset="2"/>
              <a:buChar char="v"/>
            </a:pPr>
            <a:r>
              <a:rPr lang="en-US" sz="2400" dirty="0"/>
              <a:t> Key duties for your role (Decision Maker – Policy): </a:t>
            </a:r>
          </a:p>
          <a:p>
            <a:pPr lvl="1">
              <a:buFont typeface="Wingdings" panose="05000000000000000000" pitchFamily="2" charset="2"/>
              <a:buChar char="v"/>
            </a:pPr>
            <a:r>
              <a:rPr lang="en-US" dirty="0"/>
              <a:t> Training state, and institutionally </a:t>
            </a:r>
          </a:p>
          <a:p>
            <a:pPr lvl="1">
              <a:buFont typeface="Wingdings" panose="05000000000000000000" pitchFamily="2" charset="2"/>
              <a:buChar char="v"/>
            </a:pPr>
            <a:r>
              <a:rPr lang="en-US" dirty="0"/>
              <a:t> Focus on the finding of responsibility using the preponderance of evidence method</a:t>
            </a:r>
          </a:p>
          <a:p>
            <a:pPr lvl="1">
              <a:buFont typeface="Wingdings" panose="05000000000000000000" pitchFamily="2" charset="2"/>
              <a:buChar char="v"/>
            </a:pPr>
            <a:r>
              <a:rPr lang="en-US" dirty="0"/>
              <a:t> Decide if a violation occurred</a:t>
            </a:r>
          </a:p>
          <a:p>
            <a:pPr lvl="1">
              <a:buFont typeface="Wingdings" panose="05000000000000000000" pitchFamily="2" charset="2"/>
              <a:buChar char="v"/>
            </a:pPr>
            <a:r>
              <a:rPr lang="en-US" dirty="0"/>
              <a:t> Decision makers do not have to sanction or discipline – they may refer</a:t>
            </a:r>
          </a:p>
          <a:p>
            <a:pPr>
              <a:buFont typeface="Wingdings" panose="05000000000000000000" pitchFamily="2" charset="2"/>
              <a:buChar char="v"/>
            </a:pPr>
            <a:r>
              <a:rPr lang="en-US" sz="2400" dirty="0"/>
              <a:t> Key duties for your role (Decision Maker – Appeal)</a:t>
            </a:r>
          </a:p>
          <a:p>
            <a:pPr lvl="1">
              <a:buFont typeface="Wingdings" panose="05000000000000000000" pitchFamily="2" charset="2"/>
              <a:buChar char="v"/>
            </a:pPr>
            <a:r>
              <a:rPr lang="en-US" dirty="0"/>
              <a:t> Training state, and institutionally </a:t>
            </a:r>
          </a:p>
          <a:p>
            <a:pPr lvl="1">
              <a:buFont typeface="Wingdings" panose="05000000000000000000" pitchFamily="2" charset="2"/>
              <a:buChar char="v"/>
            </a:pPr>
            <a:r>
              <a:rPr lang="en-US" dirty="0"/>
              <a:t> Make final decision per appeal process </a:t>
            </a:r>
          </a:p>
          <a:p>
            <a:pPr marL="201168" lvl="1" indent="0">
              <a:buNone/>
            </a:pPr>
            <a:endParaRPr lang="en-US" dirty="0"/>
          </a:p>
          <a:p>
            <a:pPr marL="201168" lvl="1" indent="0">
              <a:buNone/>
            </a:pPr>
            <a:endParaRPr lang="en-US" dirty="0"/>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p:txBody>
      </p:sp>
      <p:pic>
        <p:nvPicPr>
          <p:cNvPr id="6" name="Picture 5" descr="Text&#10;&#10;Description automatically generated">
            <a:extLst>
              <a:ext uri="{FF2B5EF4-FFF2-40B4-BE49-F238E27FC236}">
                <a16:creationId xmlns:a16="http://schemas.microsoft.com/office/drawing/2014/main" id="{8733FF9F-2A3D-4AAA-B062-6548BE746082}"/>
              </a:ext>
            </a:extLst>
          </p:cNvPr>
          <p:cNvPicPr>
            <a:picLocks noChangeAspect="1"/>
          </p:cNvPicPr>
          <p:nvPr/>
        </p:nvPicPr>
        <p:blipFill>
          <a:blip r:embed="rId2"/>
          <a:stretch>
            <a:fillRect/>
          </a:stretch>
        </p:blipFill>
        <p:spPr>
          <a:xfrm>
            <a:off x="6242440" y="6125142"/>
            <a:ext cx="4606532" cy="732857"/>
          </a:xfrm>
          <a:prstGeom prst="rect">
            <a:avLst/>
          </a:prstGeom>
        </p:spPr>
      </p:pic>
      <p:pic>
        <p:nvPicPr>
          <p:cNvPr id="7" name="Picture 6" descr="Text&#10;&#10;Description automatically generated">
            <a:extLst>
              <a:ext uri="{FF2B5EF4-FFF2-40B4-BE49-F238E27FC236}">
                <a16:creationId xmlns:a16="http://schemas.microsoft.com/office/drawing/2014/main" id="{0BD07AFF-2D11-4B01-921F-648B91B73BA8}"/>
              </a:ext>
            </a:extLst>
          </p:cNvPr>
          <p:cNvPicPr>
            <a:picLocks noChangeAspect="1"/>
          </p:cNvPicPr>
          <p:nvPr/>
        </p:nvPicPr>
        <p:blipFill>
          <a:blip r:embed="rId3"/>
          <a:stretch>
            <a:fillRect/>
          </a:stretch>
        </p:blipFill>
        <p:spPr>
          <a:xfrm>
            <a:off x="2840234" y="6125143"/>
            <a:ext cx="4606532" cy="732857"/>
          </a:xfrm>
          <a:prstGeom prst="rect">
            <a:avLst/>
          </a:prstGeom>
        </p:spPr>
      </p:pic>
      <p:sp>
        <p:nvSpPr>
          <p:cNvPr id="8" name="Slide Number Placeholder 7">
            <a:extLst>
              <a:ext uri="{FF2B5EF4-FFF2-40B4-BE49-F238E27FC236}">
                <a16:creationId xmlns:a16="http://schemas.microsoft.com/office/drawing/2014/main" id="{CB5C2FCC-AD45-4FEF-B1CD-F0571593F278}"/>
              </a:ext>
            </a:extLst>
          </p:cNvPr>
          <p:cNvSpPr>
            <a:spLocks noGrp="1"/>
          </p:cNvSpPr>
          <p:nvPr>
            <p:ph type="sldNum" sz="quarter" idx="12"/>
          </p:nvPr>
        </p:nvSpPr>
        <p:spPr/>
        <p:txBody>
          <a:bodyPr/>
          <a:lstStyle/>
          <a:p>
            <a:fld id="{3A98EE3D-8CD1-4C3F-BD1C-C98C9596463C}" type="slidenum">
              <a:rPr lang="en-US" smtClean="0"/>
              <a:t>16</a:t>
            </a:fld>
            <a:endParaRPr lang="en-US" dirty="0"/>
          </a:p>
        </p:txBody>
      </p:sp>
      <p:pic>
        <p:nvPicPr>
          <p:cNvPr id="10" name="Picture 9" descr="Old vintage books in a row">
            <a:extLst>
              <a:ext uri="{FF2B5EF4-FFF2-40B4-BE49-F238E27FC236}">
                <a16:creationId xmlns:a16="http://schemas.microsoft.com/office/drawing/2014/main" id="{2216B60D-5C65-4452-9530-9496D6472364}"/>
              </a:ext>
            </a:extLst>
          </p:cNvPr>
          <p:cNvPicPr>
            <a:picLocks noChangeAspect="1"/>
          </p:cNvPicPr>
          <p:nvPr/>
        </p:nvPicPr>
        <p:blipFill>
          <a:blip r:embed="rId4"/>
          <a:stretch>
            <a:fillRect/>
          </a:stretch>
        </p:blipFill>
        <p:spPr>
          <a:xfrm>
            <a:off x="11620928" y="-1"/>
            <a:ext cx="4387065" cy="6858000"/>
          </a:xfrm>
          <a:prstGeom prst="rect">
            <a:avLst/>
          </a:prstGeom>
        </p:spPr>
      </p:pic>
    </p:spTree>
    <p:extLst>
      <p:ext uri="{BB962C8B-B14F-4D97-AF65-F5344CB8AC3E}">
        <p14:creationId xmlns:p14="http://schemas.microsoft.com/office/powerpoint/2010/main" val="267543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Review, Question and Answer</a:t>
            </a:r>
          </a:p>
        </p:txBody>
      </p:sp>
      <p:sp>
        <p:nvSpPr>
          <p:cNvPr id="30" name="Content Placeholder 29">
            <a:extLst>
              <a:ext uri="{FF2B5EF4-FFF2-40B4-BE49-F238E27FC236}">
                <a16:creationId xmlns:a16="http://schemas.microsoft.com/office/drawing/2014/main" id="{28195925-694F-4D7F-A8D5-83129346E0B6}"/>
              </a:ext>
            </a:extLst>
          </p:cNvPr>
          <p:cNvSpPr>
            <a:spLocks noGrp="1"/>
          </p:cNvSpPr>
          <p:nvPr>
            <p:ph idx="1"/>
          </p:nvPr>
        </p:nvSpPr>
        <p:spPr>
          <a:xfrm>
            <a:off x="1097280" y="1895743"/>
            <a:ext cx="10058400" cy="3760891"/>
          </a:xfrm>
        </p:spPr>
        <p:txBody>
          <a:bodyPr/>
          <a:lstStyle/>
          <a:p>
            <a:pPr>
              <a:buFont typeface="Wingdings" panose="05000000000000000000" pitchFamily="2" charset="2"/>
              <a:buChar char="v"/>
            </a:pPr>
            <a:r>
              <a:rPr lang="en-US" sz="2400" dirty="0"/>
              <a:t> What are some questions that you have? </a:t>
            </a:r>
          </a:p>
          <a:p>
            <a:pPr>
              <a:buFont typeface="Wingdings" panose="05000000000000000000" pitchFamily="2" charset="2"/>
              <a:buChar char="v"/>
            </a:pPr>
            <a:r>
              <a:rPr lang="en-US" sz="2400" dirty="0"/>
              <a:t> What is some feedback that you have? </a:t>
            </a:r>
          </a:p>
          <a:p>
            <a:pPr>
              <a:buFont typeface="Wingdings" panose="05000000000000000000" pitchFamily="2" charset="2"/>
              <a:buChar char="v"/>
            </a:pPr>
            <a:r>
              <a:rPr lang="en-US" sz="2400" dirty="0"/>
              <a:t> How may I assist you at this time? </a:t>
            </a:r>
            <a:endParaRPr lang="en-US" dirty="0"/>
          </a:p>
          <a:p>
            <a:pPr marL="201168" lvl="1" indent="0">
              <a:buNone/>
            </a:pPr>
            <a:endParaRPr lang="en-US" dirty="0"/>
          </a:p>
          <a:p>
            <a:pPr lvl="1">
              <a:buFont typeface="Wingdings" panose="05000000000000000000" pitchFamily="2" charset="2"/>
              <a:buChar char="v"/>
            </a:pPr>
            <a:endParaRPr lang="en-US" dirty="0"/>
          </a:p>
          <a:p>
            <a:pPr lvl="1">
              <a:buFont typeface="Wingdings" panose="05000000000000000000" pitchFamily="2" charset="2"/>
              <a:buChar char="v"/>
            </a:pPr>
            <a:endParaRPr lang="en-US" dirty="0"/>
          </a:p>
        </p:txBody>
      </p:sp>
      <p:pic>
        <p:nvPicPr>
          <p:cNvPr id="6" name="Picture 5" descr="Text&#10;&#10;Description automatically generated">
            <a:extLst>
              <a:ext uri="{FF2B5EF4-FFF2-40B4-BE49-F238E27FC236}">
                <a16:creationId xmlns:a16="http://schemas.microsoft.com/office/drawing/2014/main" id="{8733FF9F-2A3D-4AAA-B062-6548BE746082}"/>
              </a:ext>
            </a:extLst>
          </p:cNvPr>
          <p:cNvPicPr>
            <a:picLocks noChangeAspect="1"/>
          </p:cNvPicPr>
          <p:nvPr/>
        </p:nvPicPr>
        <p:blipFill>
          <a:blip r:embed="rId2"/>
          <a:stretch>
            <a:fillRect/>
          </a:stretch>
        </p:blipFill>
        <p:spPr>
          <a:xfrm>
            <a:off x="6242440" y="6125142"/>
            <a:ext cx="4606532" cy="732857"/>
          </a:xfrm>
          <a:prstGeom prst="rect">
            <a:avLst/>
          </a:prstGeom>
        </p:spPr>
      </p:pic>
      <p:pic>
        <p:nvPicPr>
          <p:cNvPr id="7" name="Picture 6" descr="Text&#10;&#10;Description automatically generated">
            <a:extLst>
              <a:ext uri="{FF2B5EF4-FFF2-40B4-BE49-F238E27FC236}">
                <a16:creationId xmlns:a16="http://schemas.microsoft.com/office/drawing/2014/main" id="{0BD07AFF-2D11-4B01-921F-648B91B73BA8}"/>
              </a:ext>
            </a:extLst>
          </p:cNvPr>
          <p:cNvPicPr>
            <a:picLocks noChangeAspect="1"/>
          </p:cNvPicPr>
          <p:nvPr/>
        </p:nvPicPr>
        <p:blipFill>
          <a:blip r:embed="rId3"/>
          <a:stretch>
            <a:fillRect/>
          </a:stretch>
        </p:blipFill>
        <p:spPr>
          <a:xfrm>
            <a:off x="2840234" y="6125143"/>
            <a:ext cx="4606532" cy="732857"/>
          </a:xfrm>
          <a:prstGeom prst="rect">
            <a:avLst/>
          </a:prstGeom>
        </p:spPr>
      </p:pic>
      <p:sp>
        <p:nvSpPr>
          <p:cNvPr id="8" name="Slide Number Placeholder 7">
            <a:extLst>
              <a:ext uri="{FF2B5EF4-FFF2-40B4-BE49-F238E27FC236}">
                <a16:creationId xmlns:a16="http://schemas.microsoft.com/office/drawing/2014/main" id="{CB5C2FCC-AD45-4FEF-B1CD-F0571593F278}"/>
              </a:ext>
            </a:extLst>
          </p:cNvPr>
          <p:cNvSpPr>
            <a:spLocks noGrp="1"/>
          </p:cNvSpPr>
          <p:nvPr>
            <p:ph type="sldNum" sz="quarter" idx="12"/>
          </p:nvPr>
        </p:nvSpPr>
        <p:spPr/>
        <p:txBody>
          <a:bodyPr/>
          <a:lstStyle/>
          <a:p>
            <a:fld id="{3A98EE3D-8CD1-4C3F-BD1C-C98C9596463C}" type="slidenum">
              <a:rPr lang="en-US" smtClean="0"/>
              <a:t>17</a:t>
            </a:fld>
            <a:endParaRPr lang="en-US" dirty="0"/>
          </a:p>
        </p:txBody>
      </p:sp>
      <p:pic>
        <p:nvPicPr>
          <p:cNvPr id="10" name="Picture 9" descr="Old vintage books in a row">
            <a:extLst>
              <a:ext uri="{FF2B5EF4-FFF2-40B4-BE49-F238E27FC236}">
                <a16:creationId xmlns:a16="http://schemas.microsoft.com/office/drawing/2014/main" id="{2216B60D-5C65-4452-9530-9496D6472364}"/>
              </a:ext>
            </a:extLst>
          </p:cNvPr>
          <p:cNvPicPr>
            <a:picLocks noChangeAspect="1"/>
          </p:cNvPicPr>
          <p:nvPr/>
        </p:nvPicPr>
        <p:blipFill>
          <a:blip r:embed="rId4"/>
          <a:stretch>
            <a:fillRect/>
          </a:stretch>
        </p:blipFill>
        <p:spPr>
          <a:xfrm>
            <a:off x="11620928" y="-1"/>
            <a:ext cx="4387065" cy="6858000"/>
          </a:xfrm>
          <a:prstGeom prst="rect">
            <a:avLst/>
          </a:prstGeom>
        </p:spPr>
      </p:pic>
    </p:spTree>
    <p:extLst>
      <p:ext uri="{BB962C8B-B14F-4D97-AF65-F5344CB8AC3E}">
        <p14:creationId xmlns:p14="http://schemas.microsoft.com/office/powerpoint/2010/main" val="165521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992243"/>
            <a:ext cx="10058400" cy="3664391"/>
          </a:xfrm>
        </p:spPr>
        <p:txBody>
          <a:bodyPr>
            <a:normAutofit/>
          </a:bodyPr>
          <a:lstStyle/>
          <a:p>
            <a:pPr lvl="1">
              <a:buFont typeface="Wingdings" panose="05000000000000000000" pitchFamily="2" charset="2"/>
              <a:buChar char="v"/>
            </a:pPr>
            <a:r>
              <a:rPr lang="en-US" dirty="0"/>
              <a:t> Introductions</a:t>
            </a:r>
          </a:p>
          <a:p>
            <a:pPr lvl="1">
              <a:buFont typeface="Wingdings" panose="05000000000000000000" pitchFamily="2" charset="2"/>
              <a:buChar char="v"/>
            </a:pPr>
            <a:r>
              <a:rPr lang="en-US" dirty="0"/>
              <a:t> Brief review of policy 1B.1, 1B.3</a:t>
            </a:r>
          </a:p>
          <a:p>
            <a:pPr lvl="1">
              <a:buFont typeface="Wingdings" panose="05000000000000000000" pitchFamily="2" charset="2"/>
              <a:buChar char="v"/>
            </a:pPr>
            <a:r>
              <a:rPr lang="en-US" dirty="0"/>
              <a:t> Brief review of Title IX federal law</a:t>
            </a:r>
          </a:p>
          <a:p>
            <a:pPr lvl="1">
              <a:buFont typeface="Wingdings" panose="05000000000000000000" pitchFamily="2" charset="2"/>
              <a:buChar char="v"/>
            </a:pPr>
            <a:r>
              <a:rPr lang="en-US" dirty="0"/>
              <a:t> Extensive review of Decision Process (1B.1.1) </a:t>
            </a:r>
          </a:p>
          <a:p>
            <a:pPr lvl="1">
              <a:buFont typeface="Wingdings" panose="05000000000000000000" pitchFamily="2" charset="2"/>
              <a:buChar char="v"/>
            </a:pPr>
            <a:r>
              <a:rPr lang="en-US" dirty="0"/>
              <a:t> Extensive review of Decision Process (1B.3.1)</a:t>
            </a:r>
          </a:p>
          <a:p>
            <a:pPr lvl="1">
              <a:buFont typeface="Wingdings" panose="05000000000000000000" pitchFamily="2" charset="2"/>
              <a:buChar char="v"/>
            </a:pPr>
            <a:r>
              <a:rPr lang="en-US" dirty="0"/>
              <a:t> Review, question and answer for Decision Maker responsibilities </a:t>
            </a:r>
          </a:p>
        </p:txBody>
      </p:sp>
      <p:pic>
        <p:nvPicPr>
          <p:cNvPr id="6" name="Picture 5" descr="Text&#10;&#10;Description automatically generated">
            <a:extLst>
              <a:ext uri="{FF2B5EF4-FFF2-40B4-BE49-F238E27FC236}">
                <a16:creationId xmlns:a16="http://schemas.microsoft.com/office/drawing/2014/main" id="{5B42D3B8-C32F-4B99-AE64-0BD1723C8930}"/>
              </a:ext>
            </a:extLst>
          </p:cNvPr>
          <p:cNvPicPr>
            <a:picLocks noChangeAspect="1"/>
          </p:cNvPicPr>
          <p:nvPr/>
        </p:nvPicPr>
        <p:blipFill>
          <a:blip r:embed="rId2"/>
          <a:stretch>
            <a:fillRect/>
          </a:stretch>
        </p:blipFill>
        <p:spPr>
          <a:xfrm>
            <a:off x="6242440" y="6125142"/>
            <a:ext cx="4606532" cy="732857"/>
          </a:xfrm>
          <a:prstGeom prst="rect">
            <a:avLst/>
          </a:prstGeom>
        </p:spPr>
      </p:pic>
      <p:pic>
        <p:nvPicPr>
          <p:cNvPr id="7" name="Picture 6" descr="Text&#10;&#10;Description automatically generated">
            <a:extLst>
              <a:ext uri="{FF2B5EF4-FFF2-40B4-BE49-F238E27FC236}">
                <a16:creationId xmlns:a16="http://schemas.microsoft.com/office/drawing/2014/main" id="{BD288D1A-0843-4607-AC0A-41EC88BE6173}"/>
              </a:ext>
            </a:extLst>
          </p:cNvPr>
          <p:cNvPicPr>
            <a:picLocks noChangeAspect="1"/>
          </p:cNvPicPr>
          <p:nvPr/>
        </p:nvPicPr>
        <p:blipFill>
          <a:blip r:embed="rId3"/>
          <a:stretch>
            <a:fillRect/>
          </a:stretch>
        </p:blipFill>
        <p:spPr>
          <a:xfrm>
            <a:off x="2840234" y="6125143"/>
            <a:ext cx="4606532" cy="732857"/>
          </a:xfrm>
          <a:prstGeom prst="rect">
            <a:avLst/>
          </a:prstGeom>
        </p:spPr>
      </p:pic>
      <p:sp>
        <p:nvSpPr>
          <p:cNvPr id="9" name="Slide Number Placeholder 8">
            <a:extLst>
              <a:ext uri="{FF2B5EF4-FFF2-40B4-BE49-F238E27FC236}">
                <a16:creationId xmlns:a16="http://schemas.microsoft.com/office/drawing/2014/main" id="{0B53E4C2-10DF-4892-9BD1-B48511B5C56E}"/>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11" name="Picture 10" descr="Old vintage books in a row">
            <a:extLst>
              <a:ext uri="{FF2B5EF4-FFF2-40B4-BE49-F238E27FC236}">
                <a16:creationId xmlns:a16="http://schemas.microsoft.com/office/drawing/2014/main" id="{5C1D3EB1-19AF-4EBE-BE31-959DF60D3375}"/>
              </a:ext>
            </a:extLst>
          </p:cNvPr>
          <p:cNvPicPr>
            <a:picLocks noChangeAspect="1"/>
          </p:cNvPicPr>
          <p:nvPr/>
        </p:nvPicPr>
        <p:blipFill>
          <a:blip r:embed="rId4"/>
          <a:stretch>
            <a:fillRect/>
          </a:stretch>
        </p:blipFill>
        <p:spPr>
          <a:xfrm>
            <a:off x="11620928" y="-1"/>
            <a:ext cx="4387065" cy="6858000"/>
          </a:xfrm>
          <a:prstGeom prst="rect">
            <a:avLst/>
          </a:prstGeom>
        </p:spPr>
      </p:pic>
    </p:spTree>
    <p:extLst>
      <p:ext uri="{BB962C8B-B14F-4D97-AF65-F5344CB8AC3E}">
        <p14:creationId xmlns:p14="http://schemas.microsoft.com/office/powerpoint/2010/main" val="26572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Purpose of Training	</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922781"/>
            <a:ext cx="10058400" cy="3548432"/>
          </a:xfrm>
        </p:spPr>
        <p:txBody>
          <a:bodyPr>
            <a:normAutofit/>
          </a:bodyPr>
          <a:lstStyle/>
          <a:p>
            <a:pPr marL="0" indent="0">
              <a:buNone/>
            </a:pPr>
            <a:r>
              <a:rPr lang="en-US" sz="2400" dirty="0"/>
              <a:t>The purpose of this training is to: </a:t>
            </a:r>
          </a:p>
          <a:p>
            <a:pPr marL="749808" lvl="1" indent="-457200">
              <a:buFont typeface="+mj-lt"/>
              <a:buAutoNum type="arabicPeriod"/>
            </a:pPr>
            <a:r>
              <a:rPr lang="en-US" dirty="0"/>
              <a:t>Build confidence of team members </a:t>
            </a:r>
          </a:p>
          <a:p>
            <a:pPr marL="749808" lvl="1" indent="-457200">
              <a:buFont typeface="+mj-lt"/>
              <a:buAutoNum type="arabicPeriod"/>
            </a:pPr>
            <a:r>
              <a:rPr lang="en-US" dirty="0"/>
              <a:t>Establish foundational knowledge regarding Title IX of the Education Amendments of 1972, Minnesota State Board Policy, 1B.1, and 1B.3. </a:t>
            </a:r>
          </a:p>
          <a:p>
            <a:pPr marL="749808" lvl="1" indent="-457200">
              <a:buFont typeface="+mj-lt"/>
              <a:buAutoNum type="arabicPeriod"/>
            </a:pPr>
            <a:r>
              <a:rPr lang="en-US" dirty="0"/>
              <a:t>Establish advanced knowledge regarding Minnesota State System Procedures, 1B.1.1, and 1B.3.1.</a:t>
            </a:r>
          </a:p>
        </p:txBody>
      </p:sp>
      <p:sp>
        <p:nvSpPr>
          <p:cNvPr id="7" name="Slide Number Placeholder 6">
            <a:extLst>
              <a:ext uri="{FF2B5EF4-FFF2-40B4-BE49-F238E27FC236}">
                <a16:creationId xmlns:a16="http://schemas.microsoft.com/office/drawing/2014/main" id="{9830B210-FC73-4068-9AF4-86FEB0E2592E}"/>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9" name="Picture 8" descr="Old vintage books in a row">
            <a:extLst>
              <a:ext uri="{FF2B5EF4-FFF2-40B4-BE49-F238E27FC236}">
                <a16:creationId xmlns:a16="http://schemas.microsoft.com/office/drawing/2014/main" id="{DA4AA22D-877C-4BD6-B728-9AFB28EC44FA}"/>
              </a:ext>
            </a:extLst>
          </p:cNvPr>
          <p:cNvPicPr>
            <a:picLocks noChangeAspect="1"/>
          </p:cNvPicPr>
          <p:nvPr/>
        </p:nvPicPr>
        <p:blipFill>
          <a:blip r:embed="rId2"/>
          <a:stretch>
            <a:fillRect/>
          </a:stretch>
        </p:blipFill>
        <p:spPr>
          <a:xfrm>
            <a:off x="11620928" y="-1"/>
            <a:ext cx="4387065" cy="6858000"/>
          </a:xfrm>
          <a:prstGeom prst="rect">
            <a:avLst/>
          </a:prstGeom>
        </p:spPr>
      </p:pic>
      <p:pic>
        <p:nvPicPr>
          <p:cNvPr id="10" name="Picture 9" descr="Text&#10;&#10;Description automatically generated">
            <a:extLst>
              <a:ext uri="{FF2B5EF4-FFF2-40B4-BE49-F238E27FC236}">
                <a16:creationId xmlns:a16="http://schemas.microsoft.com/office/drawing/2014/main" id="{092BAC9B-A558-471E-B87C-AD5B992A2E34}"/>
              </a:ext>
            </a:extLst>
          </p:cNvPr>
          <p:cNvPicPr>
            <a:picLocks noChangeAspect="1"/>
          </p:cNvPicPr>
          <p:nvPr/>
        </p:nvPicPr>
        <p:blipFill>
          <a:blip r:embed="rId3"/>
          <a:stretch>
            <a:fillRect/>
          </a:stretch>
        </p:blipFill>
        <p:spPr>
          <a:xfrm>
            <a:off x="6242440" y="6125142"/>
            <a:ext cx="4606532" cy="732857"/>
          </a:xfrm>
          <a:prstGeom prst="rect">
            <a:avLst/>
          </a:prstGeom>
        </p:spPr>
      </p:pic>
      <p:pic>
        <p:nvPicPr>
          <p:cNvPr id="11" name="Picture 10" descr="Text&#10;&#10;Description automatically generated">
            <a:extLst>
              <a:ext uri="{FF2B5EF4-FFF2-40B4-BE49-F238E27FC236}">
                <a16:creationId xmlns:a16="http://schemas.microsoft.com/office/drawing/2014/main" id="{6DC9D759-36B0-4353-B02F-003473B586A3}"/>
              </a:ext>
            </a:extLst>
          </p:cNvPr>
          <p:cNvPicPr>
            <a:picLocks noChangeAspect="1"/>
          </p:cNvPicPr>
          <p:nvPr/>
        </p:nvPicPr>
        <p:blipFill>
          <a:blip r:embed="rId4"/>
          <a:stretch>
            <a:fillRect/>
          </a:stretch>
        </p:blipFill>
        <p:spPr>
          <a:xfrm>
            <a:off x="2840234" y="6125143"/>
            <a:ext cx="4606532" cy="732857"/>
          </a:xfrm>
          <a:prstGeom prst="rect">
            <a:avLst/>
          </a:prstGeom>
        </p:spPr>
      </p:pic>
    </p:spTree>
    <p:extLst>
      <p:ext uri="{BB962C8B-B14F-4D97-AF65-F5344CB8AC3E}">
        <p14:creationId xmlns:p14="http://schemas.microsoft.com/office/powerpoint/2010/main" val="9405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Title IX of the Education Amendments of 1972</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690688"/>
            <a:ext cx="4347556" cy="3780700"/>
          </a:xfrm>
        </p:spPr>
        <p:txBody>
          <a:bodyPr>
            <a:noAutofit/>
          </a:bodyPr>
          <a:lstStyle/>
          <a:p>
            <a:pPr marL="0" indent="0" algn="ctr">
              <a:buNone/>
            </a:pPr>
            <a:r>
              <a:rPr lang="en-US" sz="2400" b="1" i="1" dirty="0"/>
              <a:t>Historical context </a:t>
            </a:r>
          </a:p>
          <a:p>
            <a:pPr>
              <a:buFont typeface="Wingdings" panose="05000000000000000000" pitchFamily="2" charset="2"/>
              <a:buChar char="v"/>
            </a:pPr>
            <a:r>
              <a:rPr lang="en-US" sz="2400" dirty="0"/>
              <a:t> 20 U.S.C. § 1681 &amp; 34 C.F.R. Part 106 (1972), “No person in the United States shall, on the basis of sex, be excluded from participation in, be denied the benefits of, or be subjected to discrimination under any educational program or activity receiving federal financial assistance.”</a:t>
            </a:r>
          </a:p>
          <a:p>
            <a:pPr>
              <a:buFont typeface="Wingdings" panose="05000000000000000000" pitchFamily="2" charset="2"/>
              <a:buChar char="v"/>
            </a:pPr>
            <a:r>
              <a:rPr lang="en-US" sz="2400" dirty="0"/>
              <a:t> 1972 Title IX was signed into law.</a:t>
            </a:r>
          </a:p>
        </p:txBody>
      </p:sp>
      <p:sp>
        <p:nvSpPr>
          <p:cNvPr id="6" name="Content Placeholder 2">
            <a:extLst>
              <a:ext uri="{FF2B5EF4-FFF2-40B4-BE49-F238E27FC236}">
                <a16:creationId xmlns:a16="http://schemas.microsoft.com/office/drawing/2014/main" id="{DA0E8E1C-DFDE-4A74-ADAB-68AC79116093}"/>
              </a:ext>
            </a:extLst>
          </p:cNvPr>
          <p:cNvSpPr txBox="1">
            <a:spLocks/>
          </p:cNvSpPr>
          <p:nvPr/>
        </p:nvSpPr>
        <p:spPr>
          <a:xfrm>
            <a:off x="6747164" y="1690688"/>
            <a:ext cx="4347556" cy="3548432"/>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a:solidFill>
                  <a:schemeClr val="tx1"/>
                </a:solidFill>
              </a:rPr>
              <a:t>Covers:</a:t>
            </a:r>
          </a:p>
          <a:p>
            <a:pPr lvl="1">
              <a:buFont typeface="Wingdings" panose="05000000000000000000" pitchFamily="2" charset="2"/>
              <a:buChar char="v"/>
            </a:pPr>
            <a:r>
              <a:rPr lang="en-US" sz="2400" dirty="0">
                <a:solidFill>
                  <a:schemeClr val="tx1"/>
                </a:solidFill>
              </a:rPr>
              <a:t>Sexual harassment </a:t>
            </a:r>
          </a:p>
          <a:p>
            <a:pPr lvl="2">
              <a:buFont typeface="Wingdings" panose="05000000000000000000" pitchFamily="2" charset="2"/>
              <a:buChar char="v"/>
            </a:pPr>
            <a:r>
              <a:rPr lang="en-US" sz="2400" dirty="0">
                <a:solidFill>
                  <a:schemeClr val="tx1"/>
                </a:solidFill>
              </a:rPr>
              <a:t>Quid pro quo</a:t>
            </a:r>
          </a:p>
          <a:p>
            <a:pPr lvl="2">
              <a:buFont typeface="Wingdings" panose="05000000000000000000" pitchFamily="2" charset="2"/>
              <a:buChar char="v"/>
            </a:pPr>
            <a:r>
              <a:rPr lang="en-US" sz="2400" dirty="0">
                <a:solidFill>
                  <a:schemeClr val="tx1"/>
                </a:solidFill>
              </a:rPr>
              <a:t>Hostile environment </a:t>
            </a:r>
          </a:p>
          <a:p>
            <a:pPr lvl="2">
              <a:buFont typeface="Wingdings" panose="05000000000000000000" pitchFamily="2" charset="2"/>
              <a:buChar char="v"/>
            </a:pPr>
            <a:r>
              <a:rPr lang="en-US" sz="2400" dirty="0">
                <a:solidFill>
                  <a:schemeClr val="tx1"/>
                </a:solidFill>
              </a:rPr>
              <a:t>Sexual assault </a:t>
            </a:r>
          </a:p>
          <a:p>
            <a:pPr lvl="3">
              <a:buFont typeface="Wingdings" panose="05000000000000000000" pitchFamily="2" charset="2"/>
              <a:buChar char="v"/>
            </a:pPr>
            <a:r>
              <a:rPr lang="en-US" sz="2400" dirty="0">
                <a:solidFill>
                  <a:schemeClr val="tx1"/>
                </a:solidFill>
              </a:rPr>
              <a:t>Rape, Sodomy, Sexual assault with an object, Fondling, Incest, Statutory rape </a:t>
            </a:r>
          </a:p>
        </p:txBody>
      </p:sp>
      <p:pic>
        <p:nvPicPr>
          <p:cNvPr id="7" name="Picture 6" descr="Text&#10;&#10;Description automatically generated">
            <a:extLst>
              <a:ext uri="{FF2B5EF4-FFF2-40B4-BE49-F238E27FC236}">
                <a16:creationId xmlns:a16="http://schemas.microsoft.com/office/drawing/2014/main" id="{D9F049CD-611A-4385-BE7E-592AFE75AC51}"/>
              </a:ext>
            </a:extLst>
          </p:cNvPr>
          <p:cNvPicPr>
            <a:picLocks noChangeAspect="1"/>
          </p:cNvPicPr>
          <p:nvPr/>
        </p:nvPicPr>
        <p:blipFill>
          <a:blip r:embed="rId3"/>
          <a:stretch>
            <a:fillRect/>
          </a:stretch>
        </p:blipFill>
        <p:spPr>
          <a:xfrm>
            <a:off x="6242440" y="6125142"/>
            <a:ext cx="4606532" cy="732857"/>
          </a:xfrm>
          <a:prstGeom prst="rect">
            <a:avLst/>
          </a:prstGeom>
        </p:spPr>
      </p:pic>
      <p:pic>
        <p:nvPicPr>
          <p:cNvPr id="8" name="Picture 7" descr="Text&#10;&#10;Description automatically generated">
            <a:extLst>
              <a:ext uri="{FF2B5EF4-FFF2-40B4-BE49-F238E27FC236}">
                <a16:creationId xmlns:a16="http://schemas.microsoft.com/office/drawing/2014/main" id="{720D65E3-A7BC-4936-AC66-38FEC995BFC2}"/>
              </a:ext>
            </a:extLst>
          </p:cNvPr>
          <p:cNvPicPr>
            <a:picLocks noChangeAspect="1"/>
          </p:cNvPicPr>
          <p:nvPr/>
        </p:nvPicPr>
        <p:blipFill>
          <a:blip r:embed="rId4"/>
          <a:stretch>
            <a:fillRect/>
          </a:stretch>
        </p:blipFill>
        <p:spPr>
          <a:xfrm>
            <a:off x="2804608" y="6125143"/>
            <a:ext cx="4606532" cy="732857"/>
          </a:xfrm>
          <a:prstGeom prst="rect">
            <a:avLst/>
          </a:prstGeom>
        </p:spPr>
      </p:pic>
      <p:sp>
        <p:nvSpPr>
          <p:cNvPr id="10" name="Slide Number Placeholder 9">
            <a:extLst>
              <a:ext uri="{FF2B5EF4-FFF2-40B4-BE49-F238E27FC236}">
                <a16:creationId xmlns:a16="http://schemas.microsoft.com/office/drawing/2014/main" id="{416F4356-EB55-44E4-83CA-859AB70F9853}"/>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113318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Title IX of the Education Amendments of 1972</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571072" y="1654783"/>
            <a:ext cx="6349486" cy="3548433"/>
          </a:xfrm>
        </p:spPr>
        <p:txBody>
          <a:bodyPr>
            <a:noAutofit/>
          </a:bodyPr>
          <a:lstStyle/>
          <a:p>
            <a:pPr marL="0" indent="0" algn="ctr">
              <a:buNone/>
            </a:pPr>
            <a:r>
              <a:rPr lang="en-US" sz="2400" b="1" i="1" dirty="0"/>
              <a:t>Current context </a:t>
            </a:r>
          </a:p>
          <a:p>
            <a:pPr>
              <a:buFont typeface="Wingdings" panose="05000000000000000000" pitchFamily="2" charset="2"/>
              <a:buChar char="v"/>
            </a:pPr>
            <a:r>
              <a:rPr lang="en-US" sz="2400" dirty="0"/>
              <a:t> New regulations under review. </a:t>
            </a:r>
          </a:p>
          <a:p>
            <a:pPr>
              <a:buFont typeface="Wingdings" panose="05000000000000000000" pitchFamily="2" charset="2"/>
              <a:buChar char="v"/>
            </a:pPr>
            <a:r>
              <a:rPr lang="en-US" sz="2400" dirty="0"/>
              <a:t>Covers: </a:t>
            </a:r>
          </a:p>
          <a:p>
            <a:pPr lvl="1">
              <a:buFont typeface="Wingdings" panose="05000000000000000000" pitchFamily="2" charset="2"/>
              <a:buChar char="v"/>
            </a:pPr>
            <a:r>
              <a:rPr lang="en-US" dirty="0"/>
              <a:t>Sex-based discrimination </a:t>
            </a:r>
          </a:p>
          <a:p>
            <a:pPr lvl="2">
              <a:buFont typeface="Wingdings" panose="05000000000000000000" pitchFamily="2" charset="2"/>
              <a:buChar char="v"/>
            </a:pPr>
            <a:r>
              <a:rPr lang="en-US" sz="2400" dirty="0"/>
              <a:t>Program equity, recruitment, admissions, and access, pregnancy, athletics, employment, recruitment, and hiring, extra-curricular activities, housing, access to course offerings, salaries and benefits, financial assistance, facilities, funding, sex, sexual orientation, and gender identity</a:t>
            </a:r>
          </a:p>
        </p:txBody>
      </p:sp>
      <p:sp>
        <p:nvSpPr>
          <p:cNvPr id="6" name="Content Placeholder 2">
            <a:extLst>
              <a:ext uri="{FF2B5EF4-FFF2-40B4-BE49-F238E27FC236}">
                <a16:creationId xmlns:a16="http://schemas.microsoft.com/office/drawing/2014/main" id="{DA0E8E1C-DFDE-4A74-ADAB-68AC79116093}"/>
              </a:ext>
            </a:extLst>
          </p:cNvPr>
          <p:cNvSpPr txBox="1">
            <a:spLocks/>
          </p:cNvSpPr>
          <p:nvPr/>
        </p:nvSpPr>
        <p:spPr>
          <a:xfrm>
            <a:off x="7580202" y="1654783"/>
            <a:ext cx="4347556" cy="3548432"/>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a:t>Covers:</a:t>
            </a:r>
          </a:p>
          <a:p>
            <a:pPr lvl="1">
              <a:buFont typeface="Wingdings" panose="05000000000000000000" pitchFamily="2" charset="2"/>
              <a:buChar char="v"/>
            </a:pPr>
            <a:r>
              <a:rPr lang="en-US" sz="2400" dirty="0"/>
              <a:t>Domestic violence</a:t>
            </a:r>
          </a:p>
          <a:p>
            <a:pPr lvl="1">
              <a:buFont typeface="Wingdings" panose="05000000000000000000" pitchFamily="2" charset="2"/>
              <a:buChar char="v"/>
            </a:pPr>
            <a:r>
              <a:rPr lang="en-US" sz="2400" dirty="0"/>
              <a:t>Dating violence </a:t>
            </a:r>
          </a:p>
          <a:p>
            <a:pPr lvl="1">
              <a:buFont typeface="Wingdings" panose="05000000000000000000" pitchFamily="2" charset="2"/>
              <a:buChar char="v"/>
            </a:pPr>
            <a:r>
              <a:rPr lang="en-US" sz="2400" dirty="0"/>
              <a:t>Stalking </a:t>
            </a:r>
          </a:p>
          <a:p>
            <a:pPr lvl="1">
              <a:buFont typeface="Wingdings" panose="05000000000000000000" pitchFamily="2" charset="2"/>
              <a:buChar char="v"/>
            </a:pPr>
            <a:r>
              <a:rPr lang="en-US" sz="2400" dirty="0"/>
              <a:t>Sexual exploitation</a:t>
            </a:r>
          </a:p>
          <a:p>
            <a:pPr lvl="1">
              <a:buFont typeface="Wingdings" panose="05000000000000000000" pitchFamily="2" charset="2"/>
              <a:buChar char="v"/>
            </a:pPr>
            <a:r>
              <a:rPr lang="en-US" sz="2400" dirty="0"/>
              <a:t>Retaliation</a:t>
            </a:r>
          </a:p>
          <a:p>
            <a:pPr marL="0" indent="0" algn="ctr">
              <a:buFont typeface="Calibri" panose="020F0502020204030204" pitchFamily="34" charset="0"/>
              <a:buNone/>
            </a:pPr>
            <a:r>
              <a:rPr lang="en-US" sz="2400" b="1" i="1" dirty="0"/>
              <a:t>Resource</a:t>
            </a:r>
          </a:p>
          <a:p>
            <a:pPr>
              <a:buFont typeface="Wingdings" panose="05000000000000000000" pitchFamily="2" charset="2"/>
              <a:buChar char="v"/>
            </a:pPr>
            <a:r>
              <a:rPr lang="en-US" sz="2400" b="1" i="1" dirty="0"/>
              <a:t> </a:t>
            </a:r>
            <a:r>
              <a:rPr lang="en-US" sz="2400" b="1" i="1" dirty="0">
                <a:hlinkClick r:id="rId3"/>
              </a:rPr>
              <a:t>Department of Justice</a:t>
            </a:r>
            <a:endParaRPr lang="en-US" sz="2400" b="1" i="1" dirty="0"/>
          </a:p>
        </p:txBody>
      </p:sp>
      <p:pic>
        <p:nvPicPr>
          <p:cNvPr id="7" name="Picture 6" descr="Text&#10;&#10;Description automatically generated">
            <a:extLst>
              <a:ext uri="{FF2B5EF4-FFF2-40B4-BE49-F238E27FC236}">
                <a16:creationId xmlns:a16="http://schemas.microsoft.com/office/drawing/2014/main" id="{8E6E7D20-1B8C-4F98-81D4-BC193B8F56A0}"/>
              </a:ext>
            </a:extLst>
          </p:cNvPr>
          <p:cNvPicPr>
            <a:picLocks noChangeAspect="1"/>
          </p:cNvPicPr>
          <p:nvPr/>
        </p:nvPicPr>
        <p:blipFill>
          <a:blip r:embed="rId4"/>
          <a:stretch>
            <a:fillRect/>
          </a:stretch>
        </p:blipFill>
        <p:spPr>
          <a:xfrm>
            <a:off x="6242440" y="6125142"/>
            <a:ext cx="4606532" cy="732857"/>
          </a:xfrm>
          <a:prstGeom prst="rect">
            <a:avLst/>
          </a:prstGeom>
        </p:spPr>
      </p:pic>
      <p:pic>
        <p:nvPicPr>
          <p:cNvPr id="8" name="Picture 7" descr="Text&#10;&#10;Description automatically generated">
            <a:extLst>
              <a:ext uri="{FF2B5EF4-FFF2-40B4-BE49-F238E27FC236}">
                <a16:creationId xmlns:a16="http://schemas.microsoft.com/office/drawing/2014/main" id="{3FAFCCD0-7FA9-4770-BAB6-1CEBA32A9430}"/>
              </a:ext>
            </a:extLst>
          </p:cNvPr>
          <p:cNvPicPr>
            <a:picLocks noChangeAspect="1"/>
          </p:cNvPicPr>
          <p:nvPr/>
        </p:nvPicPr>
        <p:blipFill>
          <a:blip r:embed="rId5"/>
          <a:stretch>
            <a:fillRect/>
          </a:stretch>
        </p:blipFill>
        <p:spPr>
          <a:xfrm>
            <a:off x="2840234" y="6125143"/>
            <a:ext cx="4606532" cy="732857"/>
          </a:xfrm>
          <a:prstGeom prst="rect">
            <a:avLst/>
          </a:prstGeom>
        </p:spPr>
      </p:pic>
      <p:sp>
        <p:nvSpPr>
          <p:cNvPr id="10" name="Slide Number Placeholder 9">
            <a:extLst>
              <a:ext uri="{FF2B5EF4-FFF2-40B4-BE49-F238E27FC236}">
                <a16:creationId xmlns:a16="http://schemas.microsoft.com/office/drawing/2014/main" id="{7D14B7DE-AA04-4193-B5C9-9FEB51B87B1B}"/>
              </a:ext>
            </a:extLst>
          </p:cNvPr>
          <p:cNvSpPr>
            <a:spLocks noGrp="1"/>
          </p:cNvSpPr>
          <p:nvPr>
            <p:ph type="sldNum" sz="quarter" idx="12"/>
          </p:nvPr>
        </p:nvSpPr>
        <p:spPr/>
        <p:txBody>
          <a:bodyPr/>
          <a:lstStyle/>
          <a:p>
            <a:fld id="{3A98EE3D-8CD1-4C3F-BD1C-C98C9596463C}" type="slidenum">
              <a:rPr lang="en-US" smtClean="0"/>
              <a:t>5</a:t>
            </a:fld>
            <a:endParaRPr lang="en-US" dirty="0"/>
          </a:p>
        </p:txBody>
      </p:sp>
      <p:pic>
        <p:nvPicPr>
          <p:cNvPr id="11" name="Picture 10" descr="Old vintage books in a row">
            <a:extLst>
              <a:ext uri="{FF2B5EF4-FFF2-40B4-BE49-F238E27FC236}">
                <a16:creationId xmlns:a16="http://schemas.microsoft.com/office/drawing/2014/main" id="{E0125019-98DC-4221-B9A7-1C4FA2771CCB}"/>
              </a:ext>
            </a:extLst>
          </p:cNvPr>
          <p:cNvPicPr>
            <a:picLocks noChangeAspect="1"/>
          </p:cNvPicPr>
          <p:nvPr/>
        </p:nvPicPr>
        <p:blipFill>
          <a:blip r:embed="rId6"/>
          <a:stretch>
            <a:fillRect/>
          </a:stretch>
        </p:blipFill>
        <p:spPr>
          <a:xfrm>
            <a:off x="11620928" y="-1"/>
            <a:ext cx="4387065" cy="6858000"/>
          </a:xfrm>
          <a:prstGeom prst="rect">
            <a:avLst/>
          </a:prstGeom>
        </p:spPr>
      </p:pic>
    </p:spTree>
    <p:extLst>
      <p:ext uri="{BB962C8B-B14F-4D97-AF65-F5344CB8AC3E}">
        <p14:creationId xmlns:p14="http://schemas.microsoft.com/office/powerpoint/2010/main" val="842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MN State Board Policies</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922781"/>
            <a:ext cx="10058400" cy="3548432"/>
          </a:xfrm>
        </p:spPr>
        <p:txBody>
          <a:bodyPr>
            <a:noAutofit/>
          </a:bodyPr>
          <a:lstStyle/>
          <a:p>
            <a:pPr marL="0" indent="0" algn="ctr">
              <a:buNone/>
            </a:pPr>
            <a:r>
              <a:rPr lang="en-US" sz="2400" b="1" dirty="0">
                <a:hlinkClick r:id="rId2"/>
              </a:rPr>
              <a:t>1B.1: Equal Opportunity and Nondiscrimination in employment and Education </a:t>
            </a:r>
            <a:endParaRPr lang="en-US" sz="2400" b="1" dirty="0"/>
          </a:p>
          <a:p>
            <a:pPr>
              <a:buFont typeface="Wingdings" panose="05000000000000000000" pitchFamily="2" charset="2"/>
              <a:buChar char="v"/>
            </a:pPr>
            <a:r>
              <a:rPr lang="en-US" sz="2400" dirty="0"/>
              <a:t> Covers: </a:t>
            </a:r>
          </a:p>
          <a:p>
            <a:pPr lvl="1">
              <a:buFont typeface="Wingdings" panose="05000000000000000000" pitchFamily="2" charset="2"/>
              <a:buChar char="v"/>
            </a:pPr>
            <a:r>
              <a:rPr lang="en-US" dirty="0">
                <a:effectLst/>
                <a:latin typeface="Calibri" panose="020F0502020204030204" pitchFamily="34" charset="0"/>
                <a:ea typeface="Calibri" panose="020F0502020204030204" pitchFamily="34" charset="0"/>
                <a:cs typeface="Times New Roman" panose="02020603050405020304" pitchFamily="18" charset="0"/>
              </a:rPr>
              <a:t>Retaliation </a:t>
            </a:r>
          </a:p>
          <a:p>
            <a:pPr lvl="1">
              <a:buFont typeface="Wingdings" panose="05000000000000000000" pitchFamily="2" charset="2"/>
              <a:buChar char="v"/>
            </a:pPr>
            <a:r>
              <a:rPr lang="en-US" dirty="0">
                <a:effectLst/>
                <a:latin typeface="Calibri" panose="020F0502020204030204" pitchFamily="34" charset="0"/>
                <a:ea typeface="Calibri" panose="020F0502020204030204" pitchFamily="34" charset="0"/>
                <a:cs typeface="Times New Roman" panose="02020603050405020304" pitchFamily="18" charset="0"/>
              </a:rPr>
              <a:t>Discrimination </a:t>
            </a:r>
          </a:p>
          <a:p>
            <a:pPr lvl="1">
              <a:buFont typeface="Wingdings" panose="05000000000000000000" pitchFamily="2" charset="2"/>
              <a:buChar char="v"/>
            </a:pPr>
            <a:r>
              <a:rPr lang="en-US" dirty="0">
                <a:effectLst/>
                <a:latin typeface="Calibri" panose="020F0502020204030204" pitchFamily="34" charset="0"/>
                <a:ea typeface="Calibri" panose="020F0502020204030204" pitchFamily="34" charset="0"/>
                <a:cs typeface="Times New Roman" panose="02020603050405020304" pitchFamily="18" charset="0"/>
              </a:rPr>
              <a:t>Harassment </a:t>
            </a:r>
          </a:p>
          <a:p>
            <a:pPr lvl="1">
              <a:buFont typeface="Wingdings" panose="05000000000000000000" pitchFamily="2" charset="2"/>
              <a:buChar char="v"/>
            </a:pPr>
            <a:r>
              <a:rPr lang="en-US" dirty="0">
                <a:effectLst/>
                <a:latin typeface="Calibri" panose="020F0502020204030204" pitchFamily="34" charset="0"/>
                <a:ea typeface="Calibri" panose="020F0502020204030204" pitchFamily="34" charset="0"/>
                <a:cs typeface="Times New Roman" panose="02020603050405020304" pitchFamily="18" charset="0"/>
              </a:rPr>
              <a:t>Sexual Harassment </a:t>
            </a:r>
            <a:endParaRPr lang="en-US" dirty="0"/>
          </a:p>
        </p:txBody>
      </p:sp>
      <p:pic>
        <p:nvPicPr>
          <p:cNvPr id="6" name="Picture 5" descr="Text&#10;&#10;Description automatically generated">
            <a:extLst>
              <a:ext uri="{FF2B5EF4-FFF2-40B4-BE49-F238E27FC236}">
                <a16:creationId xmlns:a16="http://schemas.microsoft.com/office/drawing/2014/main" id="{5922CD08-9EFE-4ABE-9264-701695E5193B}"/>
              </a:ext>
            </a:extLst>
          </p:cNvPr>
          <p:cNvPicPr>
            <a:picLocks noChangeAspect="1"/>
          </p:cNvPicPr>
          <p:nvPr/>
        </p:nvPicPr>
        <p:blipFill>
          <a:blip r:embed="rId3"/>
          <a:stretch>
            <a:fillRect/>
          </a:stretch>
        </p:blipFill>
        <p:spPr>
          <a:xfrm>
            <a:off x="6242440" y="6125142"/>
            <a:ext cx="4606532" cy="732857"/>
          </a:xfrm>
          <a:prstGeom prst="rect">
            <a:avLst/>
          </a:prstGeom>
        </p:spPr>
      </p:pic>
      <p:pic>
        <p:nvPicPr>
          <p:cNvPr id="7" name="Picture 6" descr="Text&#10;&#10;Description automatically generated">
            <a:extLst>
              <a:ext uri="{FF2B5EF4-FFF2-40B4-BE49-F238E27FC236}">
                <a16:creationId xmlns:a16="http://schemas.microsoft.com/office/drawing/2014/main" id="{993C97E7-73FB-415B-8773-556F27351D93}"/>
              </a:ext>
            </a:extLst>
          </p:cNvPr>
          <p:cNvPicPr>
            <a:picLocks noChangeAspect="1"/>
          </p:cNvPicPr>
          <p:nvPr/>
        </p:nvPicPr>
        <p:blipFill>
          <a:blip r:embed="rId4"/>
          <a:stretch>
            <a:fillRect/>
          </a:stretch>
        </p:blipFill>
        <p:spPr>
          <a:xfrm>
            <a:off x="2840234" y="6125143"/>
            <a:ext cx="4606532" cy="732857"/>
          </a:xfrm>
          <a:prstGeom prst="rect">
            <a:avLst/>
          </a:prstGeom>
        </p:spPr>
      </p:pic>
      <p:sp>
        <p:nvSpPr>
          <p:cNvPr id="9" name="Slide Number Placeholder 8">
            <a:extLst>
              <a:ext uri="{FF2B5EF4-FFF2-40B4-BE49-F238E27FC236}">
                <a16:creationId xmlns:a16="http://schemas.microsoft.com/office/drawing/2014/main" id="{970703C3-8273-4D94-B96B-9996D326655D}"/>
              </a:ext>
            </a:extLst>
          </p:cNvPr>
          <p:cNvSpPr>
            <a:spLocks noGrp="1"/>
          </p:cNvSpPr>
          <p:nvPr>
            <p:ph type="sldNum" sz="quarter" idx="12"/>
          </p:nvPr>
        </p:nvSpPr>
        <p:spPr/>
        <p:txBody>
          <a:bodyPr/>
          <a:lstStyle/>
          <a:p>
            <a:fld id="{3A98EE3D-8CD1-4C3F-BD1C-C98C9596463C}" type="slidenum">
              <a:rPr lang="en-US" smtClean="0"/>
              <a:t>6</a:t>
            </a:fld>
            <a:endParaRPr lang="en-US" dirty="0"/>
          </a:p>
        </p:txBody>
      </p:sp>
      <p:pic>
        <p:nvPicPr>
          <p:cNvPr id="10" name="Picture 9" descr="Old vintage books in a row">
            <a:extLst>
              <a:ext uri="{FF2B5EF4-FFF2-40B4-BE49-F238E27FC236}">
                <a16:creationId xmlns:a16="http://schemas.microsoft.com/office/drawing/2014/main" id="{83A3EC2A-DFD7-4D1A-A364-78C475D0E9CE}"/>
              </a:ext>
            </a:extLst>
          </p:cNvPr>
          <p:cNvPicPr>
            <a:picLocks noChangeAspect="1"/>
          </p:cNvPicPr>
          <p:nvPr/>
        </p:nvPicPr>
        <p:blipFill>
          <a:blip r:embed="rId5"/>
          <a:stretch>
            <a:fillRect/>
          </a:stretch>
        </p:blipFill>
        <p:spPr>
          <a:xfrm>
            <a:off x="11620928" y="-1"/>
            <a:ext cx="4387065" cy="6858000"/>
          </a:xfrm>
          <a:prstGeom prst="rect">
            <a:avLst/>
          </a:prstGeom>
        </p:spPr>
      </p:pic>
    </p:spTree>
    <p:extLst>
      <p:ext uri="{BB962C8B-B14F-4D97-AF65-F5344CB8AC3E}">
        <p14:creationId xmlns:p14="http://schemas.microsoft.com/office/powerpoint/2010/main" val="339966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lstStyle/>
          <a:p>
            <a:r>
              <a:rPr lang="en-US" dirty="0"/>
              <a:t>MN State Board Policies</a:t>
            </a:r>
          </a:p>
        </p:txBody>
      </p:sp>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114621" y="1922781"/>
            <a:ext cx="10058400" cy="3548432"/>
          </a:xfrm>
        </p:spPr>
        <p:txBody>
          <a:bodyPr>
            <a:noAutofit/>
          </a:bodyPr>
          <a:lstStyle/>
          <a:p>
            <a:pPr marL="0" indent="0">
              <a:buNone/>
            </a:pPr>
            <a:r>
              <a:rPr lang="en-US" sz="2400" b="1" dirty="0">
                <a:hlinkClick r:id="rId2"/>
              </a:rPr>
              <a:t>1B.3: Sexual Violence Policy</a:t>
            </a:r>
            <a:endParaRPr lang="en-US" sz="2400" b="1" dirty="0"/>
          </a:p>
          <a:p>
            <a:pPr>
              <a:buFont typeface="Wingdings" panose="05000000000000000000" pitchFamily="2" charset="2"/>
              <a:buChar char="v"/>
            </a:pPr>
            <a:r>
              <a:rPr lang="en-US" sz="2400" dirty="0"/>
              <a:t> Covers: </a:t>
            </a:r>
          </a:p>
          <a:p>
            <a:pPr lvl="1">
              <a:buFont typeface="Wingdings" panose="05000000000000000000" pitchFamily="2" charset="2"/>
              <a:buChar char="v"/>
            </a:pPr>
            <a:r>
              <a:rPr lang="en-US" dirty="0"/>
              <a:t>Sexual Violence </a:t>
            </a:r>
          </a:p>
          <a:p>
            <a:pPr lvl="2">
              <a:buFont typeface="Wingdings" panose="05000000000000000000" pitchFamily="2" charset="2"/>
              <a:buChar char="v"/>
            </a:pPr>
            <a:r>
              <a:rPr lang="en-US" sz="2400" dirty="0"/>
              <a:t>Dating, intimate partner, and relationship violence </a:t>
            </a:r>
          </a:p>
          <a:p>
            <a:pPr lvl="2">
              <a:buFont typeface="Wingdings" panose="05000000000000000000" pitchFamily="2" charset="2"/>
              <a:buChar char="v"/>
            </a:pPr>
            <a:r>
              <a:rPr lang="en-US" sz="2400" dirty="0"/>
              <a:t>Non-forcible sex acts</a:t>
            </a:r>
          </a:p>
          <a:p>
            <a:pPr lvl="2">
              <a:buFont typeface="Wingdings" panose="05000000000000000000" pitchFamily="2" charset="2"/>
              <a:buChar char="v"/>
            </a:pPr>
            <a:r>
              <a:rPr lang="en-US" sz="2400" dirty="0"/>
              <a:t>Sexual assault</a:t>
            </a:r>
          </a:p>
          <a:p>
            <a:pPr lvl="2">
              <a:buFont typeface="Wingdings" panose="05000000000000000000" pitchFamily="2" charset="2"/>
              <a:buChar char="v"/>
            </a:pPr>
            <a:r>
              <a:rPr lang="en-US" sz="2400" dirty="0"/>
              <a:t>Stalking</a:t>
            </a:r>
          </a:p>
          <a:p>
            <a:pPr lvl="2">
              <a:buFont typeface="Wingdings" panose="05000000000000000000" pitchFamily="2" charset="2"/>
              <a:buChar char="v"/>
            </a:pPr>
            <a:r>
              <a:rPr lang="en-US" sz="2400" dirty="0"/>
              <a:t>Aiding acts of sexual violence </a:t>
            </a:r>
          </a:p>
          <a:p>
            <a:pPr lvl="2">
              <a:buFont typeface="Wingdings" panose="05000000000000000000" pitchFamily="2" charset="2"/>
              <a:buChar char="v"/>
            </a:pPr>
            <a:r>
              <a:rPr lang="en-US" sz="2400" dirty="0"/>
              <a:t>Sexual exploitation (not stated in 1B.3, but could fall under here)</a:t>
            </a:r>
          </a:p>
          <a:p>
            <a:pPr lvl="1">
              <a:buFont typeface="Wingdings" panose="05000000000000000000" pitchFamily="2" charset="2"/>
              <a:buChar char="v"/>
            </a:pPr>
            <a:endParaRPr lang="en-US" dirty="0"/>
          </a:p>
        </p:txBody>
      </p:sp>
      <p:pic>
        <p:nvPicPr>
          <p:cNvPr id="6" name="Picture 5" descr="Text&#10;&#10;Description automatically generated">
            <a:extLst>
              <a:ext uri="{FF2B5EF4-FFF2-40B4-BE49-F238E27FC236}">
                <a16:creationId xmlns:a16="http://schemas.microsoft.com/office/drawing/2014/main" id="{8D13D3D9-BB95-471E-957A-323A3C865F47}"/>
              </a:ext>
            </a:extLst>
          </p:cNvPr>
          <p:cNvPicPr>
            <a:picLocks noChangeAspect="1"/>
          </p:cNvPicPr>
          <p:nvPr/>
        </p:nvPicPr>
        <p:blipFill>
          <a:blip r:embed="rId3"/>
          <a:stretch>
            <a:fillRect/>
          </a:stretch>
        </p:blipFill>
        <p:spPr>
          <a:xfrm>
            <a:off x="6242440" y="6125142"/>
            <a:ext cx="4606532" cy="732857"/>
          </a:xfrm>
          <a:prstGeom prst="rect">
            <a:avLst/>
          </a:prstGeom>
        </p:spPr>
      </p:pic>
      <p:pic>
        <p:nvPicPr>
          <p:cNvPr id="7" name="Picture 6" descr="Text&#10;&#10;Description automatically generated">
            <a:extLst>
              <a:ext uri="{FF2B5EF4-FFF2-40B4-BE49-F238E27FC236}">
                <a16:creationId xmlns:a16="http://schemas.microsoft.com/office/drawing/2014/main" id="{3175186B-5668-4DE0-B0A6-870827B8C18B}"/>
              </a:ext>
            </a:extLst>
          </p:cNvPr>
          <p:cNvPicPr>
            <a:picLocks noChangeAspect="1"/>
          </p:cNvPicPr>
          <p:nvPr/>
        </p:nvPicPr>
        <p:blipFill>
          <a:blip r:embed="rId4"/>
          <a:stretch>
            <a:fillRect/>
          </a:stretch>
        </p:blipFill>
        <p:spPr>
          <a:xfrm>
            <a:off x="2840234" y="6125143"/>
            <a:ext cx="4606532" cy="732857"/>
          </a:xfrm>
          <a:prstGeom prst="rect">
            <a:avLst/>
          </a:prstGeom>
        </p:spPr>
      </p:pic>
      <p:sp>
        <p:nvSpPr>
          <p:cNvPr id="9" name="Slide Number Placeholder 8">
            <a:extLst>
              <a:ext uri="{FF2B5EF4-FFF2-40B4-BE49-F238E27FC236}">
                <a16:creationId xmlns:a16="http://schemas.microsoft.com/office/drawing/2014/main" id="{D52D00F3-AEAB-48FA-B5F5-5B74E56C1E9E}"/>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10" name="Picture 9" descr="Old vintage books in a row">
            <a:extLst>
              <a:ext uri="{FF2B5EF4-FFF2-40B4-BE49-F238E27FC236}">
                <a16:creationId xmlns:a16="http://schemas.microsoft.com/office/drawing/2014/main" id="{803B3D13-0F1E-4B5B-9BC0-2029F8C0BABD}"/>
              </a:ext>
            </a:extLst>
          </p:cNvPr>
          <p:cNvPicPr>
            <a:picLocks noChangeAspect="1"/>
          </p:cNvPicPr>
          <p:nvPr/>
        </p:nvPicPr>
        <p:blipFill>
          <a:blip r:embed="rId5"/>
          <a:stretch>
            <a:fillRect/>
          </a:stretch>
        </p:blipFill>
        <p:spPr>
          <a:xfrm>
            <a:off x="11620928" y="-1"/>
            <a:ext cx="4387065" cy="6858000"/>
          </a:xfrm>
          <a:prstGeom prst="rect">
            <a:avLst/>
          </a:prstGeom>
        </p:spPr>
      </p:pic>
    </p:spTree>
    <p:extLst>
      <p:ext uri="{BB962C8B-B14F-4D97-AF65-F5344CB8AC3E}">
        <p14:creationId xmlns:p14="http://schemas.microsoft.com/office/powerpoint/2010/main" val="21106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4910-7E82-4CF8-BF60-CAAAB71AF3CD}"/>
              </a:ext>
            </a:extLst>
          </p:cNvPr>
          <p:cNvSpPr>
            <a:spLocks noGrp="1"/>
          </p:cNvSpPr>
          <p:nvPr>
            <p:ph type="title"/>
          </p:nvPr>
        </p:nvSpPr>
        <p:spPr/>
        <p:txBody>
          <a:bodyPr>
            <a:normAutofit/>
          </a:bodyPr>
          <a:lstStyle/>
          <a:p>
            <a:r>
              <a:rPr lang="en-US" dirty="0"/>
              <a:t>Organizational Structure </a:t>
            </a:r>
          </a:p>
        </p:txBody>
      </p:sp>
      <p:pic>
        <p:nvPicPr>
          <p:cNvPr id="7" name="Picture 6" descr="Text&#10;&#10;Description automatically generated">
            <a:extLst>
              <a:ext uri="{FF2B5EF4-FFF2-40B4-BE49-F238E27FC236}">
                <a16:creationId xmlns:a16="http://schemas.microsoft.com/office/drawing/2014/main" id="{386E710A-DF1E-4162-9CF5-0650A0A0FEF6}"/>
              </a:ext>
            </a:extLst>
          </p:cNvPr>
          <p:cNvPicPr>
            <a:picLocks noChangeAspect="1"/>
          </p:cNvPicPr>
          <p:nvPr/>
        </p:nvPicPr>
        <p:blipFill>
          <a:blip r:embed="rId2"/>
          <a:stretch>
            <a:fillRect/>
          </a:stretch>
        </p:blipFill>
        <p:spPr>
          <a:xfrm>
            <a:off x="6242440" y="6125142"/>
            <a:ext cx="4606532" cy="732857"/>
          </a:xfrm>
          <a:prstGeom prst="rect">
            <a:avLst/>
          </a:prstGeom>
        </p:spPr>
      </p:pic>
      <p:pic>
        <p:nvPicPr>
          <p:cNvPr id="8" name="Picture 7" descr="Text&#10;&#10;Description automatically generated">
            <a:extLst>
              <a:ext uri="{FF2B5EF4-FFF2-40B4-BE49-F238E27FC236}">
                <a16:creationId xmlns:a16="http://schemas.microsoft.com/office/drawing/2014/main" id="{80BC8889-B243-41A3-AD7B-1102BA87A320}"/>
              </a:ext>
            </a:extLst>
          </p:cNvPr>
          <p:cNvPicPr>
            <a:picLocks noChangeAspect="1"/>
          </p:cNvPicPr>
          <p:nvPr/>
        </p:nvPicPr>
        <p:blipFill>
          <a:blip r:embed="rId3"/>
          <a:stretch>
            <a:fillRect/>
          </a:stretch>
        </p:blipFill>
        <p:spPr>
          <a:xfrm>
            <a:off x="2840234" y="6125143"/>
            <a:ext cx="4606532" cy="732857"/>
          </a:xfrm>
          <a:prstGeom prst="rect">
            <a:avLst/>
          </a:prstGeom>
        </p:spPr>
      </p:pic>
      <p:sp>
        <p:nvSpPr>
          <p:cNvPr id="9" name="Slide Number Placeholder 8">
            <a:extLst>
              <a:ext uri="{FF2B5EF4-FFF2-40B4-BE49-F238E27FC236}">
                <a16:creationId xmlns:a16="http://schemas.microsoft.com/office/drawing/2014/main" id="{6FBCFBBA-E60D-4177-83F0-18664A6118A7}"/>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13" name="Picture 12">
            <a:extLst>
              <a:ext uri="{FF2B5EF4-FFF2-40B4-BE49-F238E27FC236}">
                <a16:creationId xmlns:a16="http://schemas.microsoft.com/office/drawing/2014/main" id="{C495286F-E49F-4FF7-BE26-68CDB8928C3B}"/>
              </a:ext>
            </a:extLst>
          </p:cNvPr>
          <p:cNvPicPr>
            <a:picLocks noChangeAspect="1"/>
          </p:cNvPicPr>
          <p:nvPr/>
        </p:nvPicPr>
        <p:blipFill>
          <a:blip r:embed="rId4"/>
          <a:stretch>
            <a:fillRect/>
          </a:stretch>
        </p:blipFill>
        <p:spPr>
          <a:xfrm>
            <a:off x="2683513" y="1285045"/>
            <a:ext cx="7298687" cy="10413050"/>
          </a:xfrm>
          <a:prstGeom prst="rect">
            <a:avLst/>
          </a:prstGeom>
        </p:spPr>
      </p:pic>
      <p:pic>
        <p:nvPicPr>
          <p:cNvPr id="14" name="Picture 13" descr="Old vintage books in a row">
            <a:extLst>
              <a:ext uri="{FF2B5EF4-FFF2-40B4-BE49-F238E27FC236}">
                <a16:creationId xmlns:a16="http://schemas.microsoft.com/office/drawing/2014/main" id="{3A5A5C1F-ECA6-4467-A447-103E8AF1FB62}"/>
              </a:ext>
            </a:extLst>
          </p:cNvPr>
          <p:cNvPicPr>
            <a:picLocks noChangeAspect="1"/>
          </p:cNvPicPr>
          <p:nvPr/>
        </p:nvPicPr>
        <p:blipFill>
          <a:blip r:embed="rId5"/>
          <a:stretch>
            <a:fillRect/>
          </a:stretch>
        </p:blipFill>
        <p:spPr>
          <a:xfrm>
            <a:off x="11620928" y="-1"/>
            <a:ext cx="4387065" cy="6858000"/>
          </a:xfrm>
          <a:prstGeom prst="rect">
            <a:avLst/>
          </a:prstGeom>
        </p:spPr>
      </p:pic>
    </p:spTree>
    <p:extLst>
      <p:ext uri="{BB962C8B-B14F-4D97-AF65-F5344CB8AC3E}">
        <p14:creationId xmlns:p14="http://schemas.microsoft.com/office/powerpoint/2010/main" val="338947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9F9D2-0321-461B-B303-A65D7CAF12B2}"/>
              </a:ext>
            </a:extLst>
          </p:cNvPr>
          <p:cNvSpPr>
            <a:spLocks noGrp="1"/>
          </p:cNvSpPr>
          <p:nvPr>
            <p:ph idx="1"/>
          </p:nvPr>
        </p:nvSpPr>
        <p:spPr>
          <a:xfrm>
            <a:off x="1097280" y="1377538"/>
            <a:ext cx="10058400" cy="4842288"/>
          </a:xfrm>
        </p:spPr>
        <p:txBody>
          <a:bodyPr>
            <a:normAutofit/>
          </a:bodyPr>
          <a:lstStyle/>
          <a:p>
            <a:pPr marL="0" indent="0" algn="ctr">
              <a:buNone/>
            </a:pPr>
            <a:endParaRPr lang="en-US" sz="7200" b="0" i="0" dirty="0">
              <a:effectLst/>
              <a:latin typeface="Arial" panose="020B0604020202020204" pitchFamily="34" charset="0"/>
            </a:endParaRPr>
          </a:p>
          <a:p>
            <a:pPr marL="0" indent="0" algn="ctr">
              <a:buNone/>
            </a:pPr>
            <a:r>
              <a:rPr lang="en-US" sz="7200" b="0" i="0" dirty="0">
                <a:effectLst/>
                <a:latin typeface="Arial" panose="020B0604020202020204" pitchFamily="34" charset="0"/>
              </a:rPr>
              <a:t>EXTENSIVE REVIEW</a:t>
            </a:r>
          </a:p>
        </p:txBody>
      </p:sp>
      <p:pic>
        <p:nvPicPr>
          <p:cNvPr id="6" name="Picture 5" descr="Text&#10;&#10;Description automatically generated">
            <a:extLst>
              <a:ext uri="{FF2B5EF4-FFF2-40B4-BE49-F238E27FC236}">
                <a16:creationId xmlns:a16="http://schemas.microsoft.com/office/drawing/2014/main" id="{27C34DF9-03C2-4A5F-8F2F-B19F0161865F}"/>
              </a:ext>
            </a:extLst>
          </p:cNvPr>
          <p:cNvPicPr>
            <a:picLocks noChangeAspect="1"/>
          </p:cNvPicPr>
          <p:nvPr/>
        </p:nvPicPr>
        <p:blipFill>
          <a:blip r:embed="rId3"/>
          <a:stretch>
            <a:fillRect/>
          </a:stretch>
        </p:blipFill>
        <p:spPr>
          <a:xfrm>
            <a:off x="6242440" y="6125142"/>
            <a:ext cx="4606532" cy="732857"/>
          </a:xfrm>
          <a:prstGeom prst="rect">
            <a:avLst/>
          </a:prstGeom>
        </p:spPr>
      </p:pic>
      <p:pic>
        <p:nvPicPr>
          <p:cNvPr id="7" name="Picture 6" descr="Text&#10;&#10;Description automatically generated">
            <a:extLst>
              <a:ext uri="{FF2B5EF4-FFF2-40B4-BE49-F238E27FC236}">
                <a16:creationId xmlns:a16="http://schemas.microsoft.com/office/drawing/2014/main" id="{9B3AAF57-E954-44AC-BBF0-78743FF3A14A}"/>
              </a:ext>
            </a:extLst>
          </p:cNvPr>
          <p:cNvPicPr>
            <a:picLocks noChangeAspect="1"/>
          </p:cNvPicPr>
          <p:nvPr/>
        </p:nvPicPr>
        <p:blipFill>
          <a:blip r:embed="rId4"/>
          <a:stretch>
            <a:fillRect/>
          </a:stretch>
        </p:blipFill>
        <p:spPr>
          <a:xfrm>
            <a:off x="2840234" y="6125143"/>
            <a:ext cx="4606532" cy="732857"/>
          </a:xfrm>
          <a:prstGeom prst="rect">
            <a:avLst/>
          </a:prstGeom>
        </p:spPr>
      </p:pic>
      <p:sp>
        <p:nvSpPr>
          <p:cNvPr id="9" name="Slide Number Placeholder 8">
            <a:extLst>
              <a:ext uri="{FF2B5EF4-FFF2-40B4-BE49-F238E27FC236}">
                <a16:creationId xmlns:a16="http://schemas.microsoft.com/office/drawing/2014/main" id="{FE1B8C9C-823F-4236-ACBF-B445200DFFF9}"/>
              </a:ext>
            </a:extLst>
          </p:cNvPr>
          <p:cNvSpPr>
            <a:spLocks noGrp="1"/>
          </p:cNvSpPr>
          <p:nvPr>
            <p:ph type="sldNum" sz="quarter" idx="12"/>
          </p:nvPr>
        </p:nvSpPr>
        <p:spPr/>
        <p:txBody>
          <a:bodyPr/>
          <a:lstStyle/>
          <a:p>
            <a:fld id="{3A98EE3D-8CD1-4C3F-BD1C-C98C9596463C}" type="slidenum">
              <a:rPr lang="en-US" smtClean="0"/>
              <a:t>9</a:t>
            </a:fld>
            <a:endParaRPr lang="en-US" dirty="0"/>
          </a:p>
        </p:txBody>
      </p:sp>
      <p:pic>
        <p:nvPicPr>
          <p:cNvPr id="10" name="Picture 9" descr="Old vintage books in a row">
            <a:extLst>
              <a:ext uri="{FF2B5EF4-FFF2-40B4-BE49-F238E27FC236}">
                <a16:creationId xmlns:a16="http://schemas.microsoft.com/office/drawing/2014/main" id="{F2DBF48A-88BB-4D7B-9284-14F439B58E8F}"/>
              </a:ext>
            </a:extLst>
          </p:cNvPr>
          <p:cNvPicPr>
            <a:picLocks noChangeAspect="1"/>
          </p:cNvPicPr>
          <p:nvPr/>
        </p:nvPicPr>
        <p:blipFill>
          <a:blip r:embed="rId5"/>
          <a:stretch>
            <a:fillRect/>
          </a:stretch>
        </p:blipFill>
        <p:spPr>
          <a:xfrm>
            <a:off x="11620928" y="-1"/>
            <a:ext cx="4387065" cy="6858000"/>
          </a:xfrm>
          <a:prstGeom prst="rect">
            <a:avLst/>
          </a:prstGeom>
        </p:spPr>
      </p:pic>
    </p:spTree>
    <p:extLst>
      <p:ext uri="{BB962C8B-B14F-4D97-AF65-F5344CB8AC3E}">
        <p14:creationId xmlns:p14="http://schemas.microsoft.com/office/powerpoint/2010/main" val="2063892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2.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544</TotalTime>
  <Words>1802</Words>
  <Application>Microsoft Office PowerPoint</Application>
  <PresentationFormat>Widescreen</PresentationFormat>
  <Paragraphs>137</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Title IX  &amp; Minnesota State Board Policies and System Procedures   Decision Maker  Team Training</vt:lpstr>
      <vt:lpstr>Agenda</vt:lpstr>
      <vt:lpstr>Purpose of Training </vt:lpstr>
      <vt:lpstr>Title IX of the Education Amendments of 1972</vt:lpstr>
      <vt:lpstr>Title IX of the Education Amendments of 1972</vt:lpstr>
      <vt:lpstr>MN State Board Policies</vt:lpstr>
      <vt:lpstr>MN State Board Policies</vt:lpstr>
      <vt:lpstr>Organizational Structure </vt:lpstr>
      <vt:lpstr>PowerPoint Presentation</vt:lpstr>
      <vt:lpstr>Minnesota State System Procedure 1B.3.1</vt:lpstr>
      <vt:lpstr>Minnesota State System Procedure 1B.3.1</vt:lpstr>
      <vt:lpstr>Minnesota State System Procedure 1B.3.1</vt:lpstr>
      <vt:lpstr>Minnesota State System Procedure 1B.1.1</vt:lpstr>
      <vt:lpstr>Minnesota State System Procedure 1B.1.1</vt:lpstr>
      <vt:lpstr>Minnesota State System Procedure 1B.1.1</vt:lpstr>
      <vt:lpstr>Decision Maker (Policy and Appeal)</vt:lpstr>
      <vt:lpstr>Review, Question and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Parker, Steven D</dc:creator>
  <cp:lastModifiedBy>Parker, Steven D</cp:lastModifiedBy>
  <cp:revision>20</cp:revision>
  <dcterms:created xsi:type="dcterms:W3CDTF">2021-11-01T16:06:36Z</dcterms:created>
  <dcterms:modified xsi:type="dcterms:W3CDTF">2022-10-19T17:44:32Z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