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2"/>
  </p:notesMasterIdLst>
  <p:sldIdLst>
    <p:sldId id="256" r:id="rId5"/>
    <p:sldId id="262" r:id="rId6"/>
    <p:sldId id="310" r:id="rId7"/>
    <p:sldId id="257" r:id="rId8"/>
    <p:sldId id="264" r:id="rId9"/>
    <p:sldId id="309" r:id="rId10"/>
    <p:sldId id="274" r:id="rId11"/>
    <p:sldId id="258" r:id="rId12"/>
    <p:sldId id="259" r:id="rId13"/>
    <p:sldId id="266" r:id="rId14"/>
    <p:sldId id="320" r:id="rId15"/>
    <p:sldId id="269" r:id="rId16"/>
    <p:sldId id="311" r:id="rId17"/>
    <p:sldId id="315" r:id="rId18"/>
    <p:sldId id="267" r:id="rId19"/>
    <p:sldId id="316" r:id="rId20"/>
    <p:sldId id="329" r:id="rId21"/>
    <p:sldId id="276" r:id="rId22"/>
    <p:sldId id="277" r:id="rId23"/>
    <p:sldId id="278" r:id="rId24"/>
    <p:sldId id="318" r:id="rId25"/>
    <p:sldId id="284" r:id="rId26"/>
    <p:sldId id="286" r:id="rId27"/>
    <p:sldId id="287" r:id="rId28"/>
    <p:sldId id="317" r:id="rId29"/>
    <p:sldId id="285" r:id="rId30"/>
    <p:sldId id="330" r:id="rId31"/>
    <p:sldId id="271" r:id="rId32"/>
    <p:sldId id="297" r:id="rId33"/>
    <p:sldId id="268" r:id="rId34"/>
    <p:sldId id="299" r:id="rId35"/>
    <p:sldId id="319" r:id="rId36"/>
    <p:sldId id="300" r:id="rId37"/>
    <p:sldId id="301" r:id="rId38"/>
    <p:sldId id="302" r:id="rId39"/>
    <p:sldId id="303" r:id="rId40"/>
    <p:sldId id="304" r:id="rId41"/>
    <p:sldId id="305" r:id="rId42"/>
    <p:sldId id="306" r:id="rId43"/>
    <p:sldId id="307" r:id="rId44"/>
    <p:sldId id="272" r:id="rId45"/>
    <p:sldId id="273" r:id="rId46"/>
    <p:sldId id="321" r:id="rId47"/>
    <p:sldId id="275" r:id="rId48"/>
    <p:sldId id="322" r:id="rId49"/>
    <p:sldId id="323" r:id="rId50"/>
    <p:sldId id="280" r:id="rId51"/>
    <p:sldId id="281" r:id="rId52"/>
    <p:sldId id="282" r:id="rId53"/>
    <p:sldId id="283" r:id="rId54"/>
    <p:sldId id="324" r:id="rId55"/>
    <p:sldId id="325" r:id="rId56"/>
    <p:sldId id="326" r:id="rId57"/>
    <p:sldId id="327" r:id="rId58"/>
    <p:sldId id="288" r:id="rId59"/>
    <p:sldId id="328" r:id="rId60"/>
    <p:sldId id="331"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1516"/>
    <a:srgbClr val="E4A7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56EC5F-1FE1-4907-AA7E-79486952DC98}" v="3" dt="2023-09-28T16:32:57.0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3625" autoAdjust="0"/>
  </p:normalViewPr>
  <p:slideViewPr>
    <p:cSldViewPr snapToGrid="0">
      <p:cViewPr varScale="1">
        <p:scale>
          <a:sx n="103" d="100"/>
          <a:sy n="103" d="100"/>
        </p:scale>
        <p:origin x="8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A3E1D-305F-4CDE-A258-6F064269D8F7}"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7DEBB-C90F-400F-8753-F856916E7A14}" type="slidenum">
              <a:rPr lang="en-US" smtClean="0"/>
              <a:t>‹#›</a:t>
            </a:fld>
            <a:endParaRPr lang="en-US"/>
          </a:p>
        </p:txBody>
      </p:sp>
    </p:spTree>
    <p:extLst>
      <p:ext uri="{BB962C8B-B14F-4D97-AF65-F5344CB8AC3E}">
        <p14:creationId xmlns:p14="http://schemas.microsoft.com/office/powerpoint/2010/main" val="15548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findhelp.org/claim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Shared vision for a stronger social care safety net!</a:t>
            </a:r>
            <a:endParaRPr lang="en-US" dirty="0"/>
          </a:p>
        </p:txBody>
      </p:sp>
      <p:sp>
        <p:nvSpPr>
          <p:cNvPr id="4" name="Slide Number Placeholder 3"/>
          <p:cNvSpPr>
            <a:spLocks noGrp="1"/>
          </p:cNvSpPr>
          <p:nvPr>
            <p:ph type="sldNum" sz="quarter" idx="5"/>
          </p:nvPr>
        </p:nvSpPr>
        <p:spPr/>
        <p:txBody>
          <a:bodyPr/>
          <a:lstStyle/>
          <a:p>
            <a:fld id="{F48EB8CA-976D-254F-8CFE-C3109A46C57B}" type="slidenum">
              <a:rPr lang="en-US" smtClean="0"/>
              <a:t>2</a:t>
            </a:fld>
            <a:endParaRPr lang="en-US"/>
          </a:p>
        </p:txBody>
      </p:sp>
    </p:spTree>
    <p:extLst>
      <p:ext uri="{BB962C8B-B14F-4D97-AF65-F5344CB8AC3E}">
        <p14:creationId xmlns:p14="http://schemas.microsoft.com/office/powerpoint/2010/main" val="3778682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f2cbb45ab2_1_78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f2cbb45ab2_1_7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gf2cbb45ab2_1_7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5" name="Google Shape;1345;gf2cbb45ab2_1_7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Source Sans Pro"/>
                <a:ea typeface="Source Sans Pro"/>
                <a:cs typeface="Source Sans Pro"/>
                <a:sym typeface="Source Sans Pro"/>
              </a:rPr>
              <a:t>Refer people you are helping to programs through findhelp.org by clicking the teal button in the bottom right hand corner of the program card.</a:t>
            </a:r>
            <a:endParaRPr sz="12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f2cbb45ab2_1_7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f2cbb45ab2_1_7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Try out the search, favorites and notes sharing, and refer community members. Let us know if you have any questions or feedback - we want findhelp.org to be a useful tool for you!  We invite you to “suggest a change” if you see something that is not current.</a:t>
            </a:r>
            <a:endParaRPr sz="12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f2cbb45ab2_1_7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f2cbb45ab2_1_7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gf2cbb45ab2_1_7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2" name="Google Shape;1352;gf2cbb45ab2_1_7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Source Sans Pro"/>
                <a:ea typeface="Source Sans Pro"/>
                <a:cs typeface="Source Sans Pro"/>
                <a:sym typeface="Source Sans Pro"/>
              </a:rPr>
              <a:t>Track outbound referrals and manage people you’re helping in the People I’m Helping dashboard.</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gf2cbb45ab2_1_7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2" name="Google Shape;1352;gf2cbb45ab2_1_7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Source Sans Pro"/>
                <a:ea typeface="Source Sans Pro"/>
                <a:cs typeface="Source Sans Pro"/>
                <a:sym typeface="Source Sans Pro"/>
              </a:rPr>
              <a:t>Track outbound referrals and manage people you’re helping in the People I’m Helping dashboard.</a:t>
            </a:r>
            <a:endParaRPr dirty="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gf2cbb45ab2_1_7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9" name="Google Shape;1379;gf2cbb45ab2_1_7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Source Sans Pro"/>
                <a:ea typeface="Source Sans Pro"/>
                <a:cs typeface="Source Sans Pro"/>
                <a:sym typeface="Source Sans Pro"/>
              </a:rPr>
              <a:t>If your organization also offers services to the community, you can claim them! Its an easy and free process. </a:t>
            </a:r>
            <a:endParaRPr dirty="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dirty="0">
                <a:solidFill>
                  <a:schemeClr val="dk1"/>
                </a:solidFill>
                <a:latin typeface="Source Sans Pro"/>
                <a:ea typeface="Source Sans Pro"/>
                <a:cs typeface="Source Sans Pro"/>
                <a:sym typeface="Source Sans Pro"/>
              </a:rPr>
              <a:t>To claim, visit: </a:t>
            </a:r>
            <a:r>
              <a:rPr lang="en" u="sng" dirty="0">
                <a:solidFill>
                  <a:schemeClr val="hlink"/>
                </a:solidFill>
                <a:latin typeface="Source Sans Pro"/>
                <a:ea typeface="Source Sans Pro"/>
                <a:cs typeface="Source Sans Pro"/>
                <a:sym typeface="Source Sans Pro"/>
                <a:hlinkClick r:id="rId3"/>
              </a:rPr>
              <a:t>findhelp.org/claims</a:t>
            </a:r>
            <a:r>
              <a:rPr lang="en" dirty="0">
                <a:solidFill>
                  <a:schemeClr val="dk1"/>
                </a:solidFill>
                <a:latin typeface="Source Sans Pro"/>
                <a:ea typeface="Source Sans Pro"/>
                <a:cs typeface="Source Sans Pro"/>
                <a:sym typeface="Source Sans Pro"/>
              </a:rPr>
              <a:t>. (Add this to chat box during presentation.)</a:t>
            </a:r>
            <a:endParaRPr sz="1200" dirty="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g1925d5a8682_0_4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1" name="Google Shape;1371;g1925d5a8682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Google Shape;1377;g1925d5a8682_0_4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8" name="Google Shape;1378;g1925d5a8682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1925d5a8682_0_4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1925d5a8682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g1925d5a8682_0_4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2" name="Google Shape;1302;g1925d5a8682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1925d5a8682_0_4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1925d5a8682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6"/>
        <p:cNvGrpSpPr/>
        <p:nvPr/>
      </p:nvGrpSpPr>
      <p:grpSpPr>
        <a:xfrm>
          <a:off x="0" y="0"/>
          <a:ext cx="0" cy="0"/>
          <a:chOff x="0" y="0"/>
          <a:chExt cx="0" cy="0"/>
        </a:xfrm>
      </p:grpSpPr>
      <p:sp>
        <p:nvSpPr>
          <p:cNvPr id="1397" name="Google Shape;1397;g18fd0e047a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8" name="Google Shape;1398;g18fd0e047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18fd0e047a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18fd0e047a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g1054517e7d1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1" name="Google Shape;1421;g1054517e7d1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1054517e7d1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1054517e7d1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g1054517e7d1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3" name="Google Shape;1433;g1054517e7d1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1054517e7d1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0" name="Google Shape;1440;g1054517e7d1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1054517e7d1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 name="Google Shape;1450;g1054517e7d1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1054517e7d1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1054517e7d1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
        <p:cNvGrpSpPr/>
        <p:nvPr/>
      </p:nvGrpSpPr>
      <p:grpSpPr>
        <a:xfrm>
          <a:off x="0" y="0"/>
          <a:ext cx="0" cy="0"/>
          <a:chOff x="0" y="0"/>
          <a:chExt cx="0" cy="0"/>
        </a:xfrm>
      </p:grpSpPr>
      <p:sp>
        <p:nvSpPr>
          <p:cNvPr id="1461" name="Google Shape;1461;g1054517e7d1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2" name="Google Shape;1462;g1054517e7d1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“Recently a patient came into the clinic to see their provider and shared that they were currently living in a camper. …They had not eaten since the day before I met them. Through Resourceful, I was able to get them connected to the Damiano Center, Union Gospel Mission and Duluth Harbor Mission, which are resources able to provide them with daily meals. I also connected them to Hunger Solutions, a resource that helped connect them to other local food resources available … and helped them apply for food programs like SNAP. Then we looked at their housing and financial situation. … This camper had no running water, electricity or heat. We started with a referral to the Minnesota Department of Human Services General Assistance, which helps people without children pay for basic needs … and we sent a referral to Section 8 housing through the Housing and Redevelopment Authority to help them find and pay for housing. </a:t>
            </a:r>
            <a:endParaRPr lang="en-US" dirty="0"/>
          </a:p>
          <a:p>
            <a:endParaRPr lang="en-US" i="1" dirty="0">
              <a:cs typeface="Calibri"/>
            </a:endParaRPr>
          </a:p>
          <a:p>
            <a:r>
              <a:rPr lang="en-US" i="1" dirty="0">
                <a:cs typeface="Calibri"/>
              </a:rPr>
              <a:t>Currently this person is on a waitlist for housing, and they know where they can go for help if they need a safe place to spend the night in the meantime. They do not have to wonder if they are going to be able to eat that day because of the immediate food-needs resources I connected them to. ... This person’s current living situation is not ideal, but they are in a much better place than when I met them. </a:t>
            </a:r>
            <a:r>
              <a:rPr lang="en-US" i="1">
                <a:cs typeface="Calibri"/>
              </a:rPr>
              <a:t>… I continue to check up on this individual to see how things are going, and they are using the Resourceful site on their own to find resources when they need them.”</a:t>
            </a:r>
            <a:endParaRPr lang="en-US">
              <a:cs typeface="Calibri"/>
            </a:endParaRPr>
          </a:p>
        </p:txBody>
      </p:sp>
      <p:sp>
        <p:nvSpPr>
          <p:cNvPr id="4" name="Slide Number Placeholder 3"/>
          <p:cNvSpPr>
            <a:spLocks noGrp="1"/>
          </p:cNvSpPr>
          <p:nvPr>
            <p:ph type="sldNum" sz="quarter" idx="5"/>
          </p:nvPr>
        </p:nvSpPr>
        <p:spPr/>
        <p:txBody>
          <a:bodyPr/>
          <a:lstStyle/>
          <a:p>
            <a:fld id="{94A7DEBB-C90F-400F-8753-F856916E7A14}" type="slidenum">
              <a:rPr lang="en-US" smtClean="0"/>
              <a:t>14</a:t>
            </a:fld>
            <a:endParaRPr lang="en-US"/>
          </a:p>
        </p:txBody>
      </p:sp>
    </p:spTree>
    <p:extLst>
      <p:ext uri="{BB962C8B-B14F-4D97-AF65-F5344CB8AC3E}">
        <p14:creationId xmlns:p14="http://schemas.microsoft.com/office/powerpoint/2010/main" val="3389922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g2235bf1328d_0_19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 name="Google Shape;1468;g2235bf1328d_0_19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92100" algn="l" rtl="0">
              <a:spcBef>
                <a:spcPts val="600"/>
              </a:spcBef>
              <a:spcAft>
                <a:spcPts val="0"/>
              </a:spcAft>
              <a:buClr>
                <a:srgbClr val="3A0B0F"/>
              </a:buClr>
              <a:buSzPts val="1000"/>
              <a:buFont typeface="Roboto"/>
              <a:buChar char="○"/>
            </a:pPr>
            <a:r>
              <a:rPr lang="en" sz="1000">
                <a:solidFill>
                  <a:srgbClr val="3A0B0F"/>
                </a:solidFill>
                <a:latin typeface="Source Sans Pro"/>
                <a:ea typeface="Source Sans Pro"/>
                <a:cs typeface="Source Sans Pro"/>
                <a:sym typeface="Source Sans Pro"/>
              </a:rPr>
              <a:t>Organizations can use these reports to quantify all the different ways people are interacting with their programs and can use this data for program evaluation, grants and fundraising, and external reporting to funders and/or regulators</a:t>
            </a:r>
            <a:endParaRPr sz="1000">
              <a:solidFill>
                <a:srgbClr val="3A0B0F"/>
              </a:solidFill>
              <a:latin typeface="Source Sans Pro"/>
              <a:ea typeface="Source Sans Pro"/>
              <a:cs typeface="Source Sans Pro"/>
              <a:sym typeface="Source Sans Pro"/>
            </a:endParaRPr>
          </a:p>
          <a:p>
            <a:pPr marL="914400" lvl="1" indent="-292100" algn="l" rtl="0">
              <a:spcBef>
                <a:spcPts val="0"/>
              </a:spcBef>
              <a:spcAft>
                <a:spcPts val="0"/>
              </a:spcAft>
              <a:buClr>
                <a:srgbClr val="3A0B0F"/>
              </a:buClr>
              <a:buSzPts val="1000"/>
              <a:buFont typeface="Roboto"/>
              <a:buChar char="○"/>
            </a:pPr>
            <a:r>
              <a:rPr lang="en" sz="1000">
                <a:solidFill>
                  <a:srgbClr val="3A0B0F"/>
                </a:solidFill>
                <a:latin typeface="Source Sans Pro"/>
                <a:ea typeface="Source Sans Pro"/>
                <a:cs typeface="Source Sans Pro"/>
                <a:sym typeface="Source Sans Pro"/>
              </a:rPr>
              <a:t>Show impact - Referral data highlights effectiveness, and the need for additional resources or staff.</a:t>
            </a:r>
            <a:endParaRPr sz="1000">
              <a:solidFill>
                <a:srgbClr val="3A0B0F"/>
              </a:solidFill>
              <a:latin typeface="Source Sans Pro"/>
              <a:ea typeface="Source Sans Pro"/>
              <a:cs typeface="Source Sans Pro"/>
              <a:sym typeface="Source Sans Pro"/>
            </a:endParaRPr>
          </a:p>
          <a:p>
            <a:pPr marL="914400" lvl="1" indent="-292100" algn="l" rtl="0">
              <a:spcBef>
                <a:spcPts val="0"/>
              </a:spcBef>
              <a:spcAft>
                <a:spcPts val="0"/>
              </a:spcAft>
              <a:buClr>
                <a:srgbClr val="3A0B0F"/>
              </a:buClr>
              <a:buSzPts val="1000"/>
              <a:buFont typeface="Roboto"/>
              <a:buChar char="○"/>
            </a:pPr>
            <a:r>
              <a:rPr lang="en" sz="1000">
                <a:solidFill>
                  <a:srgbClr val="3A0B0F"/>
                </a:solidFill>
                <a:latin typeface="Source Sans Pro"/>
                <a:ea typeface="Source Sans Pro"/>
                <a:cs typeface="Source Sans Pro"/>
                <a:sym typeface="Source Sans Pro"/>
              </a:rPr>
              <a:t>Demonstrate innovation - Show funders that you’re looking ahead, infusing your processes with technology to create efficiencies and to provide them with stronger insights.</a:t>
            </a:r>
            <a:endParaRPr sz="1000">
              <a:solidFill>
                <a:srgbClr val="3A0B0F"/>
              </a:solidFill>
              <a:latin typeface="Source Sans Pro"/>
              <a:ea typeface="Source Sans Pro"/>
              <a:cs typeface="Source Sans Pro"/>
              <a:sym typeface="Source Sans Pro"/>
            </a:endParaRPr>
          </a:p>
          <a:p>
            <a:pPr marL="914400" lvl="1" indent="-292100" algn="l" rtl="0">
              <a:spcBef>
                <a:spcPts val="0"/>
              </a:spcBef>
              <a:spcAft>
                <a:spcPts val="0"/>
              </a:spcAft>
              <a:buClr>
                <a:srgbClr val="3A0B0F"/>
              </a:buClr>
              <a:buSzPts val="1000"/>
              <a:buFont typeface="Roboto"/>
              <a:buChar char="○"/>
            </a:pPr>
            <a:r>
              <a:rPr lang="en" sz="1000">
                <a:solidFill>
                  <a:srgbClr val="3A0B0F"/>
                </a:solidFill>
                <a:latin typeface="Source Sans Pro"/>
                <a:ea typeface="Source Sans Pro"/>
                <a:cs typeface="Source Sans Pro"/>
                <a:sym typeface="Source Sans Pro"/>
              </a:rPr>
              <a:t>Security &amp; Privacy: PII will be in the Referral Details report. This has not changed. PII and dashboards are only visible to Claimers. Permissions to see this data are managed by the organization.</a:t>
            </a:r>
            <a:endParaRPr i="1">
              <a:solidFill>
                <a:srgbClr val="351617"/>
              </a:solidFill>
              <a:latin typeface="Source Sans Pro"/>
              <a:ea typeface="Source Sans Pro"/>
              <a:cs typeface="Source Sans Pro"/>
              <a:sym typeface="Source Sans Pr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2235bf1328d_0_24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2235bf1328d_0_2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92100" algn="l" rtl="0">
              <a:spcBef>
                <a:spcPts val="600"/>
              </a:spcBef>
              <a:spcAft>
                <a:spcPts val="0"/>
              </a:spcAft>
              <a:buClr>
                <a:srgbClr val="3A0B0F"/>
              </a:buClr>
              <a:buSzPts val="1000"/>
              <a:buFont typeface="Roboto"/>
              <a:buChar char="○"/>
            </a:pPr>
            <a:r>
              <a:rPr lang="en" sz="1000">
                <a:solidFill>
                  <a:srgbClr val="3A0B0F"/>
                </a:solidFill>
                <a:latin typeface="Source Sans Pro"/>
                <a:ea typeface="Source Sans Pro"/>
                <a:cs typeface="Source Sans Pro"/>
                <a:sym typeface="Source Sans Pro"/>
              </a:rPr>
              <a:t>Organizations can use these reports to quantify all the different ways people are interacting with their programs and can use this data for program evaluation, grants and fundraising, and external reporting to funders and/or regulators</a:t>
            </a:r>
            <a:endParaRPr sz="1000">
              <a:solidFill>
                <a:srgbClr val="3A0B0F"/>
              </a:solidFill>
              <a:latin typeface="Source Sans Pro"/>
              <a:ea typeface="Source Sans Pro"/>
              <a:cs typeface="Source Sans Pro"/>
              <a:sym typeface="Source Sans Pro"/>
            </a:endParaRPr>
          </a:p>
          <a:p>
            <a:pPr marL="914400" lvl="1" indent="-292100" algn="l" rtl="0">
              <a:spcBef>
                <a:spcPts val="0"/>
              </a:spcBef>
              <a:spcAft>
                <a:spcPts val="0"/>
              </a:spcAft>
              <a:buClr>
                <a:srgbClr val="3A0B0F"/>
              </a:buClr>
              <a:buSzPts val="1000"/>
              <a:buFont typeface="Roboto"/>
              <a:buChar char="○"/>
            </a:pPr>
            <a:r>
              <a:rPr lang="en" sz="1000">
                <a:solidFill>
                  <a:srgbClr val="3A0B0F"/>
                </a:solidFill>
                <a:latin typeface="Source Sans Pro"/>
                <a:ea typeface="Source Sans Pro"/>
                <a:cs typeface="Source Sans Pro"/>
                <a:sym typeface="Source Sans Pro"/>
              </a:rPr>
              <a:t>Show impact - Referral data highlights effectiveness, and the need for additional resources or staff.</a:t>
            </a:r>
            <a:endParaRPr sz="1000">
              <a:solidFill>
                <a:srgbClr val="3A0B0F"/>
              </a:solidFill>
              <a:latin typeface="Source Sans Pro"/>
              <a:ea typeface="Source Sans Pro"/>
              <a:cs typeface="Source Sans Pro"/>
              <a:sym typeface="Source Sans Pro"/>
            </a:endParaRPr>
          </a:p>
          <a:p>
            <a:pPr marL="914400" lvl="1" indent="-292100" algn="l" rtl="0">
              <a:spcBef>
                <a:spcPts val="0"/>
              </a:spcBef>
              <a:spcAft>
                <a:spcPts val="0"/>
              </a:spcAft>
              <a:buClr>
                <a:srgbClr val="3A0B0F"/>
              </a:buClr>
              <a:buSzPts val="1000"/>
              <a:buFont typeface="Roboto"/>
              <a:buChar char="○"/>
            </a:pPr>
            <a:r>
              <a:rPr lang="en" sz="1000">
                <a:solidFill>
                  <a:srgbClr val="3A0B0F"/>
                </a:solidFill>
                <a:latin typeface="Source Sans Pro"/>
                <a:ea typeface="Source Sans Pro"/>
                <a:cs typeface="Source Sans Pro"/>
                <a:sym typeface="Source Sans Pro"/>
              </a:rPr>
              <a:t>Demonstrate innovation - Show funders that you’re looking ahead, infusing your processes with technology to create efficiencies and to provide them with stronger insights.</a:t>
            </a:r>
            <a:endParaRPr sz="1000">
              <a:solidFill>
                <a:srgbClr val="3A0B0F"/>
              </a:solidFill>
              <a:latin typeface="Source Sans Pro"/>
              <a:ea typeface="Source Sans Pro"/>
              <a:cs typeface="Source Sans Pro"/>
              <a:sym typeface="Source Sans Pro"/>
            </a:endParaRPr>
          </a:p>
          <a:p>
            <a:pPr marL="914400" lvl="1" indent="-292100" algn="l" rtl="0">
              <a:spcBef>
                <a:spcPts val="0"/>
              </a:spcBef>
              <a:spcAft>
                <a:spcPts val="0"/>
              </a:spcAft>
              <a:buClr>
                <a:srgbClr val="3A0B0F"/>
              </a:buClr>
              <a:buSzPts val="1000"/>
              <a:buFont typeface="Roboto"/>
              <a:buChar char="○"/>
            </a:pPr>
            <a:r>
              <a:rPr lang="en" sz="1000">
                <a:solidFill>
                  <a:srgbClr val="3A0B0F"/>
                </a:solidFill>
                <a:latin typeface="Source Sans Pro"/>
                <a:ea typeface="Source Sans Pro"/>
                <a:cs typeface="Source Sans Pro"/>
                <a:sym typeface="Source Sans Pro"/>
              </a:rPr>
              <a:t>Security &amp; Privacy: PII will be in the Referral Details report. This has not changed. PII and dashboards are only visible to Claimers. Permissions to see this data are managed by the organization.</a:t>
            </a:r>
            <a:endParaRPr i="1">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Distinct Identified Users – people who have created a log-in to place referrals on behalf of someone else, access to the people I'm helping dashboard, shared favorites folders and notes with colleagues...</a:t>
            </a:r>
          </a:p>
          <a:p>
            <a:r>
              <a:rPr lang="en-US" dirty="0">
                <a:cs typeface="Calibri"/>
              </a:rPr>
              <a:t>301 Distinct Identified Users – Crow Wing</a:t>
            </a:r>
          </a:p>
          <a:p>
            <a:r>
              <a:rPr lang="en-US" dirty="0">
                <a:cs typeface="Calibri"/>
              </a:rPr>
              <a:t>915 Distinct Anonymous Users – Crow Wing</a:t>
            </a:r>
          </a:p>
        </p:txBody>
      </p:sp>
      <p:sp>
        <p:nvSpPr>
          <p:cNvPr id="4" name="Slide Number Placeholder 3"/>
          <p:cNvSpPr>
            <a:spLocks noGrp="1"/>
          </p:cNvSpPr>
          <p:nvPr>
            <p:ph type="sldNum" sz="quarter" idx="5"/>
          </p:nvPr>
        </p:nvSpPr>
        <p:spPr/>
        <p:txBody>
          <a:bodyPr/>
          <a:lstStyle/>
          <a:p>
            <a:fld id="{94A7DEBB-C90F-400F-8753-F856916E7A14}" type="slidenum">
              <a:rPr lang="en-US" smtClean="0"/>
              <a:t>22</a:t>
            </a:fld>
            <a:endParaRPr lang="en-US"/>
          </a:p>
        </p:txBody>
      </p:sp>
    </p:spTree>
    <p:extLst>
      <p:ext uri="{BB962C8B-B14F-4D97-AF65-F5344CB8AC3E}">
        <p14:creationId xmlns:p14="http://schemas.microsoft.com/office/powerpoint/2010/main" val="796601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Over 4,000 local, state and federal programs listed on the platform – nearly 2,000 local!</a:t>
            </a:r>
          </a:p>
        </p:txBody>
      </p:sp>
      <p:sp>
        <p:nvSpPr>
          <p:cNvPr id="4" name="Slide Number Placeholder 3"/>
          <p:cNvSpPr>
            <a:spLocks noGrp="1"/>
          </p:cNvSpPr>
          <p:nvPr>
            <p:ph type="sldNum" sz="quarter" idx="5"/>
          </p:nvPr>
        </p:nvSpPr>
        <p:spPr/>
        <p:txBody>
          <a:bodyPr/>
          <a:lstStyle/>
          <a:p>
            <a:fld id="{94A7DEBB-C90F-400F-8753-F856916E7A14}" type="slidenum">
              <a:rPr lang="en-US" smtClean="0"/>
              <a:t>23</a:t>
            </a:fld>
            <a:endParaRPr lang="en-US"/>
          </a:p>
        </p:txBody>
      </p:sp>
    </p:spTree>
    <p:extLst>
      <p:ext uri="{BB962C8B-B14F-4D97-AF65-F5344CB8AC3E}">
        <p14:creationId xmlns:p14="http://schemas.microsoft.com/office/powerpoint/2010/main" val="2282913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304 in Crow Wing County</a:t>
            </a:r>
          </a:p>
        </p:txBody>
      </p:sp>
      <p:sp>
        <p:nvSpPr>
          <p:cNvPr id="4" name="Slide Number Placeholder 3"/>
          <p:cNvSpPr>
            <a:spLocks noGrp="1"/>
          </p:cNvSpPr>
          <p:nvPr>
            <p:ph type="sldNum" sz="quarter" idx="5"/>
          </p:nvPr>
        </p:nvSpPr>
        <p:spPr/>
        <p:txBody>
          <a:bodyPr/>
          <a:lstStyle/>
          <a:p>
            <a:fld id="{94A7DEBB-C90F-400F-8753-F856916E7A14}" type="slidenum">
              <a:rPr lang="en-US" smtClean="0"/>
              <a:t>26</a:t>
            </a:fld>
            <a:endParaRPr lang="en-US"/>
          </a:p>
        </p:txBody>
      </p:sp>
    </p:spTree>
    <p:extLst>
      <p:ext uri="{BB962C8B-B14F-4D97-AF65-F5344CB8AC3E}">
        <p14:creationId xmlns:p14="http://schemas.microsoft.com/office/powerpoint/2010/main" val="4103950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1925d5a8682_0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1925d5a8682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7DEBB-C90F-400F-8753-F856916E7A14}" type="slidenum">
              <a:rPr lang="en-US" smtClean="0"/>
              <a:t>32</a:t>
            </a:fld>
            <a:endParaRPr lang="en-US"/>
          </a:p>
        </p:txBody>
      </p:sp>
    </p:spTree>
    <p:extLst>
      <p:ext uri="{BB962C8B-B14F-4D97-AF65-F5344CB8AC3E}">
        <p14:creationId xmlns:p14="http://schemas.microsoft.com/office/powerpoint/2010/main" val="3206863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gf2cbb45ab2_1_7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2" name="Google Shape;1302;gf2cbb45ab2_1_7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842E3AE-658C-4DA1-843D-3B4380696A37}"/>
              </a:ext>
            </a:extLst>
          </p:cNvPr>
          <p:cNvPicPr>
            <a:picLocks noChangeAspect="1"/>
          </p:cNvPicPr>
          <p:nvPr/>
        </p:nvPicPr>
        <p:blipFill>
          <a:blip r:embed="rId2"/>
          <a:stretch>
            <a:fillRect/>
          </a:stretch>
        </p:blipFill>
        <p:spPr>
          <a:xfrm>
            <a:off x="0" y="0"/>
            <a:ext cx="5126736" cy="6858000"/>
          </a:xfrm>
          <a:prstGeom prst="rect">
            <a:avLst/>
          </a:prstGeom>
        </p:spPr>
      </p:pic>
      <p:pic>
        <p:nvPicPr>
          <p:cNvPr id="12" name="Google Shape;1171;p141" descr="Logo&#10;&#10;Description automatically generated with medium confidence">
            <a:extLst>
              <a:ext uri="{FF2B5EF4-FFF2-40B4-BE49-F238E27FC236}">
                <a16:creationId xmlns:a16="http://schemas.microsoft.com/office/drawing/2014/main" id="{E507623A-8990-4793-A277-F14B82B761A5}"/>
              </a:ext>
            </a:extLst>
          </p:cNvPr>
          <p:cNvPicPr preferRelativeResize="0"/>
          <p:nvPr/>
        </p:nvPicPr>
        <p:blipFill rotWithShape="1">
          <a:blip r:embed="rId3">
            <a:alphaModFix/>
          </a:blip>
          <a:srcRect/>
          <a:stretch/>
        </p:blipFill>
        <p:spPr>
          <a:xfrm>
            <a:off x="5535138" y="1453420"/>
            <a:ext cx="6379853" cy="3951160"/>
          </a:xfrm>
          <a:prstGeom prst="rect">
            <a:avLst/>
          </a:prstGeom>
          <a:noFill/>
          <a:ln>
            <a:noFill/>
          </a:ln>
        </p:spPr>
      </p:pic>
      <p:sp>
        <p:nvSpPr>
          <p:cNvPr id="13" name="Google Shape;1172;p141">
            <a:extLst>
              <a:ext uri="{FF2B5EF4-FFF2-40B4-BE49-F238E27FC236}">
                <a16:creationId xmlns:a16="http://schemas.microsoft.com/office/drawing/2014/main" id="{D1ECEC79-9F04-49FE-83D9-E3B454A33EAC}"/>
              </a:ext>
            </a:extLst>
          </p:cNvPr>
          <p:cNvSpPr txBox="1"/>
          <p:nvPr/>
        </p:nvSpPr>
        <p:spPr>
          <a:xfrm>
            <a:off x="6302867" y="5771733"/>
            <a:ext cx="4844400" cy="595059"/>
          </a:xfrm>
          <a:prstGeom prst="rect">
            <a:avLst/>
          </a:prstGeom>
          <a:noFill/>
          <a:ln>
            <a:noFill/>
          </a:ln>
        </p:spPr>
        <p:txBody>
          <a:bodyPr spcFirstLastPara="1" wrap="square" lIns="121900" tIns="121900" rIns="121900" bIns="121900" anchor="t" anchorCtr="0">
            <a:spAutoFit/>
          </a:bodyPr>
          <a:lstStyle/>
          <a:p>
            <a:pPr algn="ctr"/>
            <a:r>
              <a:rPr lang="en" sz="2267" i="1"/>
              <a:t>weareresourceful.org</a:t>
            </a:r>
            <a:endParaRPr sz="2267" i="1"/>
          </a:p>
        </p:txBody>
      </p:sp>
    </p:spTree>
    <p:extLst>
      <p:ext uri="{BB962C8B-B14F-4D97-AF65-F5344CB8AC3E}">
        <p14:creationId xmlns:p14="http://schemas.microsoft.com/office/powerpoint/2010/main" val="2343612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467"/>
        <p:cNvGrpSpPr/>
        <p:nvPr/>
      </p:nvGrpSpPr>
      <p:grpSpPr>
        <a:xfrm>
          <a:off x="0" y="0"/>
          <a:ext cx="0" cy="0"/>
          <a:chOff x="0" y="0"/>
          <a:chExt cx="0" cy="0"/>
        </a:xfrm>
      </p:grpSpPr>
      <p:sp>
        <p:nvSpPr>
          <p:cNvPr id="468" name="Google Shape;468;p76"/>
          <p:cNvSpPr/>
          <p:nvPr/>
        </p:nvSpPr>
        <p:spPr>
          <a:xfrm>
            <a:off x="-18100" y="0"/>
            <a:ext cx="977200" cy="6858000"/>
          </a:xfrm>
          <a:prstGeom prst="rect">
            <a:avLst/>
          </a:prstGeom>
          <a:solidFill>
            <a:srgbClr val="EBE8D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9" name="Google Shape;469;p76"/>
          <p:cNvSpPr/>
          <p:nvPr/>
        </p:nvSpPr>
        <p:spPr>
          <a:xfrm>
            <a:off x="-18100" y="0"/>
            <a:ext cx="154000" cy="6858000"/>
          </a:xfrm>
          <a:prstGeom prst="rect">
            <a:avLst/>
          </a:prstGeom>
          <a:solidFill>
            <a:srgbClr val="E4A72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76"/>
          <p:cNvSpPr/>
          <p:nvPr/>
        </p:nvSpPr>
        <p:spPr>
          <a:xfrm>
            <a:off x="959100" y="133"/>
            <a:ext cx="50788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1" name="Google Shape;471;p76"/>
          <p:cNvPicPr preferRelativeResize="0"/>
          <p:nvPr/>
        </p:nvPicPr>
        <p:blipFill>
          <a:blip r:embed="rId2">
            <a:alphaModFix/>
          </a:blip>
          <a:stretch>
            <a:fillRect/>
          </a:stretch>
        </p:blipFill>
        <p:spPr>
          <a:xfrm>
            <a:off x="516903" y="361518"/>
            <a:ext cx="883300" cy="913801"/>
          </a:xfrm>
          <a:prstGeom prst="rect">
            <a:avLst/>
          </a:prstGeom>
          <a:noFill/>
          <a:ln>
            <a:noFill/>
          </a:ln>
        </p:spPr>
      </p:pic>
      <p:sp>
        <p:nvSpPr>
          <p:cNvPr id="472" name="Google Shape;472;p76"/>
          <p:cNvSpPr txBox="1">
            <a:spLocks noGrp="1"/>
          </p:cNvSpPr>
          <p:nvPr>
            <p:ph type="subTitle" idx="1"/>
          </p:nvPr>
        </p:nvSpPr>
        <p:spPr>
          <a:xfrm>
            <a:off x="1661133" y="4215367"/>
            <a:ext cx="4113200" cy="1012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Font typeface="Source Sans Pro"/>
              <a:buNone/>
              <a:defRPr sz="2133">
                <a:solidFill>
                  <a:schemeClr val="lt1"/>
                </a:solidFill>
                <a:latin typeface="Source Sans Pro"/>
                <a:ea typeface="Source Sans Pro"/>
                <a:cs typeface="Source Sans Pro"/>
                <a:sym typeface="Source Sans Pro"/>
              </a:defRPr>
            </a:lvl1pPr>
            <a:lvl2pPr lvl="1" rtl="0">
              <a:lnSpc>
                <a:spcPct val="100000"/>
              </a:lnSpc>
              <a:spcBef>
                <a:spcPts val="0"/>
              </a:spcBef>
              <a:spcAft>
                <a:spcPts val="0"/>
              </a:spcAft>
              <a:buSzPts val="1600"/>
              <a:buNone/>
              <a:defRPr sz="2133"/>
            </a:lvl2pPr>
            <a:lvl3pPr lvl="2" rtl="0">
              <a:lnSpc>
                <a:spcPct val="100000"/>
              </a:lnSpc>
              <a:spcBef>
                <a:spcPts val="0"/>
              </a:spcBef>
              <a:spcAft>
                <a:spcPts val="0"/>
              </a:spcAft>
              <a:buSzPts val="1600"/>
              <a:buNone/>
              <a:defRPr sz="2133"/>
            </a:lvl3pPr>
            <a:lvl4pPr lvl="3" rtl="0">
              <a:lnSpc>
                <a:spcPct val="100000"/>
              </a:lnSpc>
              <a:spcBef>
                <a:spcPts val="0"/>
              </a:spcBef>
              <a:spcAft>
                <a:spcPts val="0"/>
              </a:spcAft>
              <a:buSzPts val="1600"/>
              <a:buNone/>
              <a:defRPr sz="2133"/>
            </a:lvl4pPr>
            <a:lvl5pPr lvl="4" rtl="0">
              <a:lnSpc>
                <a:spcPct val="100000"/>
              </a:lnSpc>
              <a:spcBef>
                <a:spcPts val="0"/>
              </a:spcBef>
              <a:spcAft>
                <a:spcPts val="0"/>
              </a:spcAft>
              <a:buSzPts val="1600"/>
              <a:buNone/>
              <a:defRPr sz="2133"/>
            </a:lvl5pPr>
            <a:lvl6pPr lvl="5" rtl="0">
              <a:lnSpc>
                <a:spcPct val="100000"/>
              </a:lnSpc>
              <a:spcBef>
                <a:spcPts val="0"/>
              </a:spcBef>
              <a:spcAft>
                <a:spcPts val="0"/>
              </a:spcAft>
              <a:buSzPts val="1600"/>
              <a:buNone/>
              <a:defRPr sz="2133"/>
            </a:lvl6pPr>
            <a:lvl7pPr lvl="6" rtl="0">
              <a:lnSpc>
                <a:spcPct val="100000"/>
              </a:lnSpc>
              <a:spcBef>
                <a:spcPts val="0"/>
              </a:spcBef>
              <a:spcAft>
                <a:spcPts val="0"/>
              </a:spcAft>
              <a:buSzPts val="1600"/>
              <a:buNone/>
              <a:defRPr sz="2133"/>
            </a:lvl7pPr>
            <a:lvl8pPr lvl="7" rtl="0">
              <a:lnSpc>
                <a:spcPct val="100000"/>
              </a:lnSpc>
              <a:spcBef>
                <a:spcPts val="0"/>
              </a:spcBef>
              <a:spcAft>
                <a:spcPts val="0"/>
              </a:spcAft>
              <a:buSzPts val="1600"/>
              <a:buNone/>
              <a:defRPr sz="2133"/>
            </a:lvl8pPr>
            <a:lvl9pPr lvl="8" rtl="0">
              <a:lnSpc>
                <a:spcPct val="100000"/>
              </a:lnSpc>
              <a:spcBef>
                <a:spcPts val="0"/>
              </a:spcBef>
              <a:spcAft>
                <a:spcPts val="0"/>
              </a:spcAft>
              <a:buSzPts val="1600"/>
              <a:buNone/>
              <a:defRPr sz="2133"/>
            </a:lvl9pPr>
          </a:lstStyle>
          <a:p>
            <a:endParaRPr/>
          </a:p>
        </p:txBody>
      </p:sp>
      <p:sp>
        <p:nvSpPr>
          <p:cNvPr id="473" name="Google Shape;473;p76"/>
          <p:cNvSpPr txBox="1">
            <a:spLocks noGrp="1"/>
          </p:cNvSpPr>
          <p:nvPr>
            <p:ph type="body" idx="2"/>
          </p:nvPr>
        </p:nvSpPr>
        <p:spPr>
          <a:xfrm>
            <a:off x="6882533" y="1734900"/>
            <a:ext cx="4499200" cy="4034000"/>
          </a:xfrm>
          <a:prstGeom prst="rect">
            <a:avLst/>
          </a:prstGeom>
          <a:noFill/>
          <a:ln>
            <a:noFill/>
          </a:ln>
        </p:spPr>
        <p:txBody>
          <a:bodyPr spcFirstLastPara="1" wrap="square" lIns="91425" tIns="91425" rIns="91425" bIns="91425" anchor="t" anchorCtr="0">
            <a:noAutofit/>
          </a:bodyPr>
          <a:lstStyle>
            <a:lvl1pPr marL="609585" lvl="0" indent="-423323" rtl="0">
              <a:spcBef>
                <a:spcPts val="0"/>
              </a:spcBef>
              <a:spcAft>
                <a:spcPts val="0"/>
              </a:spcAft>
              <a:buClr>
                <a:srgbClr val="361214"/>
              </a:buClr>
              <a:buSzPts val="1400"/>
              <a:buFont typeface="Source Sans Pro"/>
              <a:buChar char="●"/>
              <a:defRPr>
                <a:solidFill>
                  <a:srgbClr val="361214"/>
                </a:solidFill>
                <a:latin typeface="Source Sans Pro"/>
                <a:ea typeface="Source Sans Pro"/>
                <a:cs typeface="Source Sans Pro"/>
                <a:sym typeface="Source Sans Pro"/>
              </a:defRPr>
            </a:lvl1pPr>
            <a:lvl2pPr marL="1219170" lvl="1" indent="-423323" rtl="0">
              <a:spcBef>
                <a:spcPts val="0"/>
              </a:spcBef>
              <a:spcAft>
                <a:spcPts val="0"/>
              </a:spcAft>
              <a:buClr>
                <a:srgbClr val="361214"/>
              </a:buClr>
              <a:buSzPts val="1400"/>
              <a:buFont typeface="Source Sans Pro"/>
              <a:buChar char="○"/>
              <a:defRPr>
                <a:solidFill>
                  <a:srgbClr val="361214"/>
                </a:solidFill>
                <a:latin typeface="Source Sans Pro"/>
                <a:ea typeface="Source Sans Pro"/>
                <a:cs typeface="Source Sans Pro"/>
                <a:sym typeface="Source Sans Pro"/>
              </a:defRPr>
            </a:lvl2pPr>
            <a:lvl3pPr marL="1828754" lvl="2" indent="-423323" rtl="0">
              <a:spcBef>
                <a:spcPts val="0"/>
              </a:spcBef>
              <a:spcAft>
                <a:spcPts val="0"/>
              </a:spcAft>
              <a:buClr>
                <a:srgbClr val="361214"/>
              </a:buClr>
              <a:buSzPts val="1400"/>
              <a:buFont typeface="Source Sans Pro"/>
              <a:buChar char="■"/>
              <a:defRPr>
                <a:solidFill>
                  <a:srgbClr val="361214"/>
                </a:solidFill>
                <a:latin typeface="Source Sans Pro"/>
                <a:ea typeface="Source Sans Pro"/>
                <a:cs typeface="Source Sans Pro"/>
                <a:sym typeface="Source Sans Pro"/>
              </a:defRPr>
            </a:lvl3pPr>
            <a:lvl4pPr marL="2438339" lvl="3" indent="-423323" rtl="0">
              <a:spcBef>
                <a:spcPts val="0"/>
              </a:spcBef>
              <a:spcAft>
                <a:spcPts val="0"/>
              </a:spcAft>
              <a:buClr>
                <a:srgbClr val="361214"/>
              </a:buClr>
              <a:buSzPts val="1400"/>
              <a:buFont typeface="Source Sans Pro"/>
              <a:buChar char="●"/>
              <a:defRPr>
                <a:solidFill>
                  <a:srgbClr val="361214"/>
                </a:solidFill>
                <a:latin typeface="Source Sans Pro"/>
                <a:ea typeface="Source Sans Pro"/>
                <a:cs typeface="Source Sans Pro"/>
                <a:sym typeface="Source Sans Pro"/>
              </a:defRPr>
            </a:lvl4pPr>
            <a:lvl5pPr marL="3047924" lvl="4" indent="-423323" rtl="0">
              <a:spcBef>
                <a:spcPts val="0"/>
              </a:spcBef>
              <a:spcAft>
                <a:spcPts val="0"/>
              </a:spcAft>
              <a:buClr>
                <a:srgbClr val="361214"/>
              </a:buClr>
              <a:buSzPts val="1400"/>
              <a:buFont typeface="Source Sans Pro"/>
              <a:buChar char="○"/>
              <a:defRPr>
                <a:solidFill>
                  <a:srgbClr val="361214"/>
                </a:solidFill>
                <a:latin typeface="Source Sans Pro"/>
                <a:ea typeface="Source Sans Pro"/>
                <a:cs typeface="Source Sans Pro"/>
                <a:sym typeface="Source Sans Pro"/>
              </a:defRPr>
            </a:lvl5pPr>
            <a:lvl6pPr marL="3657509" lvl="5" indent="-423323" rtl="0">
              <a:spcBef>
                <a:spcPts val="0"/>
              </a:spcBef>
              <a:spcAft>
                <a:spcPts val="0"/>
              </a:spcAft>
              <a:buClr>
                <a:srgbClr val="361214"/>
              </a:buClr>
              <a:buSzPts val="1400"/>
              <a:buFont typeface="Source Sans Pro"/>
              <a:buChar char="■"/>
              <a:defRPr>
                <a:solidFill>
                  <a:srgbClr val="361214"/>
                </a:solidFill>
                <a:latin typeface="Source Sans Pro"/>
                <a:ea typeface="Source Sans Pro"/>
                <a:cs typeface="Source Sans Pro"/>
                <a:sym typeface="Source Sans Pro"/>
              </a:defRPr>
            </a:lvl6pPr>
            <a:lvl7pPr marL="4267093" lvl="6" indent="-423323" rtl="0">
              <a:spcBef>
                <a:spcPts val="0"/>
              </a:spcBef>
              <a:spcAft>
                <a:spcPts val="0"/>
              </a:spcAft>
              <a:buClr>
                <a:srgbClr val="361214"/>
              </a:buClr>
              <a:buSzPts val="1400"/>
              <a:buFont typeface="Source Sans Pro"/>
              <a:buChar char="●"/>
              <a:defRPr>
                <a:solidFill>
                  <a:srgbClr val="361214"/>
                </a:solidFill>
                <a:latin typeface="Source Sans Pro"/>
                <a:ea typeface="Source Sans Pro"/>
                <a:cs typeface="Source Sans Pro"/>
                <a:sym typeface="Source Sans Pro"/>
              </a:defRPr>
            </a:lvl7pPr>
            <a:lvl8pPr marL="4876678" lvl="7" indent="-423323" rtl="0">
              <a:spcBef>
                <a:spcPts val="0"/>
              </a:spcBef>
              <a:spcAft>
                <a:spcPts val="0"/>
              </a:spcAft>
              <a:buClr>
                <a:srgbClr val="361214"/>
              </a:buClr>
              <a:buSzPts val="1400"/>
              <a:buFont typeface="Source Sans Pro"/>
              <a:buChar char="○"/>
              <a:defRPr>
                <a:solidFill>
                  <a:srgbClr val="361214"/>
                </a:solidFill>
                <a:latin typeface="Source Sans Pro"/>
                <a:ea typeface="Source Sans Pro"/>
                <a:cs typeface="Source Sans Pro"/>
                <a:sym typeface="Source Sans Pro"/>
              </a:defRPr>
            </a:lvl8pPr>
            <a:lvl9pPr marL="5486263" lvl="8" indent="-423323" rtl="0">
              <a:spcBef>
                <a:spcPts val="0"/>
              </a:spcBef>
              <a:spcAft>
                <a:spcPts val="0"/>
              </a:spcAft>
              <a:buClr>
                <a:srgbClr val="361214"/>
              </a:buClr>
              <a:buSzPts val="1400"/>
              <a:buFont typeface="Source Sans Pro"/>
              <a:buChar char="■"/>
              <a:defRPr>
                <a:solidFill>
                  <a:srgbClr val="361214"/>
                </a:solidFill>
                <a:latin typeface="Source Sans Pro"/>
                <a:ea typeface="Source Sans Pro"/>
                <a:cs typeface="Source Sans Pro"/>
                <a:sym typeface="Source Sans Pro"/>
              </a:defRPr>
            </a:lvl9pPr>
          </a:lstStyle>
          <a:p>
            <a:endParaRPr/>
          </a:p>
        </p:txBody>
      </p:sp>
      <p:sp>
        <p:nvSpPr>
          <p:cNvPr id="474" name="Google Shape;474;p76"/>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475" name="Google Shape;475;p76"/>
          <p:cNvSpPr txBox="1">
            <a:spLocks noGrp="1"/>
          </p:cNvSpPr>
          <p:nvPr>
            <p:ph type="title"/>
          </p:nvPr>
        </p:nvSpPr>
        <p:spPr>
          <a:xfrm>
            <a:off x="1661133" y="1440633"/>
            <a:ext cx="4113200" cy="2698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000" b="1">
                <a:solidFill>
                  <a:schemeClr val="lt1"/>
                </a:solidFill>
                <a:latin typeface="Source Sans Pro"/>
                <a:ea typeface="Source Sans Pro"/>
                <a:cs typeface="Source Sans Pro"/>
                <a:sym typeface="Source Sans Pro"/>
              </a:defRPr>
            </a:lvl1pPr>
            <a:lvl2pPr lvl="1" rtl="0">
              <a:spcBef>
                <a:spcPts val="0"/>
              </a:spcBef>
              <a:spcAft>
                <a:spcPts val="0"/>
              </a:spcAft>
              <a:buNone/>
              <a:defRPr sz="5333">
                <a:latin typeface="Lato"/>
                <a:ea typeface="Lato"/>
                <a:cs typeface="Lato"/>
                <a:sym typeface="Lato"/>
              </a:defRPr>
            </a:lvl2pPr>
            <a:lvl3pPr lvl="2" rtl="0">
              <a:spcBef>
                <a:spcPts val="0"/>
              </a:spcBef>
              <a:spcAft>
                <a:spcPts val="0"/>
              </a:spcAft>
              <a:buNone/>
              <a:defRPr sz="5333">
                <a:latin typeface="Lato"/>
                <a:ea typeface="Lato"/>
                <a:cs typeface="Lato"/>
                <a:sym typeface="Lato"/>
              </a:defRPr>
            </a:lvl3pPr>
            <a:lvl4pPr lvl="3" rtl="0">
              <a:spcBef>
                <a:spcPts val="0"/>
              </a:spcBef>
              <a:spcAft>
                <a:spcPts val="0"/>
              </a:spcAft>
              <a:buNone/>
              <a:defRPr sz="5333">
                <a:latin typeface="Lato"/>
                <a:ea typeface="Lato"/>
                <a:cs typeface="Lato"/>
                <a:sym typeface="Lato"/>
              </a:defRPr>
            </a:lvl4pPr>
            <a:lvl5pPr lvl="4" rtl="0">
              <a:spcBef>
                <a:spcPts val="0"/>
              </a:spcBef>
              <a:spcAft>
                <a:spcPts val="0"/>
              </a:spcAft>
              <a:buNone/>
              <a:defRPr sz="5333">
                <a:latin typeface="Lato"/>
                <a:ea typeface="Lato"/>
                <a:cs typeface="Lato"/>
                <a:sym typeface="Lato"/>
              </a:defRPr>
            </a:lvl5pPr>
            <a:lvl6pPr lvl="5" rtl="0">
              <a:spcBef>
                <a:spcPts val="0"/>
              </a:spcBef>
              <a:spcAft>
                <a:spcPts val="0"/>
              </a:spcAft>
              <a:buNone/>
              <a:defRPr sz="5333">
                <a:latin typeface="Lato"/>
                <a:ea typeface="Lato"/>
                <a:cs typeface="Lato"/>
                <a:sym typeface="Lato"/>
              </a:defRPr>
            </a:lvl6pPr>
            <a:lvl7pPr lvl="6" rtl="0">
              <a:spcBef>
                <a:spcPts val="0"/>
              </a:spcBef>
              <a:spcAft>
                <a:spcPts val="0"/>
              </a:spcAft>
              <a:buNone/>
              <a:defRPr sz="5333">
                <a:latin typeface="Lato"/>
                <a:ea typeface="Lato"/>
                <a:cs typeface="Lato"/>
                <a:sym typeface="Lato"/>
              </a:defRPr>
            </a:lvl7pPr>
            <a:lvl8pPr lvl="7" rtl="0">
              <a:spcBef>
                <a:spcPts val="0"/>
              </a:spcBef>
              <a:spcAft>
                <a:spcPts val="0"/>
              </a:spcAft>
              <a:buNone/>
              <a:defRPr sz="5333">
                <a:latin typeface="Lato"/>
                <a:ea typeface="Lato"/>
                <a:cs typeface="Lato"/>
                <a:sym typeface="Lato"/>
              </a:defRPr>
            </a:lvl8pPr>
            <a:lvl9pPr lvl="8" rtl="0">
              <a:spcBef>
                <a:spcPts val="0"/>
              </a:spcBef>
              <a:spcAft>
                <a:spcPts val="0"/>
              </a:spcAft>
              <a:buNone/>
              <a:defRPr sz="5333">
                <a:latin typeface="Lato"/>
                <a:ea typeface="Lato"/>
                <a:cs typeface="Lato"/>
                <a:sym typeface="Lato"/>
              </a:defRPr>
            </a:lvl9pPr>
          </a:lstStyle>
          <a:p>
            <a:endParaRPr/>
          </a:p>
        </p:txBody>
      </p:sp>
      <p:pic>
        <p:nvPicPr>
          <p:cNvPr id="476" name="Google Shape;476;p76"/>
          <p:cNvPicPr preferRelativeResize="0"/>
          <p:nvPr/>
        </p:nvPicPr>
        <p:blipFill>
          <a:blip r:embed="rId3">
            <a:alphaModFix/>
          </a:blip>
          <a:stretch>
            <a:fillRect/>
          </a:stretch>
        </p:blipFill>
        <p:spPr>
          <a:xfrm>
            <a:off x="1325197" y="1678297"/>
            <a:ext cx="237667" cy="346467"/>
          </a:xfrm>
          <a:prstGeom prst="rect">
            <a:avLst/>
          </a:prstGeom>
          <a:noFill/>
          <a:ln>
            <a:noFill/>
          </a:ln>
        </p:spPr>
      </p:pic>
    </p:spTree>
    <p:extLst>
      <p:ext uri="{BB962C8B-B14F-4D97-AF65-F5344CB8AC3E}">
        <p14:creationId xmlns:p14="http://schemas.microsoft.com/office/powerpoint/2010/main" val="3128004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Sub title 1 1" preserve="1">
  <p:cSld name="Title + Sub title 1 1">
    <p:spTree>
      <p:nvGrpSpPr>
        <p:cNvPr id="1" name="Shape 283"/>
        <p:cNvGrpSpPr/>
        <p:nvPr/>
      </p:nvGrpSpPr>
      <p:grpSpPr>
        <a:xfrm>
          <a:off x="0" y="0"/>
          <a:ext cx="0" cy="0"/>
          <a:chOff x="0" y="0"/>
          <a:chExt cx="0" cy="0"/>
        </a:xfrm>
      </p:grpSpPr>
      <p:sp>
        <p:nvSpPr>
          <p:cNvPr id="284" name="Google Shape;284;p55"/>
          <p:cNvSpPr/>
          <p:nvPr/>
        </p:nvSpPr>
        <p:spPr>
          <a:xfrm>
            <a:off x="-18100" y="0"/>
            <a:ext cx="977200" cy="6858000"/>
          </a:xfrm>
          <a:prstGeom prst="rect">
            <a:avLst/>
          </a:prstGeom>
          <a:solidFill>
            <a:srgbClr val="EBE8D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55"/>
          <p:cNvSpPr/>
          <p:nvPr/>
        </p:nvSpPr>
        <p:spPr>
          <a:xfrm>
            <a:off x="-18100" y="0"/>
            <a:ext cx="154000" cy="6858000"/>
          </a:xfrm>
          <a:prstGeom prst="rect">
            <a:avLst/>
          </a:prstGeom>
          <a:solidFill>
            <a:srgbClr val="E4A72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55"/>
          <p:cNvSpPr/>
          <p:nvPr/>
        </p:nvSpPr>
        <p:spPr>
          <a:xfrm>
            <a:off x="959100" y="3456133"/>
            <a:ext cx="11232800" cy="3402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55"/>
          <p:cNvSpPr txBox="1">
            <a:spLocks noGrp="1"/>
          </p:cNvSpPr>
          <p:nvPr>
            <p:ph type="title"/>
          </p:nvPr>
        </p:nvSpPr>
        <p:spPr>
          <a:xfrm>
            <a:off x="1950067" y="1717597"/>
            <a:ext cx="9066400" cy="152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000" b="1">
                <a:solidFill>
                  <a:srgbClr val="341516"/>
                </a:solidFill>
                <a:latin typeface="Source Sans Pro"/>
                <a:ea typeface="Source Sans Pro"/>
                <a:cs typeface="Source Sans Pro"/>
                <a:sym typeface="Source Sans Pro"/>
              </a:defRPr>
            </a:lvl1pPr>
            <a:lvl2pPr lvl="1" rtl="0">
              <a:spcBef>
                <a:spcPts val="0"/>
              </a:spcBef>
              <a:spcAft>
                <a:spcPts val="0"/>
              </a:spcAft>
              <a:buNone/>
              <a:defRPr sz="5333">
                <a:latin typeface="Lato"/>
                <a:ea typeface="Lato"/>
                <a:cs typeface="Lato"/>
                <a:sym typeface="Lato"/>
              </a:defRPr>
            </a:lvl2pPr>
            <a:lvl3pPr lvl="2" rtl="0">
              <a:spcBef>
                <a:spcPts val="0"/>
              </a:spcBef>
              <a:spcAft>
                <a:spcPts val="0"/>
              </a:spcAft>
              <a:buNone/>
              <a:defRPr sz="5333">
                <a:latin typeface="Lato"/>
                <a:ea typeface="Lato"/>
                <a:cs typeface="Lato"/>
                <a:sym typeface="Lato"/>
              </a:defRPr>
            </a:lvl3pPr>
            <a:lvl4pPr lvl="3" rtl="0">
              <a:spcBef>
                <a:spcPts val="0"/>
              </a:spcBef>
              <a:spcAft>
                <a:spcPts val="0"/>
              </a:spcAft>
              <a:buNone/>
              <a:defRPr sz="5333">
                <a:latin typeface="Lato"/>
                <a:ea typeface="Lato"/>
                <a:cs typeface="Lato"/>
                <a:sym typeface="Lato"/>
              </a:defRPr>
            </a:lvl4pPr>
            <a:lvl5pPr lvl="4" rtl="0">
              <a:spcBef>
                <a:spcPts val="0"/>
              </a:spcBef>
              <a:spcAft>
                <a:spcPts val="0"/>
              </a:spcAft>
              <a:buNone/>
              <a:defRPr sz="5333">
                <a:latin typeface="Lato"/>
                <a:ea typeface="Lato"/>
                <a:cs typeface="Lato"/>
                <a:sym typeface="Lato"/>
              </a:defRPr>
            </a:lvl5pPr>
            <a:lvl6pPr lvl="5" rtl="0">
              <a:spcBef>
                <a:spcPts val="0"/>
              </a:spcBef>
              <a:spcAft>
                <a:spcPts val="0"/>
              </a:spcAft>
              <a:buNone/>
              <a:defRPr sz="5333">
                <a:latin typeface="Lato"/>
                <a:ea typeface="Lato"/>
                <a:cs typeface="Lato"/>
                <a:sym typeface="Lato"/>
              </a:defRPr>
            </a:lvl6pPr>
            <a:lvl7pPr lvl="6" rtl="0">
              <a:spcBef>
                <a:spcPts val="0"/>
              </a:spcBef>
              <a:spcAft>
                <a:spcPts val="0"/>
              </a:spcAft>
              <a:buNone/>
              <a:defRPr sz="5333">
                <a:latin typeface="Lato"/>
                <a:ea typeface="Lato"/>
                <a:cs typeface="Lato"/>
                <a:sym typeface="Lato"/>
              </a:defRPr>
            </a:lvl7pPr>
            <a:lvl8pPr lvl="7" rtl="0">
              <a:spcBef>
                <a:spcPts val="0"/>
              </a:spcBef>
              <a:spcAft>
                <a:spcPts val="0"/>
              </a:spcAft>
              <a:buNone/>
              <a:defRPr sz="5333">
                <a:latin typeface="Lato"/>
                <a:ea typeface="Lato"/>
                <a:cs typeface="Lato"/>
                <a:sym typeface="Lato"/>
              </a:defRPr>
            </a:lvl8pPr>
            <a:lvl9pPr lvl="8" rtl="0">
              <a:spcBef>
                <a:spcPts val="0"/>
              </a:spcBef>
              <a:spcAft>
                <a:spcPts val="0"/>
              </a:spcAft>
              <a:buNone/>
              <a:defRPr sz="5333">
                <a:latin typeface="Lato"/>
                <a:ea typeface="Lato"/>
                <a:cs typeface="Lato"/>
                <a:sym typeface="Lato"/>
              </a:defRPr>
            </a:lvl9pPr>
          </a:lstStyle>
          <a:p>
            <a:r>
              <a:rPr lang="en-US"/>
              <a:t>Click to edit Master title style</a:t>
            </a:r>
            <a:endParaRPr/>
          </a:p>
        </p:txBody>
      </p:sp>
      <p:sp>
        <p:nvSpPr>
          <p:cNvPr id="291" name="Google Shape;291;p55"/>
          <p:cNvSpPr txBox="1">
            <a:spLocks noGrp="1"/>
          </p:cNvSpPr>
          <p:nvPr>
            <p:ph type="subTitle" idx="1"/>
          </p:nvPr>
        </p:nvSpPr>
        <p:spPr>
          <a:xfrm>
            <a:off x="1950067" y="4161900"/>
            <a:ext cx="8894800" cy="111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67">
                <a:solidFill>
                  <a:srgbClr val="341516"/>
                </a:solidFill>
                <a:latin typeface="Source Sans Pro"/>
                <a:ea typeface="Source Sans Pro"/>
                <a:cs typeface="Source Sans Pro"/>
                <a:sym typeface="Source Sans Pr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subtitle style</a:t>
            </a:r>
            <a:endParaRPr/>
          </a:p>
        </p:txBody>
      </p:sp>
      <p:pic>
        <p:nvPicPr>
          <p:cNvPr id="292" name="Google Shape;292;p55"/>
          <p:cNvPicPr preferRelativeResize="0"/>
          <p:nvPr/>
        </p:nvPicPr>
        <p:blipFill>
          <a:blip r:embed="rId2">
            <a:alphaModFix/>
          </a:blip>
          <a:stretch>
            <a:fillRect/>
          </a:stretch>
        </p:blipFill>
        <p:spPr>
          <a:xfrm>
            <a:off x="1508431" y="1717597"/>
            <a:ext cx="237667" cy="346467"/>
          </a:xfrm>
          <a:prstGeom prst="rect">
            <a:avLst/>
          </a:prstGeom>
          <a:noFill/>
          <a:ln>
            <a:noFill/>
          </a:ln>
        </p:spPr>
      </p:pic>
      <p:sp>
        <p:nvSpPr>
          <p:cNvPr id="16" name="Footer Placeholder 5">
            <a:extLst>
              <a:ext uri="{FF2B5EF4-FFF2-40B4-BE49-F238E27FC236}">
                <a16:creationId xmlns:a16="http://schemas.microsoft.com/office/drawing/2014/main" id="{647C427E-C44F-4200-9930-F0DFC6D9B1C2}"/>
              </a:ext>
            </a:extLst>
          </p:cNvPr>
          <p:cNvSpPr>
            <a:spLocks noGrp="1"/>
          </p:cNvSpPr>
          <p:nvPr>
            <p:ph type="ftr" sz="quarter" idx="11"/>
          </p:nvPr>
        </p:nvSpPr>
        <p:spPr>
          <a:xfrm>
            <a:off x="7981950" y="6382842"/>
            <a:ext cx="4114800" cy="365125"/>
          </a:xfrm>
        </p:spPr>
        <p:txBody>
          <a:bodyPr/>
          <a:lstStyle/>
          <a:p>
            <a:endParaRPr lang="en-US"/>
          </a:p>
        </p:txBody>
      </p:sp>
      <p:pic>
        <p:nvPicPr>
          <p:cNvPr id="3" name="Picture 2" descr="Logo&#10;&#10;Description automatically generated">
            <a:extLst>
              <a:ext uri="{FF2B5EF4-FFF2-40B4-BE49-F238E27FC236}">
                <a16:creationId xmlns:a16="http://schemas.microsoft.com/office/drawing/2014/main" id="{7ACE8FA8-017C-46A8-BCA7-D5A1858F25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14" y="329885"/>
            <a:ext cx="897171" cy="558489"/>
          </a:xfrm>
          <a:prstGeom prst="rect">
            <a:avLst/>
          </a:prstGeom>
        </p:spPr>
      </p:pic>
    </p:spTree>
    <p:extLst>
      <p:ext uri="{BB962C8B-B14F-4D97-AF65-F5344CB8AC3E}">
        <p14:creationId xmlns:p14="http://schemas.microsoft.com/office/powerpoint/2010/main" val="199289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reserve="1">
  <p:cSld name="Custom Layout 1">
    <p:spTree>
      <p:nvGrpSpPr>
        <p:cNvPr id="1" name="Shape 413"/>
        <p:cNvGrpSpPr/>
        <p:nvPr/>
      </p:nvGrpSpPr>
      <p:grpSpPr>
        <a:xfrm>
          <a:off x="0" y="0"/>
          <a:ext cx="0" cy="0"/>
          <a:chOff x="0" y="0"/>
          <a:chExt cx="0" cy="0"/>
        </a:xfrm>
      </p:grpSpPr>
      <p:sp>
        <p:nvSpPr>
          <p:cNvPr id="414" name="Google Shape;414;p69"/>
          <p:cNvSpPr/>
          <p:nvPr/>
        </p:nvSpPr>
        <p:spPr>
          <a:xfrm>
            <a:off x="-18100" y="0"/>
            <a:ext cx="977200" cy="6858000"/>
          </a:xfrm>
          <a:prstGeom prst="rect">
            <a:avLst/>
          </a:prstGeom>
          <a:solidFill>
            <a:srgbClr val="EBE8D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69"/>
          <p:cNvSpPr/>
          <p:nvPr/>
        </p:nvSpPr>
        <p:spPr>
          <a:xfrm>
            <a:off x="-18100" y="0"/>
            <a:ext cx="154000" cy="6858000"/>
          </a:xfrm>
          <a:prstGeom prst="rect">
            <a:avLst/>
          </a:prstGeom>
          <a:solidFill>
            <a:srgbClr val="E4A72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69"/>
          <p:cNvSpPr txBox="1">
            <a:spLocks noGrp="1"/>
          </p:cNvSpPr>
          <p:nvPr>
            <p:ph type="title"/>
          </p:nvPr>
        </p:nvSpPr>
        <p:spPr>
          <a:xfrm>
            <a:off x="1413467" y="1630767"/>
            <a:ext cx="9810800" cy="1570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000" b="1">
                <a:solidFill>
                  <a:srgbClr val="341516"/>
                </a:solidFill>
                <a:latin typeface="Source Sans Pro"/>
                <a:ea typeface="Source Sans Pro"/>
                <a:cs typeface="Source Sans Pro"/>
                <a:sym typeface="Source Sans Pro"/>
              </a:defRPr>
            </a:lvl1pPr>
            <a:lvl2pPr lvl="1" rtl="0">
              <a:spcBef>
                <a:spcPts val="0"/>
              </a:spcBef>
              <a:spcAft>
                <a:spcPts val="0"/>
              </a:spcAft>
              <a:buNone/>
              <a:defRPr sz="5333">
                <a:latin typeface="Lato"/>
                <a:ea typeface="Lato"/>
                <a:cs typeface="Lato"/>
                <a:sym typeface="Lato"/>
              </a:defRPr>
            </a:lvl2pPr>
            <a:lvl3pPr lvl="2" rtl="0">
              <a:spcBef>
                <a:spcPts val="0"/>
              </a:spcBef>
              <a:spcAft>
                <a:spcPts val="0"/>
              </a:spcAft>
              <a:buNone/>
              <a:defRPr sz="5333">
                <a:latin typeface="Lato"/>
                <a:ea typeface="Lato"/>
                <a:cs typeface="Lato"/>
                <a:sym typeface="Lato"/>
              </a:defRPr>
            </a:lvl3pPr>
            <a:lvl4pPr lvl="3" rtl="0">
              <a:spcBef>
                <a:spcPts val="0"/>
              </a:spcBef>
              <a:spcAft>
                <a:spcPts val="0"/>
              </a:spcAft>
              <a:buNone/>
              <a:defRPr sz="5333">
                <a:latin typeface="Lato"/>
                <a:ea typeface="Lato"/>
                <a:cs typeface="Lato"/>
                <a:sym typeface="Lato"/>
              </a:defRPr>
            </a:lvl4pPr>
            <a:lvl5pPr lvl="4" rtl="0">
              <a:spcBef>
                <a:spcPts val="0"/>
              </a:spcBef>
              <a:spcAft>
                <a:spcPts val="0"/>
              </a:spcAft>
              <a:buNone/>
              <a:defRPr sz="5333">
                <a:latin typeface="Lato"/>
                <a:ea typeface="Lato"/>
                <a:cs typeface="Lato"/>
                <a:sym typeface="Lato"/>
              </a:defRPr>
            </a:lvl5pPr>
            <a:lvl6pPr lvl="5" rtl="0">
              <a:spcBef>
                <a:spcPts val="0"/>
              </a:spcBef>
              <a:spcAft>
                <a:spcPts val="0"/>
              </a:spcAft>
              <a:buNone/>
              <a:defRPr sz="5333">
                <a:latin typeface="Lato"/>
                <a:ea typeface="Lato"/>
                <a:cs typeface="Lato"/>
                <a:sym typeface="Lato"/>
              </a:defRPr>
            </a:lvl6pPr>
            <a:lvl7pPr lvl="6" rtl="0">
              <a:spcBef>
                <a:spcPts val="0"/>
              </a:spcBef>
              <a:spcAft>
                <a:spcPts val="0"/>
              </a:spcAft>
              <a:buNone/>
              <a:defRPr sz="5333">
                <a:latin typeface="Lato"/>
                <a:ea typeface="Lato"/>
                <a:cs typeface="Lato"/>
                <a:sym typeface="Lato"/>
              </a:defRPr>
            </a:lvl7pPr>
            <a:lvl8pPr lvl="7" rtl="0">
              <a:spcBef>
                <a:spcPts val="0"/>
              </a:spcBef>
              <a:spcAft>
                <a:spcPts val="0"/>
              </a:spcAft>
              <a:buNone/>
              <a:defRPr sz="5333">
                <a:latin typeface="Lato"/>
                <a:ea typeface="Lato"/>
                <a:cs typeface="Lato"/>
                <a:sym typeface="Lato"/>
              </a:defRPr>
            </a:lvl8pPr>
            <a:lvl9pPr lvl="8" rtl="0">
              <a:spcBef>
                <a:spcPts val="0"/>
              </a:spcBef>
              <a:spcAft>
                <a:spcPts val="0"/>
              </a:spcAft>
              <a:buNone/>
              <a:defRPr sz="5333">
                <a:latin typeface="Lato"/>
                <a:ea typeface="Lato"/>
                <a:cs typeface="Lato"/>
                <a:sym typeface="Lato"/>
              </a:defRPr>
            </a:lvl9pPr>
          </a:lstStyle>
          <a:p>
            <a:r>
              <a:rPr lang="en-US"/>
              <a:t>Click to edit Master title style</a:t>
            </a:r>
            <a:endParaRPr/>
          </a:p>
        </p:txBody>
      </p:sp>
      <p:sp>
        <p:nvSpPr>
          <p:cNvPr id="419" name="Google Shape;419;p69"/>
          <p:cNvSpPr txBox="1">
            <a:spLocks noGrp="1"/>
          </p:cNvSpPr>
          <p:nvPr>
            <p:ph type="body" idx="1"/>
          </p:nvPr>
        </p:nvSpPr>
        <p:spPr>
          <a:xfrm>
            <a:off x="1413467" y="3200767"/>
            <a:ext cx="4764000" cy="3547200"/>
          </a:xfrm>
          <a:prstGeom prst="rect">
            <a:avLst/>
          </a:prstGeom>
          <a:noFill/>
          <a:ln>
            <a:noFill/>
          </a:ln>
        </p:spPr>
        <p:txBody>
          <a:bodyPr spcFirstLastPara="1" wrap="square" lIns="91425" tIns="91425" rIns="91425" bIns="91425" anchor="t" anchorCtr="0">
            <a:noAutofit/>
          </a:bodyPr>
          <a:lstStyle>
            <a:lvl1pPr marL="609585" lvl="0" indent="-423323" rtl="0">
              <a:spcBef>
                <a:spcPts val="0"/>
              </a:spcBef>
              <a:spcAft>
                <a:spcPts val="0"/>
              </a:spcAft>
              <a:buClr>
                <a:srgbClr val="361214"/>
              </a:buClr>
              <a:buSzPts val="1400"/>
              <a:buFont typeface="Source Sans Pro"/>
              <a:buChar char="●"/>
              <a:defRPr sz="1867">
                <a:solidFill>
                  <a:srgbClr val="341516"/>
                </a:solidFill>
                <a:latin typeface="Source Sans Pro"/>
                <a:ea typeface="Source Sans Pro"/>
                <a:cs typeface="Source Sans Pro"/>
                <a:sym typeface="Source Sans Pro"/>
              </a:defRPr>
            </a:lvl1pPr>
            <a:lvl2pPr marL="1219170" lvl="1" indent="-423323" rtl="0">
              <a:spcBef>
                <a:spcPts val="0"/>
              </a:spcBef>
              <a:spcAft>
                <a:spcPts val="0"/>
              </a:spcAft>
              <a:buClr>
                <a:srgbClr val="361214"/>
              </a:buClr>
              <a:buSzPts val="1400"/>
              <a:buFont typeface="Source Sans Pro"/>
              <a:buChar char="○"/>
              <a:defRPr sz="1867">
                <a:solidFill>
                  <a:srgbClr val="361214"/>
                </a:solidFill>
                <a:latin typeface="Source Sans Pro"/>
                <a:ea typeface="Source Sans Pro"/>
                <a:cs typeface="Source Sans Pro"/>
                <a:sym typeface="Source Sans Pro"/>
              </a:defRPr>
            </a:lvl2pPr>
            <a:lvl3pPr marL="1828754" lvl="2" indent="-423323" rtl="0">
              <a:spcBef>
                <a:spcPts val="0"/>
              </a:spcBef>
              <a:spcAft>
                <a:spcPts val="0"/>
              </a:spcAft>
              <a:buClr>
                <a:srgbClr val="361214"/>
              </a:buClr>
              <a:buSzPts val="1400"/>
              <a:buFont typeface="Source Sans Pro"/>
              <a:buChar char="■"/>
              <a:defRPr sz="1867">
                <a:solidFill>
                  <a:srgbClr val="361214"/>
                </a:solidFill>
                <a:latin typeface="Source Sans Pro"/>
                <a:ea typeface="Source Sans Pro"/>
                <a:cs typeface="Source Sans Pro"/>
                <a:sym typeface="Source Sans Pro"/>
              </a:defRPr>
            </a:lvl3pPr>
            <a:lvl4pPr marL="2438339" lvl="3" indent="-423323" rtl="0">
              <a:spcBef>
                <a:spcPts val="0"/>
              </a:spcBef>
              <a:spcAft>
                <a:spcPts val="0"/>
              </a:spcAft>
              <a:buClr>
                <a:srgbClr val="361214"/>
              </a:buClr>
              <a:buSzPts val="1400"/>
              <a:buFont typeface="Source Sans Pro"/>
              <a:buChar char="●"/>
              <a:defRPr sz="1867">
                <a:solidFill>
                  <a:srgbClr val="361214"/>
                </a:solidFill>
                <a:latin typeface="Source Sans Pro"/>
                <a:ea typeface="Source Sans Pro"/>
                <a:cs typeface="Source Sans Pro"/>
                <a:sym typeface="Source Sans Pro"/>
              </a:defRPr>
            </a:lvl4pPr>
            <a:lvl5pPr marL="3047924" lvl="4" indent="-423323" rtl="0">
              <a:spcBef>
                <a:spcPts val="0"/>
              </a:spcBef>
              <a:spcAft>
                <a:spcPts val="0"/>
              </a:spcAft>
              <a:buClr>
                <a:srgbClr val="361214"/>
              </a:buClr>
              <a:buSzPts val="1400"/>
              <a:buFont typeface="Source Sans Pro"/>
              <a:buChar char="○"/>
              <a:defRPr sz="1867">
                <a:solidFill>
                  <a:srgbClr val="361214"/>
                </a:solidFill>
                <a:latin typeface="Source Sans Pro"/>
                <a:ea typeface="Source Sans Pro"/>
                <a:cs typeface="Source Sans Pro"/>
                <a:sym typeface="Source Sans Pro"/>
              </a:defRPr>
            </a:lvl5pPr>
            <a:lvl6pPr marL="3657509" lvl="5" indent="-423323" rtl="0">
              <a:spcBef>
                <a:spcPts val="0"/>
              </a:spcBef>
              <a:spcAft>
                <a:spcPts val="0"/>
              </a:spcAft>
              <a:buClr>
                <a:srgbClr val="361214"/>
              </a:buClr>
              <a:buSzPts val="1400"/>
              <a:buFont typeface="Source Sans Pro"/>
              <a:buChar char="■"/>
              <a:defRPr sz="1867">
                <a:solidFill>
                  <a:srgbClr val="361214"/>
                </a:solidFill>
                <a:latin typeface="Source Sans Pro"/>
                <a:ea typeface="Source Sans Pro"/>
                <a:cs typeface="Source Sans Pro"/>
                <a:sym typeface="Source Sans Pro"/>
              </a:defRPr>
            </a:lvl6pPr>
            <a:lvl7pPr marL="4267093" lvl="6" indent="-423323" rtl="0">
              <a:spcBef>
                <a:spcPts val="0"/>
              </a:spcBef>
              <a:spcAft>
                <a:spcPts val="0"/>
              </a:spcAft>
              <a:buClr>
                <a:srgbClr val="361214"/>
              </a:buClr>
              <a:buSzPts val="1400"/>
              <a:buFont typeface="Source Sans Pro"/>
              <a:buChar char="●"/>
              <a:defRPr sz="1867">
                <a:solidFill>
                  <a:srgbClr val="361214"/>
                </a:solidFill>
                <a:latin typeface="Source Sans Pro"/>
                <a:ea typeface="Source Sans Pro"/>
                <a:cs typeface="Source Sans Pro"/>
                <a:sym typeface="Source Sans Pro"/>
              </a:defRPr>
            </a:lvl7pPr>
            <a:lvl8pPr marL="4876678" lvl="7" indent="-423323" rtl="0">
              <a:spcBef>
                <a:spcPts val="0"/>
              </a:spcBef>
              <a:spcAft>
                <a:spcPts val="0"/>
              </a:spcAft>
              <a:buClr>
                <a:srgbClr val="361214"/>
              </a:buClr>
              <a:buSzPts val="1400"/>
              <a:buFont typeface="Source Sans Pro"/>
              <a:buChar char="○"/>
              <a:defRPr sz="1867">
                <a:solidFill>
                  <a:srgbClr val="361214"/>
                </a:solidFill>
                <a:latin typeface="Source Sans Pro"/>
                <a:ea typeface="Source Sans Pro"/>
                <a:cs typeface="Source Sans Pro"/>
                <a:sym typeface="Source Sans Pro"/>
              </a:defRPr>
            </a:lvl8pPr>
            <a:lvl9pPr marL="5486263" lvl="8" indent="-423323" rtl="0">
              <a:spcBef>
                <a:spcPts val="0"/>
              </a:spcBef>
              <a:spcAft>
                <a:spcPts val="0"/>
              </a:spcAft>
              <a:buClr>
                <a:srgbClr val="361214"/>
              </a:buClr>
              <a:buSzPts val="1400"/>
              <a:buFont typeface="Source Sans Pro"/>
              <a:buChar char="■"/>
              <a:defRPr sz="1867">
                <a:solidFill>
                  <a:srgbClr val="361214"/>
                </a:solidFill>
                <a:latin typeface="Source Sans Pro"/>
                <a:ea typeface="Source Sans Pro"/>
                <a:cs typeface="Source Sans Pro"/>
                <a:sym typeface="Source Sans Pro"/>
              </a:defRPr>
            </a:lvl9pPr>
          </a:lstStyle>
          <a:p>
            <a:pPr lvl="0"/>
            <a:r>
              <a:rPr lang="en-US"/>
              <a:t>Click to edit Master text styles</a:t>
            </a:r>
          </a:p>
        </p:txBody>
      </p:sp>
      <p:sp>
        <p:nvSpPr>
          <p:cNvPr id="420" name="Google Shape;420;p69"/>
          <p:cNvSpPr txBox="1">
            <a:spLocks noGrp="1"/>
          </p:cNvSpPr>
          <p:nvPr>
            <p:ph type="body" idx="2"/>
          </p:nvPr>
        </p:nvSpPr>
        <p:spPr>
          <a:xfrm>
            <a:off x="6460355" y="3200767"/>
            <a:ext cx="4764000" cy="3547200"/>
          </a:xfrm>
          <a:prstGeom prst="rect">
            <a:avLst/>
          </a:prstGeom>
          <a:noFill/>
          <a:ln>
            <a:noFill/>
          </a:ln>
        </p:spPr>
        <p:txBody>
          <a:bodyPr spcFirstLastPara="1" wrap="square" lIns="91425" tIns="91425" rIns="91425" bIns="91425" anchor="t" anchorCtr="0">
            <a:noAutofit/>
          </a:bodyPr>
          <a:lstStyle>
            <a:lvl1pPr marL="609585" lvl="0" indent="-423323" rtl="0">
              <a:spcBef>
                <a:spcPts val="0"/>
              </a:spcBef>
              <a:spcAft>
                <a:spcPts val="0"/>
              </a:spcAft>
              <a:buClr>
                <a:srgbClr val="361214"/>
              </a:buClr>
              <a:buSzPts val="1400"/>
              <a:buFont typeface="Source Sans Pro"/>
              <a:buChar char="●"/>
              <a:defRPr sz="1867">
                <a:solidFill>
                  <a:srgbClr val="341516"/>
                </a:solidFill>
                <a:latin typeface="Source Sans Pro"/>
                <a:ea typeface="Source Sans Pro"/>
                <a:cs typeface="Source Sans Pro"/>
                <a:sym typeface="Source Sans Pro"/>
              </a:defRPr>
            </a:lvl1pPr>
            <a:lvl2pPr marL="1219170" lvl="1" indent="-423323" rtl="0">
              <a:spcBef>
                <a:spcPts val="0"/>
              </a:spcBef>
              <a:spcAft>
                <a:spcPts val="0"/>
              </a:spcAft>
              <a:buClr>
                <a:srgbClr val="361214"/>
              </a:buClr>
              <a:buSzPts val="1400"/>
              <a:buFont typeface="Source Sans Pro"/>
              <a:buChar char="○"/>
              <a:defRPr sz="1867">
                <a:solidFill>
                  <a:srgbClr val="361214"/>
                </a:solidFill>
                <a:latin typeface="Source Sans Pro"/>
                <a:ea typeface="Source Sans Pro"/>
                <a:cs typeface="Source Sans Pro"/>
                <a:sym typeface="Source Sans Pro"/>
              </a:defRPr>
            </a:lvl2pPr>
            <a:lvl3pPr marL="1828754" lvl="2" indent="-423323" rtl="0">
              <a:spcBef>
                <a:spcPts val="0"/>
              </a:spcBef>
              <a:spcAft>
                <a:spcPts val="0"/>
              </a:spcAft>
              <a:buClr>
                <a:srgbClr val="361214"/>
              </a:buClr>
              <a:buSzPts val="1400"/>
              <a:buFont typeface="Source Sans Pro"/>
              <a:buChar char="■"/>
              <a:defRPr sz="1867">
                <a:solidFill>
                  <a:srgbClr val="361214"/>
                </a:solidFill>
                <a:latin typeface="Source Sans Pro"/>
                <a:ea typeface="Source Sans Pro"/>
                <a:cs typeface="Source Sans Pro"/>
                <a:sym typeface="Source Sans Pro"/>
              </a:defRPr>
            </a:lvl3pPr>
            <a:lvl4pPr marL="2438339" lvl="3" indent="-423323" rtl="0">
              <a:spcBef>
                <a:spcPts val="0"/>
              </a:spcBef>
              <a:spcAft>
                <a:spcPts val="0"/>
              </a:spcAft>
              <a:buClr>
                <a:srgbClr val="361214"/>
              </a:buClr>
              <a:buSzPts val="1400"/>
              <a:buFont typeface="Source Sans Pro"/>
              <a:buChar char="●"/>
              <a:defRPr sz="1867">
                <a:solidFill>
                  <a:srgbClr val="361214"/>
                </a:solidFill>
                <a:latin typeface="Source Sans Pro"/>
                <a:ea typeface="Source Sans Pro"/>
                <a:cs typeface="Source Sans Pro"/>
                <a:sym typeface="Source Sans Pro"/>
              </a:defRPr>
            </a:lvl4pPr>
            <a:lvl5pPr marL="3047924" lvl="4" indent="-423323" rtl="0">
              <a:spcBef>
                <a:spcPts val="0"/>
              </a:spcBef>
              <a:spcAft>
                <a:spcPts val="0"/>
              </a:spcAft>
              <a:buClr>
                <a:srgbClr val="361214"/>
              </a:buClr>
              <a:buSzPts val="1400"/>
              <a:buFont typeface="Source Sans Pro"/>
              <a:buChar char="○"/>
              <a:defRPr sz="1867">
                <a:solidFill>
                  <a:srgbClr val="361214"/>
                </a:solidFill>
                <a:latin typeface="Source Sans Pro"/>
                <a:ea typeface="Source Sans Pro"/>
                <a:cs typeface="Source Sans Pro"/>
                <a:sym typeface="Source Sans Pro"/>
              </a:defRPr>
            </a:lvl5pPr>
            <a:lvl6pPr marL="3657509" lvl="5" indent="-423323" rtl="0">
              <a:spcBef>
                <a:spcPts val="0"/>
              </a:spcBef>
              <a:spcAft>
                <a:spcPts val="0"/>
              </a:spcAft>
              <a:buClr>
                <a:srgbClr val="361214"/>
              </a:buClr>
              <a:buSzPts val="1400"/>
              <a:buFont typeface="Source Sans Pro"/>
              <a:buChar char="■"/>
              <a:defRPr sz="1867">
                <a:solidFill>
                  <a:srgbClr val="361214"/>
                </a:solidFill>
                <a:latin typeface="Source Sans Pro"/>
                <a:ea typeface="Source Sans Pro"/>
                <a:cs typeface="Source Sans Pro"/>
                <a:sym typeface="Source Sans Pro"/>
              </a:defRPr>
            </a:lvl6pPr>
            <a:lvl7pPr marL="4267093" lvl="6" indent="-423323" rtl="0">
              <a:spcBef>
                <a:spcPts val="0"/>
              </a:spcBef>
              <a:spcAft>
                <a:spcPts val="0"/>
              </a:spcAft>
              <a:buClr>
                <a:srgbClr val="361214"/>
              </a:buClr>
              <a:buSzPts val="1400"/>
              <a:buFont typeface="Source Sans Pro"/>
              <a:buChar char="●"/>
              <a:defRPr sz="1867">
                <a:solidFill>
                  <a:srgbClr val="361214"/>
                </a:solidFill>
                <a:latin typeface="Source Sans Pro"/>
                <a:ea typeface="Source Sans Pro"/>
                <a:cs typeface="Source Sans Pro"/>
                <a:sym typeface="Source Sans Pro"/>
              </a:defRPr>
            </a:lvl7pPr>
            <a:lvl8pPr marL="4876678" lvl="7" indent="-423323" rtl="0">
              <a:spcBef>
                <a:spcPts val="0"/>
              </a:spcBef>
              <a:spcAft>
                <a:spcPts val="0"/>
              </a:spcAft>
              <a:buClr>
                <a:srgbClr val="361214"/>
              </a:buClr>
              <a:buSzPts val="1400"/>
              <a:buFont typeface="Source Sans Pro"/>
              <a:buChar char="○"/>
              <a:defRPr sz="1867">
                <a:solidFill>
                  <a:srgbClr val="361214"/>
                </a:solidFill>
                <a:latin typeface="Source Sans Pro"/>
                <a:ea typeface="Source Sans Pro"/>
                <a:cs typeface="Source Sans Pro"/>
                <a:sym typeface="Source Sans Pro"/>
              </a:defRPr>
            </a:lvl8pPr>
            <a:lvl9pPr marL="5486263" lvl="8" indent="-423323" rtl="0">
              <a:spcBef>
                <a:spcPts val="0"/>
              </a:spcBef>
              <a:spcAft>
                <a:spcPts val="0"/>
              </a:spcAft>
              <a:buClr>
                <a:srgbClr val="361214"/>
              </a:buClr>
              <a:buSzPts val="1400"/>
              <a:buFont typeface="Source Sans Pro"/>
              <a:buChar char="■"/>
              <a:defRPr sz="1867">
                <a:solidFill>
                  <a:srgbClr val="361214"/>
                </a:solidFill>
                <a:latin typeface="Source Sans Pro"/>
                <a:ea typeface="Source Sans Pro"/>
                <a:cs typeface="Source Sans Pro"/>
                <a:sym typeface="Source Sans Pro"/>
              </a:defRPr>
            </a:lvl9pPr>
          </a:lstStyle>
          <a:p>
            <a:pPr lvl="0"/>
            <a:r>
              <a:rPr lang="en-US"/>
              <a:t>Click to edit Master text styles</a:t>
            </a:r>
          </a:p>
        </p:txBody>
      </p:sp>
      <p:sp>
        <p:nvSpPr>
          <p:cNvPr id="9" name="Footer Placeholder 5">
            <a:extLst>
              <a:ext uri="{FF2B5EF4-FFF2-40B4-BE49-F238E27FC236}">
                <a16:creationId xmlns:a16="http://schemas.microsoft.com/office/drawing/2014/main" id="{D1FB7B69-894E-4506-89EE-EE937A191E6A}"/>
              </a:ext>
            </a:extLst>
          </p:cNvPr>
          <p:cNvSpPr>
            <a:spLocks noGrp="1"/>
          </p:cNvSpPr>
          <p:nvPr>
            <p:ph type="ftr" sz="quarter" idx="11"/>
          </p:nvPr>
        </p:nvSpPr>
        <p:spPr>
          <a:xfrm>
            <a:off x="7981950" y="6382842"/>
            <a:ext cx="4114800" cy="365125"/>
          </a:xfrm>
        </p:spPr>
        <p:txBody>
          <a:bodyPr/>
          <a:lstStyle/>
          <a:p>
            <a:endParaRPr lang="en-US"/>
          </a:p>
        </p:txBody>
      </p:sp>
      <p:pic>
        <p:nvPicPr>
          <p:cNvPr id="13" name="Picture 12" descr="Logo&#10;&#10;Description automatically generated">
            <a:extLst>
              <a:ext uri="{FF2B5EF4-FFF2-40B4-BE49-F238E27FC236}">
                <a16:creationId xmlns:a16="http://schemas.microsoft.com/office/drawing/2014/main" id="{DF97AF9B-8A80-4CFC-B82E-45BC85B35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14" y="329885"/>
            <a:ext cx="897171" cy="558489"/>
          </a:xfrm>
          <a:prstGeom prst="rect">
            <a:avLst/>
          </a:prstGeom>
        </p:spPr>
      </p:pic>
    </p:spTree>
    <p:extLst>
      <p:ext uri="{BB962C8B-B14F-4D97-AF65-F5344CB8AC3E}">
        <p14:creationId xmlns:p14="http://schemas.microsoft.com/office/powerpoint/2010/main" val="219778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p:cSld name="Title and body">
    <p:spTree>
      <p:nvGrpSpPr>
        <p:cNvPr id="1" name="Shape 406"/>
        <p:cNvGrpSpPr/>
        <p:nvPr/>
      </p:nvGrpSpPr>
      <p:grpSpPr>
        <a:xfrm>
          <a:off x="0" y="0"/>
          <a:ext cx="0" cy="0"/>
          <a:chOff x="0" y="0"/>
          <a:chExt cx="0" cy="0"/>
        </a:xfrm>
      </p:grpSpPr>
      <p:sp>
        <p:nvSpPr>
          <p:cNvPr id="407" name="Google Shape;407;p68"/>
          <p:cNvSpPr/>
          <p:nvPr/>
        </p:nvSpPr>
        <p:spPr>
          <a:xfrm>
            <a:off x="-18100" y="0"/>
            <a:ext cx="977200" cy="6858000"/>
          </a:xfrm>
          <a:prstGeom prst="rect">
            <a:avLst/>
          </a:prstGeom>
          <a:solidFill>
            <a:srgbClr val="EBE8D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68"/>
          <p:cNvSpPr/>
          <p:nvPr/>
        </p:nvSpPr>
        <p:spPr>
          <a:xfrm>
            <a:off x="-18100" y="0"/>
            <a:ext cx="154000" cy="6858000"/>
          </a:xfrm>
          <a:prstGeom prst="rect">
            <a:avLst/>
          </a:prstGeom>
          <a:solidFill>
            <a:srgbClr val="E4A72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1" name="Google Shape;411;p68"/>
          <p:cNvSpPr txBox="1">
            <a:spLocks noGrp="1"/>
          </p:cNvSpPr>
          <p:nvPr>
            <p:ph type="title"/>
          </p:nvPr>
        </p:nvSpPr>
        <p:spPr>
          <a:xfrm>
            <a:off x="1413467" y="1630767"/>
            <a:ext cx="9810800" cy="1570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000" b="1">
                <a:solidFill>
                  <a:srgbClr val="341516"/>
                </a:solidFill>
                <a:latin typeface="Source Sans Pro"/>
                <a:ea typeface="Source Sans Pro"/>
                <a:cs typeface="Source Sans Pro"/>
                <a:sym typeface="Source Sans Pro"/>
              </a:defRPr>
            </a:lvl1pPr>
            <a:lvl2pPr lvl="1" rtl="0">
              <a:spcBef>
                <a:spcPts val="0"/>
              </a:spcBef>
              <a:spcAft>
                <a:spcPts val="0"/>
              </a:spcAft>
              <a:buNone/>
              <a:defRPr sz="5333">
                <a:latin typeface="Lato"/>
                <a:ea typeface="Lato"/>
                <a:cs typeface="Lato"/>
                <a:sym typeface="Lato"/>
              </a:defRPr>
            </a:lvl2pPr>
            <a:lvl3pPr lvl="2" rtl="0">
              <a:spcBef>
                <a:spcPts val="0"/>
              </a:spcBef>
              <a:spcAft>
                <a:spcPts val="0"/>
              </a:spcAft>
              <a:buNone/>
              <a:defRPr sz="5333">
                <a:latin typeface="Lato"/>
                <a:ea typeface="Lato"/>
                <a:cs typeface="Lato"/>
                <a:sym typeface="Lato"/>
              </a:defRPr>
            </a:lvl3pPr>
            <a:lvl4pPr lvl="3" rtl="0">
              <a:spcBef>
                <a:spcPts val="0"/>
              </a:spcBef>
              <a:spcAft>
                <a:spcPts val="0"/>
              </a:spcAft>
              <a:buNone/>
              <a:defRPr sz="5333">
                <a:latin typeface="Lato"/>
                <a:ea typeface="Lato"/>
                <a:cs typeface="Lato"/>
                <a:sym typeface="Lato"/>
              </a:defRPr>
            </a:lvl4pPr>
            <a:lvl5pPr lvl="4" rtl="0">
              <a:spcBef>
                <a:spcPts val="0"/>
              </a:spcBef>
              <a:spcAft>
                <a:spcPts val="0"/>
              </a:spcAft>
              <a:buNone/>
              <a:defRPr sz="5333">
                <a:latin typeface="Lato"/>
                <a:ea typeface="Lato"/>
                <a:cs typeface="Lato"/>
                <a:sym typeface="Lato"/>
              </a:defRPr>
            </a:lvl5pPr>
            <a:lvl6pPr lvl="5" rtl="0">
              <a:spcBef>
                <a:spcPts val="0"/>
              </a:spcBef>
              <a:spcAft>
                <a:spcPts val="0"/>
              </a:spcAft>
              <a:buNone/>
              <a:defRPr sz="5333">
                <a:latin typeface="Lato"/>
                <a:ea typeface="Lato"/>
                <a:cs typeface="Lato"/>
                <a:sym typeface="Lato"/>
              </a:defRPr>
            </a:lvl6pPr>
            <a:lvl7pPr lvl="6" rtl="0">
              <a:spcBef>
                <a:spcPts val="0"/>
              </a:spcBef>
              <a:spcAft>
                <a:spcPts val="0"/>
              </a:spcAft>
              <a:buNone/>
              <a:defRPr sz="5333">
                <a:latin typeface="Lato"/>
                <a:ea typeface="Lato"/>
                <a:cs typeface="Lato"/>
                <a:sym typeface="Lato"/>
              </a:defRPr>
            </a:lvl7pPr>
            <a:lvl8pPr lvl="7" rtl="0">
              <a:spcBef>
                <a:spcPts val="0"/>
              </a:spcBef>
              <a:spcAft>
                <a:spcPts val="0"/>
              </a:spcAft>
              <a:buNone/>
              <a:defRPr sz="5333">
                <a:latin typeface="Lato"/>
                <a:ea typeface="Lato"/>
                <a:cs typeface="Lato"/>
                <a:sym typeface="Lato"/>
              </a:defRPr>
            </a:lvl8pPr>
            <a:lvl9pPr lvl="8" rtl="0">
              <a:spcBef>
                <a:spcPts val="0"/>
              </a:spcBef>
              <a:spcAft>
                <a:spcPts val="0"/>
              </a:spcAft>
              <a:buNone/>
              <a:defRPr sz="5333">
                <a:latin typeface="Lato"/>
                <a:ea typeface="Lato"/>
                <a:cs typeface="Lato"/>
                <a:sym typeface="Lato"/>
              </a:defRPr>
            </a:lvl9pPr>
          </a:lstStyle>
          <a:p>
            <a:r>
              <a:rPr lang="en-US"/>
              <a:t>Click to edit Master title style</a:t>
            </a:r>
            <a:endParaRPr/>
          </a:p>
        </p:txBody>
      </p:sp>
      <p:sp>
        <p:nvSpPr>
          <p:cNvPr id="412" name="Google Shape;412;p68"/>
          <p:cNvSpPr txBox="1">
            <a:spLocks noGrp="1"/>
          </p:cNvSpPr>
          <p:nvPr>
            <p:ph type="body" idx="1"/>
          </p:nvPr>
        </p:nvSpPr>
        <p:spPr>
          <a:xfrm>
            <a:off x="1413467" y="3200767"/>
            <a:ext cx="4764000" cy="3547200"/>
          </a:xfrm>
          <a:prstGeom prst="rect">
            <a:avLst/>
          </a:prstGeom>
          <a:noFill/>
          <a:ln>
            <a:noFill/>
          </a:ln>
        </p:spPr>
        <p:txBody>
          <a:bodyPr spcFirstLastPara="1" wrap="square" lIns="91425" tIns="91425" rIns="91425" bIns="91425" anchor="t" anchorCtr="0">
            <a:noAutofit/>
          </a:bodyPr>
          <a:lstStyle>
            <a:lvl1pPr marL="609585" lvl="0" indent="-423323" rtl="0">
              <a:spcBef>
                <a:spcPts val="0"/>
              </a:spcBef>
              <a:spcAft>
                <a:spcPts val="0"/>
              </a:spcAft>
              <a:buClr>
                <a:srgbClr val="361214"/>
              </a:buClr>
              <a:buSzPts val="1400"/>
              <a:buFont typeface="Source Sans Pro"/>
              <a:buChar char="●"/>
              <a:defRPr sz="1867">
                <a:solidFill>
                  <a:srgbClr val="341516"/>
                </a:solidFill>
                <a:latin typeface="Source Sans Pro"/>
                <a:ea typeface="Source Sans Pro"/>
                <a:cs typeface="Source Sans Pro"/>
                <a:sym typeface="Source Sans Pro"/>
              </a:defRPr>
            </a:lvl1pPr>
            <a:lvl2pPr marL="1219170" lvl="1" indent="-423323" rtl="0">
              <a:spcBef>
                <a:spcPts val="0"/>
              </a:spcBef>
              <a:spcAft>
                <a:spcPts val="0"/>
              </a:spcAft>
              <a:buClr>
                <a:srgbClr val="361214"/>
              </a:buClr>
              <a:buSzPts val="1400"/>
              <a:buFont typeface="Source Sans Pro"/>
              <a:buChar char="○"/>
              <a:defRPr sz="1867">
                <a:solidFill>
                  <a:srgbClr val="361214"/>
                </a:solidFill>
                <a:latin typeface="Source Sans Pro"/>
                <a:ea typeface="Source Sans Pro"/>
                <a:cs typeface="Source Sans Pro"/>
                <a:sym typeface="Source Sans Pro"/>
              </a:defRPr>
            </a:lvl2pPr>
            <a:lvl3pPr marL="1828754" lvl="2" indent="-423323" rtl="0">
              <a:spcBef>
                <a:spcPts val="0"/>
              </a:spcBef>
              <a:spcAft>
                <a:spcPts val="0"/>
              </a:spcAft>
              <a:buClr>
                <a:srgbClr val="361214"/>
              </a:buClr>
              <a:buSzPts val="1400"/>
              <a:buFont typeface="Source Sans Pro"/>
              <a:buChar char="■"/>
              <a:defRPr sz="1867">
                <a:solidFill>
                  <a:srgbClr val="361214"/>
                </a:solidFill>
                <a:latin typeface="Source Sans Pro"/>
                <a:ea typeface="Source Sans Pro"/>
                <a:cs typeface="Source Sans Pro"/>
                <a:sym typeface="Source Sans Pro"/>
              </a:defRPr>
            </a:lvl3pPr>
            <a:lvl4pPr marL="2438339" lvl="3" indent="-423323" rtl="0">
              <a:spcBef>
                <a:spcPts val="0"/>
              </a:spcBef>
              <a:spcAft>
                <a:spcPts val="0"/>
              </a:spcAft>
              <a:buClr>
                <a:srgbClr val="361214"/>
              </a:buClr>
              <a:buSzPts val="1400"/>
              <a:buFont typeface="Source Sans Pro"/>
              <a:buChar char="●"/>
              <a:defRPr sz="1867">
                <a:solidFill>
                  <a:srgbClr val="361214"/>
                </a:solidFill>
                <a:latin typeface="Source Sans Pro"/>
                <a:ea typeface="Source Sans Pro"/>
                <a:cs typeface="Source Sans Pro"/>
                <a:sym typeface="Source Sans Pro"/>
              </a:defRPr>
            </a:lvl4pPr>
            <a:lvl5pPr marL="3047924" lvl="4" indent="-423323" rtl="0">
              <a:spcBef>
                <a:spcPts val="0"/>
              </a:spcBef>
              <a:spcAft>
                <a:spcPts val="0"/>
              </a:spcAft>
              <a:buClr>
                <a:srgbClr val="361214"/>
              </a:buClr>
              <a:buSzPts val="1400"/>
              <a:buFont typeface="Source Sans Pro"/>
              <a:buChar char="○"/>
              <a:defRPr sz="1867">
                <a:solidFill>
                  <a:srgbClr val="361214"/>
                </a:solidFill>
                <a:latin typeface="Source Sans Pro"/>
                <a:ea typeface="Source Sans Pro"/>
                <a:cs typeface="Source Sans Pro"/>
                <a:sym typeface="Source Sans Pro"/>
              </a:defRPr>
            </a:lvl5pPr>
            <a:lvl6pPr marL="3657509" lvl="5" indent="-423323" rtl="0">
              <a:spcBef>
                <a:spcPts val="0"/>
              </a:spcBef>
              <a:spcAft>
                <a:spcPts val="0"/>
              </a:spcAft>
              <a:buClr>
                <a:srgbClr val="361214"/>
              </a:buClr>
              <a:buSzPts val="1400"/>
              <a:buFont typeface="Source Sans Pro"/>
              <a:buChar char="■"/>
              <a:defRPr sz="1867">
                <a:solidFill>
                  <a:srgbClr val="361214"/>
                </a:solidFill>
                <a:latin typeface="Source Sans Pro"/>
                <a:ea typeface="Source Sans Pro"/>
                <a:cs typeface="Source Sans Pro"/>
                <a:sym typeface="Source Sans Pro"/>
              </a:defRPr>
            </a:lvl6pPr>
            <a:lvl7pPr marL="4267093" lvl="6" indent="-423323" rtl="0">
              <a:spcBef>
                <a:spcPts val="0"/>
              </a:spcBef>
              <a:spcAft>
                <a:spcPts val="0"/>
              </a:spcAft>
              <a:buClr>
                <a:srgbClr val="361214"/>
              </a:buClr>
              <a:buSzPts val="1400"/>
              <a:buFont typeface="Source Sans Pro"/>
              <a:buChar char="●"/>
              <a:defRPr sz="1867">
                <a:solidFill>
                  <a:srgbClr val="361214"/>
                </a:solidFill>
                <a:latin typeface="Source Sans Pro"/>
                <a:ea typeface="Source Sans Pro"/>
                <a:cs typeface="Source Sans Pro"/>
                <a:sym typeface="Source Sans Pro"/>
              </a:defRPr>
            </a:lvl7pPr>
            <a:lvl8pPr marL="4876678" lvl="7" indent="-423323" rtl="0">
              <a:spcBef>
                <a:spcPts val="0"/>
              </a:spcBef>
              <a:spcAft>
                <a:spcPts val="0"/>
              </a:spcAft>
              <a:buClr>
                <a:srgbClr val="361214"/>
              </a:buClr>
              <a:buSzPts val="1400"/>
              <a:buFont typeface="Source Sans Pro"/>
              <a:buChar char="○"/>
              <a:defRPr sz="1867">
                <a:solidFill>
                  <a:srgbClr val="361214"/>
                </a:solidFill>
                <a:latin typeface="Source Sans Pro"/>
                <a:ea typeface="Source Sans Pro"/>
                <a:cs typeface="Source Sans Pro"/>
                <a:sym typeface="Source Sans Pro"/>
              </a:defRPr>
            </a:lvl8pPr>
            <a:lvl9pPr marL="5486263" lvl="8" indent="-423323" rtl="0">
              <a:spcBef>
                <a:spcPts val="0"/>
              </a:spcBef>
              <a:spcAft>
                <a:spcPts val="0"/>
              </a:spcAft>
              <a:buClr>
                <a:srgbClr val="361214"/>
              </a:buClr>
              <a:buSzPts val="1400"/>
              <a:buFont typeface="Source Sans Pro"/>
              <a:buChar char="■"/>
              <a:defRPr sz="1867">
                <a:solidFill>
                  <a:srgbClr val="361214"/>
                </a:solidFill>
                <a:latin typeface="Source Sans Pro"/>
                <a:ea typeface="Source Sans Pro"/>
                <a:cs typeface="Source Sans Pro"/>
                <a:sym typeface="Source Sans Pro"/>
              </a:defRPr>
            </a:lvl9pPr>
          </a:lstStyle>
          <a:p>
            <a:pPr lvl="0"/>
            <a:r>
              <a:rPr lang="en-US"/>
              <a:t>Click to edit Master text styles</a:t>
            </a:r>
          </a:p>
        </p:txBody>
      </p:sp>
      <p:sp>
        <p:nvSpPr>
          <p:cNvPr id="10" name="Footer Placeholder 5">
            <a:extLst>
              <a:ext uri="{FF2B5EF4-FFF2-40B4-BE49-F238E27FC236}">
                <a16:creationId xmlns:a16="http://schemas.microsoft.com/office/drawing/2014/main" id="{571A66DF-E283-4A3E-8EE2-8EDA3542F39A}"/>
              </a:ext>
            </a:extLst>
          </p:cNvPr>
          <p:cNvSpPr>
            <a:spLocks noGrp="1"/>
          </p:cNvSpPr>
          <p:nvPr>
            <p:ph type="ftr" sz="quarter" idx="11"/>
          </p:nvPr>
        </p:nvSpPr>
        <p:spPr>
          <a:xfrm>
            <a:off x="7981950" y="6382842"/>
            <a:ext cx="4114800" cy="365125"/>
          </a:xfrm>
        </p:spPr>
        <p:txBody>
          <a:bodyPr/>
          <a:lstStyle/>
          <a:p>
            <a:endParaRPr lang="en-US"/>
          </a:p>
        </p:txBody>
      </p:sp>
      <p:pic>
        <p:nvPicPr>
          <p:cNvPr id="12" name="Picture 11" descr="Logo&#10;&#10;Description automatically generated">
            <a:extLst>
              <a:ext uri="{FF2B5EF4-FFF2-40B4-BE49-F238E27FC236}">
                <a16:creationId xmlns:a16="http://schemas.microsoft.com/office/drawing/2014/main" id="{D2E0F702-F4FF-48BF-BF0D-47BA5EB2D1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14" y="329885"/>
            <a:ext cx="897171" cy="558489"/>
          </a:xfrm>
          <a:prstGeom prst="rect">
            <a:avLst/>
          </a:prstGeom>
        </p:spPr>
      </p:pic>
    </p:spTree>
    <p:extLst>
      <p:ext uri="{BB962C8B-B14F-4D97-AF65-F5344CB8AC3E}">
        <p14:creationId xmlns:p14="http://schemas.microsoft.com/office/powerpoint/2010/main" val="334452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reserve="1">
  <p:cSld name="Section header 1">
    <p:spTree>
      <p:nvGrpSpPr>
        <p:cNvPr id="1" name="Shape 328"/>
        <p:cNvGrpSpPr/>
        <p:nvPr/>
      </p:nvGrpSpPr>
      <p:grpSpPr>
        <a:xfrm>
          <a:off x="0" y="0"/>
          <a:ext cx="0" cy="0"/>
          <a:chOff x="0" y="0"/>
          <a:chExt cx="0" cy="0"/>
        </a:xfrm>
      </p:grpSpPr>
      <p:sp>
        <p:nvSpPr>
          <p:cNvPr id="329" name="Google Shape;329;p60"/>
          <p:cNvSpPr/>
          <p:nvPr/>
        </p:nvSpPr>
        <p:spPr>
          <a:xfrm>
            <a:off x="-18100" y="0"/>
            <a:ext cx="977200" cy="6858000"/>
          </a:xfrm>
          <a:prstGeom prst="rect">
            <a:avLst/>
          </a:prstGeom>
          <a:solidFill>
            <a:srgbClr val="EBE8D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60"/>
          <p:cNvSpPr/>
          <p:nvPr/>
        </p:nvSpPr>
        <p:spPr>
          <a:xfrm>
            <a:off x="-18100" y="0"/>
            <a:ext cx="154000" cy="6858000"/>
          </a:xfrm>
          <a:prstGeom prst="rect">
            <a:avLst/>
          </a:prstGeom>
          <a:solidFill>
            <a:srgbClr val="E4A72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60"/>
          <p:cNvSpPr/>
          <p:nvPr/>
        </p:nvSpPr>
        <p:spPr>
          <a:xfrm>
            <a:off x="959200" y="0"/>
            <a:ext cx="112328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60"/>
          <p:cNvSpPr txBox="1">
            <a:spLocks noGrp="1"/>
          </p:cNvSpPr>
          <p:nvPr>
            <p:ph type="title"/>
          </p:nvPr>
        </p:nvSpPr>
        <p:spPr>
          <a:xfrm>
            <a:off x="1762733" y="2667800"/>
            <a:ext cx="9618800" cy="2698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000" b="1">
                <a:solidFill>
                  <a:srgbClr val="341516"/>
                </a:solidFill>
                <a:latin typeface="Source Sans Pro"/>
                <a:ea typeface="Source Sans Pro"/>
                <a:cs typeface="Source Sans Pro"/>
                <a:sym typeface="Source Sans Pro"/>
              </a:defRPr>
            </a:lvl1pPr>
            <a:lvl2pPr lvl="1" rtl="0">
              <a:spcBef>
                <a:spcPts val="0"/>
              </a:spcBef>
              <a:spcAft>
                <a:spcPts val="0"/>
              </a:spcAft>
              <a:buNone/>
              <a:defRPr sz="5333">
                <a:latin typeface="Lato"/>
                <a:ea typeface="Lato"/>
                <a:cs typeface="Lato"/>
                <a:sym typeface="Lato"/>
              </a:defRPr>
            </a:lvl2pPr>
            <a:lvl3pPr lvl="2" rtl="0">
              <a:spcBef>
                <a:spcPts val="0"/>
              </a:spcBef>
              <a:spcAft>
                <a:spcPts val="0"/>
              </a:spcAft>
              <a:buNone/>
              <a:defRPr sz="5333">
                <a:latin typeface="Lato"/>
                <a:ea typeface="Lato"/>
                <a:cs typeface="Lato"/>
                <a:sym typeface="Lato"/>
              </a:defRPr>
            </a:lvl3pPr>
            <a:lvl4pPr lvl="3" rtl="0">
              <a:spcBef>
                <a:spcPts val="0"/>
              </a:spcBef>
              <a:spcAft>
                <a:spcPts val="0"/>
              </a:spcAft>
              <a:buNone/>
              <a:defRPr sz="5333">
                <a:latin typeface="Lato"/>
                <a:ea typeface="Lato"/>
                <a:cs typeface="Lato"/>
                <a:sym typeface="Lato"/>
              </a:defRPr>
            </a:lvl4pPr>
            <a:lvl5pPr lvl="4" rtl="0">
              <a:spcBef>
                <a:spcPts val="0"/>
              </a:spcBef>
              <a:spcAft>
                <a:spcPts val="0"/>
              </a:spcAft>
              <a:buNone/>
              <a:defRPr sz="5333">
                <a:latin typeface="Lato"/>
                <a:ea typeface="Lato"/>
                <a:cs typeface="Lato"/>
                <a:sym typeface="Lato"/>
              </a:defRPr>
            </a:lvl5pPr>
            <a:lvl6pPr lvl="5" rtl="0">
              <a:spcBef>
                <a:spcPts val="0"/>
              </a:spcBef>
              <a:spcAft>
                <a:spcPts val="0"/>
              </a:spcAft>
              <a:buNone/>
              <a:defRPr sz="5333">
                <a:latin typeface="Lato"/>
                <a:ea typeface="Lato"/>
                <a:cs typeface="Lato"/>
                <a:sym typeface="Lato"/>
              </a:defRPr>
            </a:lvl6pPr>
            <a:lvl7pPr lvl="6" rtl="0">
              <a:spcBef>
                <a:spcPts val="0"/>
              </a:spcBef>
              <a:spcAft>
                <a:spcPts val="0"/>
              </a:spcAft>
              <a:buNone/>
              <a:defRPr sz="5333">
                <a:latin typeface="Lato"/>
                <a:ea typeface="Lato"/>
                <a:cs typeface="Lato"/>
                <a:sym typeface="Lato"/>
              </a:defRPr>
            </a:lvl7pPr>
            <a:lvl8pPr lvl="7" rtl="0">
              <a:spcBef>
                <a:spcPts val="0"/>
              </a:spcBef>
              <a:spcAft>
                <a:spcPts val="0"/>
              </a:spcAft>
              <a:buNone/>
              <a:defRPr sz="5333">
                <a:latin typeface="Lato"/>
                <a:ea typeface="Lato"/>
                <a:cs typeface="Lato"/>
                <a:sym typeface="Lato"/>
              </a:defRPr>
            </a:lvl8pPr>
            <a:lvl9pPr lvl="8" rtl="0">
              <a:spcBef>
                <a:spcPts val="0"/>
              </a:spcBef>
              <a:spcAft>
                <a:spcPts val="0"/>
              </a:spcAft>
              <a:buNone/>
              <a:defRPr sz="5333">
                <a:latin typeface="Lato"/>
                <a:ea typeface="Lato"/>
                <a:cs typeface="Lato"/>
                <a:sym typeface="Lato"/>
              </a:defRPr>
            </a:lvl9pPr>
          </a:lstStyle>
          <a:p>
            <a:r>
              <a:rPr lang="en-US"/>
              <a:t>Click to edit Master title style</a:t>
            </a:r>
            <a:endParaRPr/>
          </a:p>
        </p:txBody>
      </p:sp>
      <p:pic>
        <p:nvPicPr>
          <p:cNvPr id="335" name="Google Shape;335;p60"/>
          <p:cNvPicPr preferRelativeResize="0"/>
          <p:nvPr/>
        </p:nvPicPr>
        <p:blipFill>
          <a:blip r:embed="rId2">
            <a:alphaModFix/>
          </a:blip>
          <a:stretch>
            <a:fillRect/>
          </a:stretch>
        </p:blipFill>
        <p:spPr>
          <a:xfrm>
            <a:off x="1377531" y="2934731"/>
            <a:ext cx="237667" cy="346467"/>
          </a:xfrm>
          <a:prstGeom prst="rect">
            <a:avLst/>
          </a:prstGeom>
          <a:noFill/>
          <a:ln>
            <a:noFill/>
          </a:ln>
        </p:spPr>
      </p:pic>
      <p:sp>
        <p:nvSpPr>
          <p:cNvPr id="11" name="Footer Placeholder 5">
            <a:extLst>
              <a:ext uri="{FF2B5EF4-FFF2-40B4-BE49-F238E27FC236}">
                <a16:creationId xmlns:a16="http://schemas.microsoft.com/office/drawing/2014/main" id="{48226E5A-9BEC-4E80-A7D9-AF8A34501861}"/>
              </a:ext>
            </a:extLst>
          </p:cNvPr>
          <p:cNvSpPr>
            <a:spLocks noGrp="1"/>
          </p:cNvSpPr>
          <p:nvPr>
            <p:ph type="ftr" sz="quarter" idx="11"/>
          </p:nvPr>
        </p:nvSpPr>
        <p:spPr>
          <a:xfrm>
            <a:off x="7981950" y="6382842"/>
            <a:ext cx="4114800" cy="365125"/>
          </a:xfrm>
        </p:spPr>
        <p:txBody>
          <a:bodyPr/>
          <a:lstStyle/>
          <a:p>
            <a:endParaRPr lang="en-US"/>
          </a:p>
        </p:txBody>
      </p:sp>
      <p:pic>
        <p:nvPicPr>
          <p:cNvPr id="13" name="Picture 12" descr="Logo&#10;&#10;Description automatically generated">
            <a:extLst>
              <a:ext uri="{FF2B5EF4-FFF2-40B4-BE49-F238E27FC236}">
                <a16:creationId xmlns:a16="http://schemas.microsoft.com/office/drawing/2014/main" id="{81037A97-826B-44D9-8655-9E6ED2C29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14" y="329885"/>
            <a:ext cx="897171" cy="558489"/>
          </a:xfrm>
          <a:prstGeom prst="rect">
            <a:avLst/>
          </a:prstGeom>
        </p:spPr>
      </p:pic>
    </p:spTree>
    <p:extLst>
      <p:ext uri="{BB962C8B-B14F-4D97-AF65-F5344CB8AC3E}">
        <p14:creationId xmlns:p14="http://schemas.microsoft.com/office/powerpoint/2010/main" val="232931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6A5D2-31A1-D74F-AA32-80A306B201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1C5B27-B1E8-C642-9A42-873E866E9A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74950-7392-D64D-BC05-34734BF7B523}"/>
              </a:ext>
            </a:extLst>
          </p:cNvPr>
          <p:cNvSpPr>
            <a:spLocks noGrp="1"/>
          </p:cNvSpPr>
          <p:nvPr>
            <p:ph type="dt" sz="half" idx="10"/>
          </p:nvPr>
        </p:nvSpPr>
        <p:spPr/>
        <p:txBody>
          <a:bodyPr/>
          <a:lstStyle/>
          <a:p>
            <a:fld id="{06F12744-A870-8548-91AC-6574253D72BF}" type="datetimeFigureOut">
              <a:rPr lang="en-US" smtClean="0"/>
              <a:t>10/2/2023</a:t>
            </a:fld>
            <a:endParaRPr lang="en-US"/>
          </a:p>
        </p:txBody>
      </p:sp>
      <p:sp>
        <p:nvSpPr>
          <p:cNvPr id="5" name="Footer Placeholder 4">
            <a:extLst>
              <a:ext uri="{FF2B5EF4-FFF2-40B4-BE49-F238E27FC236}">
                <a16:creationId xmlns:a16="http://schemas.microsoft.com/office/drawing/2014/main" id="{727B4EDA-BF2A-814C-B4A8-54238CC26F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20FD5-3583-B64A-9AC5-BEC1F152AFCC}"/>
              </a:ext>
            </a:extLst>
          </p:cNvPr>
          <p:cNvSpPr>
            <a:spLocks noGrp="1"/>
          </p:cNvSpPr>
          <p:nvPr>
            <p:ph type="sldNum" sz="quarter" idx="12"/>
          </p:nvPr>
        </p:nvSpPr>
        <p:spPr/>
        <p:txBody>
          <a:bodyPr/>
          <a:lstStyle/>
          <a:p>
            <a:fld id="{1725072B-6B02-E645-8C71-D0149E37018E}" type="slidenum">
              <a:rPr lang="en-US" smtClean="0"/>
              <a:t>‹#›</a:t>
            </a:fld>
            <a:endParaRPr lang="en-US"/>
          </a:p>
        </p:txBody>
      </p:sp>
    </p:spTree>
    <p:extLst>
      <p:ext uri="{BB962C8B-B14F-4D97-AF65-F5344CB8AC3E}">
        <p14:creationId xmlns:p14="http://schemas.microsoft.com/office/powerpoint/2010/main" val="195857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1 1 1 1 1 1 1 1 1 1">
  <p:cSld name="Section header 2 1 1 1 1 1 1 1 1 1 1">
    <p:bg>
      <p:bgPr>
        <a:blipFill>
          <a:blip r:embed="rId2">
            <a:alphaModFix/>
          </a:blip>
          <a:stretch>
            <a:fillRect/>
          </a:stretch>
        </a:blipFill>
        <a:effectLst/>
      </p:bgPr>
    </p:bg>
    <p:spTree>
      <p:nvGrpSpPr>
        <p:cNvPr id="1" name="Shape 676"/>
        <p:cNvGrpSpPr/>
        <p:nvPr/>
      </p:nvGrpSpPr>
      <p:grpSpPr>
        <a:xfrm>
          <a:off x="0" y="0"/>
          <a:ext cx="0" cy="0"/>
          <a:chOff x="0" y="0"/>
          <a:chExt cx="0" cy="0"/>
        </a:xfrm>
      </p:grpSpPr>
      <p:sp>
        <p:nvSpPr>
          <p:cNvPr id="677" name="Google Shape;677;p92"/>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
        <p:nvSpPr>
          <p:cNvPr id="678" name="Google Shape;678;p92"/>
          <p:cNvSpPr txBox="1">
            <a:spLocks noGrp="1"/>
          </p:cNvSpPr>
          <p:nvPr>
            <p:ph type="title"/>
          </p:nvPr>
        </p:nvSpPr>
        <p:spPr>
          <a:xfrm>
            <a:off x="5540733" y="2080000"/>
            <a:ext cx="5840800" cy="2698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5333" b="1">
                <a:solidFill>
                  <a:srgbClr val="361214"/>
                </a:solidFill>
                <a:latin typeface="Source Sans Pro"/>
                <a:ea typeface="Source Sans Pro"/>
                <a:cs typeface="Source Sans Pro"/>
                <a:sym typeface="Source Sans Pro"/>
              </a:defRPr>
            </a:lvl1pPr>
            <a:lvl2pPr lvl="1" rtl="0">
              <a:spcBef>
                <a:spcPts val="0"/>
              </a:spcBef>
              <a:spcAft>
                <a:spcPts val="0"/>
              </a:spcAft>
              <a:buNone/>
              <a:defRPr sz="5333">
                <a:latin typeface="Lato"/>
                <a:ea typeface="Lato"/>
                <a:cs typeface="Lato"/>
                <a:sym typeface="Lato"/>
              </a:defRPr>
            </a:lvl2pPr>
            <a:lvl3pPr lvl="2" rtl="0">
              <a:spcBef>
                <a:spcPts val="0"/>
              </a:spcBef>
              <a:spcAft>
                <a:spcPts val="0"/>
              </a:spcAft>
              <a:buNone/>
              <a:defRPr sz="5333">
                <a:latin typeface="Lato"/>
                <a:ea typeface="Lato"/>
                <a:cs typeface="Lato"/>
                <a:sym typeface="Lato"/>
              </a:defRPr>
            </a:lvl3pPr>
            <a:lvl4pPr lvl="3" rtl="0">
              <a:spcBef>
                <a:spcPts val="0"/>
              </a:spcBef>
              <a:spcAft>
                <a:spcPts val="0"/>
              </a:spcAft>
              <a:buNone/>
              <a:defRPr sz="5333">
                <a:latin typeface="Lato"/>
                <a:ea typeface="Lato"/>
                <a:cs typeface="Lato"/>
                <a:sym typeface="Lato"/>
              </a:defRPr>
            </a:lvl4pPr>
            <a:lvl5pPr lvl="4" rtl="0">
              <a:spcBef>
                <a:spcPts val="0"/>
              </a:spcBef>
              <a:spcAft>
                <a:spcPts val="0"/>
              </a:spcAft>
              <a:buNone/>
              <a:defRPr sz="5333">
                <a:latin typeface="Lato"/>
                <a:ea typeface="Lato"/>
                <a:cs typeface="Lato"/>
                <a:sym typeface="Lato"/>
              </a:defRPr>
            </a:lvl5pPr>
            <a:lvl6pPr lvl="5" rtl="0">
              <a:spcBef>
                <a:spcPts val="0"/>
              </a:spcBef>
              <a:spcAft>
                <a:spcPts val="0"/>
              </a:spcAft>
              <a:buNone/>
              <a:defRPr sz="5333">
                <a:latin typeface="Lato"/>
                <a:ea typeface="Lato"/>
                <a:cs typeface="Lato"/>
                <a:sym typeface="Lato"/>
              </a:defRPr>
            </a:lvl6pPr>
            <a:lvl7pPr lvl="6" rtl="0">
              <a:spcBef>
                <a:spcPts val="0"/>
              </a:spcBef>
              <a:spcAft>
                <a:spcPts val="0"/>
              </a:spcAft>
              <a:buNone/>
              <a:defRPr sz="5333">
                <a:latin typeface="Lato"/>
                <a:ea typeface="Lato"/>
                <a:cs typeface="Lato"/>
                <a:sym typeface="Lato"/>
              </a:defRPr>
            </a:lvl7pPr>
            <a:lvl8pPr lvl="7" rtl="0">
              <a:spcBef>
                <a:spcPts val="0"/>
              </a:spcBef>
              <a:spcAft>
                <a:spcPts val="0"/>
              </a:spcAft>
              <a:buNone/>
              <a:defRPr sz="5333">
                <a:latin typeface="Lato"/>
                <a:ea typeface="Lato"/>
                <a:cs typeface="Lato"/>
                <a:sym typeface="Lato"/>
              </a:defRPr>
            </a:lvl8pPr>
            <a:lvl9pPr lvl="8" rtl="0">
              <a:spcBef>
                <a:spcPts val="0"/>
              </a:spcBef>
              <a:spcAft>
                <a:spcPts val="0"/>
              </a:spcAft>
              <a:buNone/>
              <a:defRPr sz="5333">
                <a:latin typeface="Lato"/>
                <a:ea typeface="Lato"/>
                <a:cs typeface="Lato"/>
                <a:sym typeface="Lato"/>
              </a:defRPr>
            </a:lvl9pPr>
          </a:lstStyle>
          <a:p>
            <a:endParaRPr/>
          </a:p>
        </p:txBody>
      </p:sp>
    </p:spTree>
    <p:extLst>
      <p:ext uri="{BB962C8B-B14F-4D97-AF65-F5344CB8AC3E}">
        <p14:creationId xmlns:p14="http://schemas.microsoft.com/office/powerpoint/2010/main" val="797841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dhelp deck template">
  <p:cSld name="Findhelp deck template">
    <p:spTree>
      <p:nvGrpSpPr>
        <p:cNvPr id="1" name="Shape 457"/>
        <p:cNvGrpSpPr/>
        <p:nvPr/>
      </p:nvGrpSpPr>
      <p:grpSpPr>
        <a:xfrm>
          <a:off x="0" y="0"/>
          <a:ext cx="0" cy="0"/>
          <a:chOff x="0" y="0"/>
          <a:chExt cx="0" cy="0"/>
        </a:xfrm>
      </p:grpSpPr>
      <p:sp>
        <p:nvSpPr>
          <p:cNvPr id="458" name="Google Shape;458;p75"/>
          <p:cNvSpPr/>
          <p:nvPr/>
        </p:nvSpPr>
        <p:spPr>
          <a:xfrm>
            <a:off x="-18100" y="0"/>
            <a:ext cx="977200" cy="6858000"/>
          </a:xfrm>
          <a:prstGeom prst="rect">
            <a:avLst/>
          </a:prstGeom>
          <a:solidFill>
            <a:srgbClr val="EBE8D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75"/>
          <p:cNvSpPr/>
          <p:nvPr/>
        </p:nvSpPr>
        <p:spPr>
          <a:xfrm>
            <a:off x="-18100" y="0"/>
            <a:ext cx="154000" cy="6858000"/>
          </a:xfrm>
          <a:prstGeom prst="rect">
            <a:avLst/>
          </a:prstGeom>
          <a:solidFill>
            <a:srgbClr val="E4A72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75"/>
          <p:cNvSpPr/>
          <p:nvPr/>
        </p:nvSpPr>
        <p:spPr>
          <a:xfrm>
            <a:off x="959100" y="133"/>
            <a:ext cx="52044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61" name="Google Shape;461;p75"/>
          <p:cNvPicPr preferRelativeResize="0"/>
          <p:nvPr/>
        </p:nvPicPr>
        <p:blipFill>
          <a:blip r:embed="rId2">
            <a:alphaModFix/>
          </a:blip>
          <a:stretch>
            <a:fillRect/>
          </a:stretch>
        </p:blipFill>
        <p:spPr>
          <a:xfrm>
            <a:off x="516903" y="361518"/>
            <a:ext cx="883300" cy="913801"/>
          </a:xfrm>
          <a:prstGeom prst="rect">
            <a:avLst/>
          </a:prstGeom>
          <a:noFill/>
          <a:ln>
            <a:noFill/>
          </a:ln>
        </p:spPr>
      </p:pic>
      <p:sp>
        <p:nvSpPr>
          <p:cNvPr id="462" name="Google Shape;462;p75"/>
          <p:cNvSpPr txBox="1">
            <a:spLocks noGrp="1"/>
          </p:cNvSpPr>
          <p:nvPr>
            <p:ph type="subTitle" idx="1"/>
          </p:nvPr>
        </p:nvSpPr>
        <p:spPr>
          <a:xfrm>
            <a:off x="1661133" y="4215367"/>
            <a:ext cx="4113200" cy="1012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Font typeface="Source Sans Pro"/>
              <a:buNone/>
              <a:defRPr sz="2133">
                <a:solidFill>
                  <a:schemeClr val="lt1"/>
                </a:solidFill>
                <a:latin typeface="Source Sans Pro"/>
                <a:ea typeface="Source Sans Pro"/>
                <a:cs typeface="Source Sans Pro"/>
                <a:sym typeface="Source Sans Pro"/>
              </a:defRPr>
            </a:lvl1pPr>
            <a:lvl2pPr lvl="1" rtl="0">
              <a:lnSpc>
                <a:spcPct val="100000"/>
              </a:lnSpc>
              <a:spcBef>
                <a:spcPts val="0"/>
              </a:spcBef>
              <a:spcAft>
                <a:spcPts val="0"/>
              </a:spcAft>
              <a:buSzPts val="1600"/>
              <a:buNone/>
              <a:defRPr sz="2133"/>
            </a:lvl2pPr>
            <a:lvl3pPr lvl="2" rtl="0">
              <a:lnSpc>
                <a:spcPct val="100000"/>
              </a:lnSpc>
              <a:spcBef>
                <a:spcPts val="0"/>
              </a:spcBef>
              <a:spcAft>
                <a:spcPts val="0"/>
              </a:spcAft>
              <a:buSzPts val="1600"/>
              <a:buNone/>
              <a:defRPr sz="2133"/>
            </a:lvl3pPr>
            <a:lvl4pPr lvl="3" rtl="0">
              <a:lnSpc>
                <a:spcPct val="100000"/>
              </a:lnSpc>
              <a:spcBef>
                <a:spcPts val="0"/>
              </a:spcBef>
              <a:spcAft>
                <a:spcPts val="0"/>
              </a:spcAft>
              <a:buSzPts val="1600"/>
              <a:buNone/>
              <a:defRPr sz="2133"/>
            </a:lvl4pPr>
            <a:lvl5pPr lvl="4" rtl="0">
              <a:lnSpc>
                <a:spcPct val="100000"/>
              </a:lnSpc>
              <a:spcBef>
                <a:spcPts val="0"/>
              </a:spcBef>
              <a:spcAft>
                <a:spcPts val="0"/>
              </a:spcAft>
              <a:buSzPts val="1600"/>
              <a:buNone/>
              <a:defRPr sz="2133"/>
            </a:lvl5pPr>
            <a:lvl6pPr lvl="5" rtl="0">
              <a:lnSpc>
                <a:spcPct val="100000"/>
              </a:lnSpc>
              <a:spcBef>
                <a:spcPts val="0"/>
              </a:spcBef>
              <a:spcAft>
                <a:spcPts val="0"/>
              </a:spcAft>
              <a:buSzPts val="1600"/>
              <a:buNone/>
              <a:defRPr sz="2133"/>
            </a:lvl6pPr>
            <a:lvl7pPr lvl="6" rtl="0">
              <a:lnSpc>
                <a:spcPct val="100000"/>
              </a:lnSpc>
              <a:spcBef>
                <a:spcPts val="0"/>
              </a:spcBef>
              <a:spcAft>
                <a:spcPts val="0"/>
              </a:spcAft>
              <a:buSzPts val="1600"/>
              <a:buNone/>
              <a:defRPr sz="2133"/>
            </a:lvl7pPr>
            <a:lvl8pPr lvl="7" rtl="0">
              <a:lnSpc>
                <a:spcPct val="100000"/>
              </a:lnSpc>
              <a:spcBef>
                <a:spcPts val="0"/>
              </a:spcBef>
              <a:spcAft>
                <a:spcPts val="0"/>
              </a:spcAft>
              <a:buSzPts val="1600"/>
              <a:buNone/>
              <a:defRPr sz="2133"/>
            </a:lvl8pPr>
            <a:lvl9pPr lvl="8" rtl="0">
              <a:lnSpc>
                <a:spcPct val="100000"/>
              </a:lnSpc>
              <a:spcBef>
                <a:spcPts val="0"/>
              </a:spcBef>
              <a:spcAft>
                <a:spcPts val="0"/>
              </a:spcAft>
              <a:buSzPts val="1600"/>
              <a:buNone/>
              <a:defRPr sz="2133"/>
            </a:lvl9pPr>
          </a:lstStyle>
          <a:p>
            <a:endParaRPr/>
          </a:p>
        </p:txBody>
      </p:sp>
      <p:sp>
        <p:nvSpPr>
          <p:cNvPr id="463" name="Google Shape;463;p75"/>
          <p:cNvSpPr txBox="1">
            <a:spLocks noGrp="1"/>
          </p:cNvSpPr>
          <p:nvPr>
            <p:ph type="body" idx="2"/>
          </p:nvPr>
        </p:nvSpPr>
        <p:spPr>
          <a:xfrm>
            <a:off x="6882533" y="1734900"/>
            <a:ext cx="4499200" cy="4034000"/>
          </a:xfrm>
          <a:prstGeom prst="rect">
            <a:avLst/>
          </a:prstGeom>
          <a:noFill/>
          <a:ln>
            <a:noFill/>
          </a:ln>
        </p:spPr>
        <p:txBody>
          <a:bodyPr spcFirstLastPara="1" wrap="square" lIns="91425" tIns="91425" rIns="91425" bIns="91425" anchor="t" anchorCtr="0">
            <a:noAutofit/>
          </a:bodyPr>
          <a:lstStyle>
            <a:lvl1pPr marL="609585" lvl="0" indent="-423323" rtl="0">
              <a:spcBef>
                <a:spcPts val="0"/>
              </a:spcBef>
              <a:spcAft>
                <a:spcPts val="0"/>
              </a:spcAft>
              <a:buClr>
                <a:srgbClr val="361214"/>
              </a:buClr>
              <a:buSzPts val="1400"/>
              <a:buFont typeface="Source Sans Pro"/>
              <a:buChar char="●"/>
              <a:defRPr>
                <a:solidFill>
                  <a:srgbClr val="361214"/>
                </a:solidFill>
                <a:latin typeface="Source Sans Pro"/>
                <a:ea typeface="Source Sans Pro"/>
                <a:cs typeface="Source Sans Pro"/>
                <a:sym typeface="Source Sans Pro"/>
              </a:defRPr>
            </a:lvl1pPr>
            <a:lvl2pPr marL="1219170" lvl="1" indent="-423323" rtl="0">
              <a:spcBef>
                <a:spcPts val="0"/>
              </a:spcBef>
              <a:spcAft>
                <a:spcPts val="0"/>
              </a:spcAft>
              <a:buClr>
                <a:srgbClr val="361214"/>
              </a:buClr>
              <a:buSzPts val="1400"/>
              <a:buFont typeface="Source Sans Pro"/>
              <a:buChar char="○"/>
              <a:defRPr>
                <a:solidFill>
                  <a:srgbClr val="361214"/>
                </a:solidFill>
                <a:latin typeface="Source Sans Pro"/>
                <a:ea typeface="Source Sans Pro"/>
                <a:cs typeface="Source Sans Pro"/>
                <a:sym typeface="Source Sans Pro"/>
              </a:defRPr>
            </a:lvl2pPr>
            <a:lvl3pPr marL="1828754" lvl="2" indent="-423323" rtl="0">
              <a:spcBef>
                <a:spcPts val="0"/>
              </a:spcBef>
              <a:spcAft>
                <a:spcPts val="0"/>
              </a:spcAft>
              <a:buClr>
                <a:srgbClr val="361214"/>
              </a:buClr>
              <a:buSzPts val="1400"/>
              <a:buFont typeface="Source Sans Pro"/>
              <a:buChar char="■"/>
              <a:defRPr>
                <a:solidFill>
                  <a:srgbClr val="361214"/>
                </a:solidFill>
                <a:latin typeface="Source Sans Pro"/>
                <a:ea typeface="Source Sans Pro"/>
                <a:cs typeface="Source Sans Pro"/>
                <a:sym typeface="Source Sans Pro"/>
              </a:defRPr>
            </a:lvl3pPr>
            <a:lvl4pPr marL="2438339" lvl="3" indent="-423323" rtl="0">
              <a:spcBef>
                <a:spcPts val="0"/>
              </a:spcBef>
              <a:spcAft>
                <a:spcPts val="0"/>
              </a:spcAft>
              <a:buClr>
                <a:srgbClr val="361214"/>
              </a:buClr>
              <a:buSzPts val="1400"/>
              <a:buFont typeface="Source Sans Pro"/>
              <a:buChar char="●"/>
              <a:defRPr>
                <a:solidFill>
                  <a:srgbClr val="361214"/>
                </a:solidFill>
                <a:latin typeface="Source Sans Pro"/>
                <a:ea typeface="Source Sans Pro"/>
                <a:cs typeface="Source Sans Pro"/>
                <a:sym typeface="Source Sans Pro"/>
              </a:defRPr>
            </a:lvl4pPr>
            <a:lvl5pPr marL="3047924" lvl="4" indent="-423323" rtl="0">
              <a:spcBef>
                <a:spcPts val="0"/>
              </a:spcBef>
              <a:spcAft>
                <a:spcPts val="0"/>
              </a:spcAft>
              <a:buClr>
                <a:srgbClr val="361214"/>
              </a:buClr>
              <a:buSzPts val="1400"/>
              <a:buFont typeface="Source Sans Pro"/>
              <a:buChar char="○"/>
              <a:defRPr>
                <a:solidFill>
                  <a:srgbClr val="361214"/>
                </a:solidFill>
                <a:latin typeface="Source Sans Pro"/>
                <a:ea typeface="Source Sans Pro"/>
                <a:cs typeface="Source Sans Pro"/>
                <a:sym typeface="Source Sans Pro"/>
              </a:defRPr>
            </a:lvl5pPr>
            <a:lvl6pPr marL="3657509" lvl="5" indent="-423323" rtl="0">
              <a:spcBef>
                <a:spcPts val="0"/>
              </a:spcBef>
              <a:spcAft>
                <a:spcPts val="0"/>
              </a:spcAft>
              <a:buClr>
                <a:srgbClr val="361214"/>
              </a:buClr>
              <a:buSzPts val="1400"/>
              <a:buFont typeface="Source Sans Pro"/>
              <a:buChar char="■"/>
              <a:defRPr>
                <a:solidFill>
                  <a:srgbClr val="361214"/>
                </a:solidFill>
                <a:latin typeface="Source Sans Pro"/>
                <a:ea typeface="Source Sans Pro"/>
                <a:cs typeface="Source Sans Pro"/>
                <a:sym typeface="Source Sans Pro"/>
              </a:defRPr>
            </a:lvl6pPr>
            <a:lvl7pPr marL="4267093" lvl="6" indent="-423323" rtl="0">
              <a:spcBef>
                <a:spcPts val="0"/>
              </a:spcBef>
              <a:spcAft>
                <a:spcPts val="0"/>
              </a:spcAft>
              <a:buClr>
                <a:srgbClr val="361214"/>
              </a:buClr>
              <a:buSzPts val="1400"/>
              <a:buFont typeface="Source Sans Pro"/>
              <a:buChar char="●"/>
              <a:defRPr>
                <a:solidFill>
                  <a:srgbClr val="361214"/>
                </a:solidFill>
                <a:latin typeface="Source Sans Pro"/>
                <a:ea typeface="Source Sans Pro"/>
                <a:cs typeface="Source Sans Pro"/>
                <a:sym typeface="Source Sans Pro"/>
              </a:defRPr>
            </a:lvl7pPr>
            <a:lvl8pPr marL="4876678" lvl="7" indent="-423323" rtl="0">
              <a:spcBef>
                <a:spcPts val="0"/>
              </a:spcBef>
              <a:spcAft>
                <a:spcPts val="0"/>
              </a:spcAft>
              <a:buClr>
                <a:srgbClr val="361214"/>
              </a:buClr>
              <a:buSzPts val="1400"/>
              <a:buFont typeface="Source Sans Pro"/>
              <a:buChar char="○"/>
              <a:defRPr>
                <a:solidFill>
                  <a:srgbClr val="361214"/>
                </a:solidFill>
                <a:latin typeface="Source Sans Pro"/>
                <a:ea typeface="Source Sans Pro"/>
                <a:cs typeface="Source Sans Pro"/>
                <a:sym typeface="Source Sans Pro"/>
              </a:defRPr>
            </a:lvl8pPr>
            <a:lvl9pPr marL="5486263" lvl="8" indent="-423323" rtl="0">
              <a:spcBef>
                <a:spcPts val="0"/>
              </a:spcBef>
              <a:spcAft>
                <a:spcPts val="0"/>
              </a:spcAft>
              <a:buClr>
                <a:srgbClr val="361214"/>
              </a:buClr>
              <a:buSzPts val="1400"/>
              <a:buFont typeface="Source Sans Pro"/>
              <a:buChar char="■"/>
              <a:defRPr>
                <a:solidFill>
                  <a:srgbClr val="361214"/>
                </a:solidFill>
                <a:latin typeface="Source Sans Pro"/>
                <a:ea typeface="Source Sans Pro"/>
                <a:cs typeface="Source Sans Pro"/>
                <a:sym typeface="Source Sans Pro"/>
              </a:defRPr>
            </a:lvl9pPr>
          </a:lstStyle>
          <a:p>
            <a:endParaRPr/>
          </a:p>
        </p:txBody>
      </p:sp>
      <p:sp>
        <p:nvSpPr>
          <p:cNvPr id="464" name="Google Shape;464;p75"/>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465" name="Google Shape;465;p75"/>
          <p:cNvSpPr txBox="1">
            <a:spLocks noGrp="1"/>
          </p:cNvSpPr>
          <p:nvPr>
            <p:ph type="title"/>
          </p:nvPr>
        </p:nvSpPr>
        <p:spPr>
          <a:xfrm>
            <a:off x="1661133" y="1440633"/>
            <a:ext cx="4113200" cy="2698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000" b="1">
                <a:solidFill>
                  <a:schemeClr val="lt1"/>
                </a:solidFill>
                <a:latin typeface="Source Sans Pro"/>
                <a:ea typeface="Source Sans Pro"/>
                <a:cs typeface="Source Sans Pro"/>
                <a:sym typeface="Source Sans Pro"/>
              </a:defRPr>
            </a:lvl1pPr>
            <a:lvl2pPr lvl="1" rtl="0">
              <a:spcBef>
                <a:spcPts val="0"/>
              </a:spcBef>
              <a:spcAft>
                <a:spcPts val="0"/>
              </a:spcAft>
              <a:buNone/>
              <a:defRPr sz="5333">
                <a:latin typeface="Lato"/>
                <a:ea typeface="Lato"/>
                <a:cs typeface="Lato"/>
                <a:sym typeface="Lato"/>
              </a:defRPr>
            </a:lvl2pPr>
            <a:lvl3pPr lvl="2" rtl="0">
              <a:spcBef>
                <a:spcPts val="0"/>
              </a:spcBef>
              <a:spcAft>
                <a:spcPts val="0"/>
              </a:spcAft>
              <a:buNone/>
              <a:defRPr sz="5333">
                <a:latin typeface="Lato"/>
                <a:ea typeface="Lato"/>
                <a:cs typeface="Lato"/>
                <a:sym typeface="Lato"/>
              </a:defRPr>
            </a:lvl3pPr>
            <a:lvl4pPr lvl="3" rtl="0">
              <a:spcBef>
                <a:spcPts val="0"/>
              </a:spcBef>
              <a:spcAft>
                <a:spcPts val="0"/>
              </a:spcAft>
              <a:buNone/>
              <a:defRPr sz="5333">
                <a:latin typeface="Lato"/>
                <a:ea typeface="Lato"/>
                <a:cs typeface="Lato"/>
                <a:sym typeface="Lato"/>
              </a:defRPr>
            </a:lvl4pPr>
            <a:lvl5pPr lvl="4" rtl="0">
              <a:spcBef>
                <a:spcPts val="0"/>
              </a:spcBef>
              <a:spcAft>
                <a:spcPts val="0"/>
              </a:spcAft>
              <a:buNone/>
              <a:defRPr sz="5333">
                <a:latin typeface="Lato"/>
                <a:ea typeface="Lato"/>
                <a:cs typeface="Lato"/>
                <a:sym typeface="Lato"/>
              </a:defRPr>
            </a:lvl5pPr>
            <a:lvl6pPr lvl="5" rtl="0">
              <a:spcBef>
                <a:spcPts val="0"/>
              </a:spcBef>
              <a:spcAft>
                <a:spcPts val="0"/>
              </a:spcAft>
              <a:buNone/>
              <a:defRPr sz="5333">
                <a:latin typeface="Lato"/>
                <a:ea typeface="Lato"/>
                <a:cs typeface="Lato"/>
                <a:sym typeface="Lato"/>
              </a:defRPr>
            </a:lvl6pPr>
            <a:lvl7pPr lvl="6" rtl="0">
              <a:spcBef>
                <a:spcPts val="0"/>
              </a:spcBef>
              <a:spcAft>
                <a:spcPts val="0"/>
              </a:spcAft>
              <a:buNone/>
              <a:defRPr sz="5333">
                <a:latin typeface="Lato"/>
                <a:ea typeface="Lato"/>
                <a:cs typeface="Lato"/>
                <a:sym typeface="Lato"/>
              </a:defRPr>
            </a:lvl7pPr>
            <a:lvl8pPr lvl="7" rtl="0">
              <a:spcBef>
                <a:spcPts val="0"/>
              </a:spcBef>
              <a:spcAft>
                <a:spcPts val="0"/>
              </a:spcAft>
              <a:buNone/>
              <a:defRPr sz="5333">
                <a:latin typeface="Lato"/>
                <a:ea typeface="Lato"/>
                <a:cs typeface="Lato"/>
                <a:sym typeface="Lato"/>
              </a:defRPr>
            </a:lvl8pPr>
            <a:lvl9pPr lvl="8" rtl="0">
              <a:spcBef>
                <a:spcPts val="0"/>
              </a:spcBef>
              <a:spcAft>
                <a:spcPts val="0"/>
              </a:spcAft>
              <a:buNone/>
              <a:defRPr sz="5333">
                <a:latin typeface="Lato"/>
                <a:ea typeface="Lato"/>
                <a:cs typeface="Lato"/>
                <a:sym typeface="Lato"/>
              </a:defRPr>
            </a:lvl9pPr>
          </a:lstStyle>
          <a:p>
            <a:endParaRPr/>
          </a:p>
        </p:txBody>
      </p:sp>
      <p:pic>
        <p:nvPicPr>
          <p:cNvPr id="466" name="Google Shape;466;p75"/>
          <p:cNvPicPr preferRelativeResize="0"/>
          <p:nvPr/>
        </p:nvPicPr>
        <p:blipFill>
          <a:blip r:embed="rId3">
            <a:alphaModFix/>
          </a:blip>
          <a:stretch>
            <a:fillRect/>
          </a:stretch>
        </p:blipFill>
        <p:spPr>
          <a:xfrm>
            <a:off x="1151933" y="1734901"/>
            <a:ext cx="509200" cy="350233"/>
          </a:xfrm>
          <a:prstGeom prst="rect">
            <a:avLst/>
          </a:prstGeom>
          <a:noFill/>
          <a:ln>
            <a:noFill/>
          </a:ln>
        </p:spPr>
      </p:pic>
    </p:spTree>
    <p:extLst>
      <p:ext uri="{BB962C8B-B14F-4D97-AF65-F5344CB8AC3E}">
        <p14:creationId xmlns:p14="http://schemas.microsoft.com/office/powerpoint/2010/main" val="107835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 experiment neapolitan 2">
  <p:cSld name="Section header / experiment neapolitan 2">
    <p:spTree>
      <p:nvGrpSpPr>
        <p:cNvPr id="1" name="Shape 356"/>
        <p:cNvGrpSpPr/>
        <p:nvPr/>
      </p:nvGrpSpPr>
      <p:grpSpPr>
        <a:xfrm>
          <a:off x="0" y="0"/>
          <a:ext cx="0" cy="0"/>
          <a:chOff x="0" y="0"/>
          <a:chExt cx="0" cy="0"/>
        </a:xfrm>
      </p:grpSpPr>
      <p:sp>
        <p:nvSpPr>
          <p:cNvPr id="357" name="Google Shape;357;p63"/>
          <p:cNvSpPr/>
          <p:nvPr/>
        </p:nvSpPr>
        <p:spPr>
          <a:xfrm>
            <a:off x="959100" y="0"/>
            <a:ext cx="11232800" cy="2289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63"/>
          <p:cNvSpPr/>
          <p:nvPr/>
        </p:nvSpPr>
        <p:spPr>
          <a:xfrm>
            <a:off x="-18100" y="0"/>
            <a:ext cx="977200" cy="6858000"/>
          </a:xfrm>
          <a:prstGeom prst="rect">
            <a:avLst/>
          </a:prstGeom>
          <a:solidFill>
            <a:srgbClr val="EBE8D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63"/>
          <p:cNvSpPr/>
          <p:nvPr/>
        </p:nvSpPr>
        <p:spPr>
          <a:xfrm>
            <a:off x="-18100" y="0"/>
            <a:ext cx="154000" cy="6858000"/>
          </a:xfrm>
          <a:prstGeom prst="rect">
            <a:avLst/>
          </a:prstGeom>
          <a:solidFill>
            <a:srgbClr val="E4A72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63"/>
          <p:cNvSpPr/>
          <p:nvPr/>
        </p:nvSpPr>
        <p:spPr>
          <a:xfrm>
            <a:off x="959100" y="2284400"/>
            <a:ext cx="11232800" cy="2289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361" name="Google Shape;361;p63"/>
          <p:cNvPicPr preferRelativeResize="0"/>
          <p:nvPr/>
        </p:nvPicPr>
        <p:blipFill>
          <a:blip r:embed="rId2">
            <a:alphaModFix/>
          </a:blip>
          <a:stretch>
            <a:fillRect/>
          </a:stretch>
        </p:blipFill>
        <p:spPr>
          <a:xfrm>
            <a:off x="516903" y="361518"/>
            <a:ext cx="883300" cy="913801"/>
          </a:xfrm>
          <a:prstGeom prst="rect">
            <a:avLst/>
          </a:prstGeom>
          <a:noFill/>
          <a:ln>
            <a:noFill/>
          </a:ln>
        </p:spPr>
      </p:pic>
      <p:sp>
        <p:nvSpPr>
          <p:cNvPr id="362" name="Google Shape;362;p63"/>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
        <p:nvSpPr>
          <p:cNvPr id="363" name="Google Shape;363;p63"/>
          <p:cNvSpPr/>
          <p:nvPr/>
        </p:nvSpPr>
        <p:spPr>
          <a:xfrm>
            <a:off x="959100" y="4568733"/>
            <a:ext cx="11232800" cy="22892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63"/>
          <p:cNvSpPr txBox="1">
            <a:spLocks noGrp="1"/>
          </p:cNvSpPr>
          <p:nvPr>
            <p:ph type="sldNum" idx="2"/>
          </p:nvPr>
        </p:nvSpPr>
        <p:spPr>
          <a:xfrm>
            <a:off x="11381736" y="6333135"/>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
        <p:nvSpPr>
          <p:cNvPr id="365" name="Google Shape;365;p63"/>
          <p:cNvSpPr txBox="1">
            <a:spLocks noGrp="1"/>
          </p:cNvSpPr>
          <p:nvPr>
            <p:ph type="title"/>
          </p:nvPr>
        </p:nvSpPr>
        <p:spPr>
          <a:xfrm>
            <a:off x="1762733" y="2303467"/>
            <a:ext cx="9618800" cy="226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4000" b="1">
                <a:solidFill>
                  <a:schemeClr val="lt1"/>
                </a:solidFill>
                <a:latin typeface="Source Sans Pro"/>
                <a:ea typeface="Source Sans Pro"/>
                <a:cs typeface="Source Sans Pro"/>
                <a:sym typeface="Source Sans Pro"/>
              </a:defRPr>
            </a:lvl1pPr>
            <a:lvl2pPr lvl="1" rtl="0">
              <a:spcBef>
                <a:spcPts val="0"/>
              </a:spcBef>
              <a:spcAft>
                <a:spcPts val="0"/>
              </a:spcAft>
              <a:buNone/>
              <a:defRPr sz="5333">
                <a:latin typeface="Lato"/>
                <a:ea typeface="Lato"/>
                <a:cs typeface="Lato"/>
                <a:sym typeface="Lato"/>
              </a:defRPr>
            </a:lvl2pPr>
            <a:lvl3pPr lvl="2" rtl="0">
              <a:spcBef>
                <a:spcPts val="0"/>
              </a:spcBef>
              <a:spcAft>
                <a:spcPts val="0"/>
              </a:spcAft>
              <a:buNone/>
              <a:defRPr sz="5333">
                <a:latin typeface="Lato"/>
                <a:ea typeface="Lato"/>
                <a:cs typeface="Lato"/>
                <a:sym typeface="Lato"/>
              </a:defRPr>
            </a:lvl3pPr>
            <a:lvl4pPr lvl="3" rtl="0">
              <a:spcBef>
                <a:spcPts val="0"/>
              </a:spcBef>
              <a:spcAft>
                <a:spcPts val="0"/>
              </a:spcAft>
              <a:buNone/>
              <a:defRPr sz="5333">
                <a:latin typeface="Lato"/>
                <a:ea typeface="Lato"/>
                <a:cs typeface="Lato"/>
                <a:sym typeface="Lato"/>
              </a:defRPr>
            </a:lvl4pPr>
            <a:lvl5pPr lvl="4" rtl="0">
              <a:spcBef>
                <a:spcPts val="0"/>
              </a:spcBef>
              <a:spcAft>
                <a:spcPts val="0"/>
              </a:spcAft>
              <a:buNone/>
              <a:defRPr sz="5333">
                <a:latin typeface="Lato"/>
                <a:ea typeface="Lato"/>
                <a:cs typeface="Lato"/>
                <a:sym typeface="Lato"/>
              </a:defRPr>
            </a:lvl5pPr>
            <a:lvl6pPr lvl="5" rtl="0">
              <a:spcBef>
                <a:spcPts val="0"/>
              </a:spcBef>
              <a:spcAft>
                <a:spcPts val="0"/>
              </a:spcAft>
              <a:buNone/>
              <a:defRPr sz="5333">
                <a:latin typeface="Lato"/>
                <a:ea typeface="Lato"/>
                <a:cs typeface="Lato"/>
                <a:sym typeface="Lato"/>
              </a:defRPr>
            </a:lvl6pPr>
            <a:lvl7pPr lvl="6" rtl="0">
              <a:spcBef>
                <a:spcPts val="0"/>
              </a:spcBef>
              <a:spcAft>
                <a:spcPts val="0"/>
              </a:spcAft>
              <a:buNone/>
              <a:defRPr sz="5333">
                <a:latin typeface="Lato"/>
                <a:ea typeface="Lato"/>
                <a:cs typeface="Lato"/>
                <a:sym typeface="Lato"/>
              </a:defRPr>
            </a:lvl7pPr>
            <a:lvl8pPr lvl="7" rtl="0">
              <a:spcBef>
                <a:spcPts val="0"/>
              </a:spcBef>
              <a:spcAft>
                <a:spcPts val="0"/>
              </a:spcAft>
              <a:buNone/>
              <a:defRPr sz="5333">
                <a:latin typeface="Lato"/>
                <a:ea typeface="Lato"/>
                <a:cs typeface="Lato"/>
                <a:sym typeface="Lato"/>
              </a:defRPr>
            </a:lvl8pPr>
            <a:lvl9pPr lvl="8" rtl="0">
              <a:spcBef>
                <a:spcPts val="0"/>
              </a:spcBef>
              <a:spcAft>
                <a:spcPts val="0"/>
              </a:spcAft>
              <a:buNone/>
              <a:defRPr sz="5333">
                <a:latin typeface="Lato"/>
                <a:ea typeface="Lato"/>
                <a:cs typeface="Lato"/>
                <a:sym typeface="Lato"/>
              </a:defRPr>
            </a:lvl9pPr>
          </a:lstStyle>
          <a:p>
            <a:endParaRPr/>
          </a:p>
        </p:txBody>
      </p:sp>
      <p:pic>
        <p:nvPicPr>
          <p:cNvPr id="366" name="Google Shape;366;p63"/>
          <p:cNvPicPr preferRelativeResize="0"/>
          <p:nvPr/>
        </p:nvPicPr>
        <p:blipFill>
          <a:blip r:embed="rId3">
            <a:alphaModFix/>
          </a:blip>
          <a:stretch>
            <a:fillRect/>
          </a:stretch>
        </p:blipFill>
        <p:spPr>
          <a:xfrm>
            <a:off x="1377531" y="3262431"/>
            <a:ext cx="237667" cy="346467"/>
          </a:xfrm>
          <a:prstGeom prst="rect">
            <a:avLst/>
          </a:prstGeom>
          <a:noFill/>
          <a:ln>
            <a:noFill/>
          </a:ln>
        </p:spPr>
      </p:pic>
    </p:spTree>
    <p:extLst>
      <p:ext uri="{BB962C8B-B14F-4D97-AF65-F5344CB8AC3E}">
        <p14:creationId xmlns:p14="http://schemas.microsoft.com/office/powerpoint/2010/main" val="184786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12E08C-2B53-44F6-8C84-0D6571EE6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2DCC09-02DC-428F-B322-C24DF8DD99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D61ADE-43F8-4F1E-AD4F-9779739697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10/2/2023</a:t>
            </a:fld>
            <a:endParaRPr lang="en-US"/>
          </a:p>
        </p:txBody>
      </p:sp>
      <p:sp>
        <p:nvSpPr>
          <p:cNvPr id="5" name="Footer Placeholder 4">
            <a:extLst>
              <a:ext uri="{FF2B5EF4-FFF2-40B4-BE49-F238E27FC236}">
                <a16:creationId xmlns:a16="http://schemas.microsoft.com/office/drawing/2014/main" id="{FC0F6073-9CF0-4744-BFBF-71F605A260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i="1">
                <a:solidFill>
                  <a:schemeClr val="tx1"/>
                </a:solidFill>
              </a:defRPr>
            </a:lvl1pPr>
          </a:lstStyle>
          <a:p>
            <a:endParaRPr lang="en-US"/>
          </a:p>
        </p:txBody>
      </p:sp>
      <p:sp>
        <p:nvSpPr>
          <p:cNvPr id="6" name="Slide Number Placeholder 5">
            <a:extLst>
              <a:ext uri="{FF2B5EF4-FFF2-40B4-BE49-F238E27FC236}">
                <a16:creationId xmlns:a16="http://schemas.microsoft.com/office/drawing/2014/main" id="{92B7B0C8-33EE-4177-9F7C-79D1B23A64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0186663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4.xml"/><Relationship Id="rId1" Type="http://schemas.openxmlformats.org/officeDocument/2006/relationships/video" Target="https://www.youtube.com/embed/-Yd2Xvuemh0?feature=oembed" TargetMode="External"/><Relationship Id="rId4" Type="http://schemas.openxmlformats.org/officeDocument/2006/relationships/hyperlink" Target="https://youtu.be/-Yd2Xvuemh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gif"/><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WeAreResourceful.org" TargetMode="External"/><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65.png"/><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56.xml.rels><?xml version="1.0" encoding="UTF-8" standalone="yes"?>
<Relationships xmlns="http://schemas.openxmlformats.org/package/2006/relationships"><Relationship Id="rId3" Type="http://schemas.openxmlformats.org/officeDocument/2006/relationships/hyperlink" Target="https://go.findhelp.com/meetings/vwalsh" TargetMode="External"/><Relationship Id="rId2" Type="http://schemas.openxmlformats.org/officeDocument/2006/relationships/hyperlink" Target="mailto:support@auntbertha.com" TargetMode="External"/><Relationship Id="rId1" Type="http://schemas.openxmlformats.org/officeDocument/2006/relationships/slideLayout" Target="../slideLayouts/slideLayout3.xml"/><Relationship Id="rId5" Type="http://schemas.openxmlformats.org/officeDocument/2006/relationships/image" Target="../media/image71.jpeg"/><Relationship Id="rId4" Type="http://schemas.openxmlformats.org/officeDocument/2006/relationships/image" Target="../media/image70.jpg"/></Relationships>
</file>

<file path=ppt/slides/_rels/slide5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564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13518-9364-4095-9508-77123373D7C8}"/>
              </a:ext>
            </a:extLst>
          </p:cNvPr>
          <p:cNvSpPr>
            <a:spLocks noGrp="1"/>
          </p:cNvSpPr>
          <p:nvPr>
            <p:ph type="title"/>
          </p:nvPr>
        </p:nvSpPr>
        <p:spPr>
          <a:xfrm>
            <a:off x="1550237" y="360767"/>
            <a:ext cx="9810800" cy="1570000"/>
          </a:xfrm>
        </p:spPr>
        <p:txBody>
          <a:bodyPr/>
          <a:lstStyle/>
          <a:p>
            <a:r>
              <a:rPr lang="en-US" dirty="0"/>
              <a:t>Benefits of using </a:t>
            </a:r>
            <a:r>
              <a:rPr lang="en-US" dirty="0">
                <a:solidFill>
                  <a:srgbClr val="E4A724"/>
                </a:solidFill>
              </a:rPr>
              <a:t>Resourceful </a:t>
            </a:r>
            <a:r>
              <a:rPr lang="en-US" dirty="0">
                <a:solidFill>
                  <a:schemeClr val="tx1"/>
                </a:solidFill>
              </a:rPr>
              <a:t>on the </a:t>
            </a:r>
            <a:r>
              <a:rPr lang="en-US" dirty="0" err="1">
                <a:solidFill>
                  <a:srgbClr val="E4A724"/>
                </a:solidFill>
              </a:rPr>
              <a:t>FindHelp</a:t>
            </a:r>
            <a:r>
              <a:rPr lang="en-US" dirty="0">
                <a:solidFill>
                  <a:srgbClr val="E4A724"/>
                </a:solidFill>
              </a:rPr>
              <a:t> National Network</a:t>
            </a:r>
          </a:p>
        </p:txBody>
      </p:sp>
      <p:pic>
        <p:nvPicPr>
          <p:cNvPr id="3" name="Picture 3" descr="Text&#10;&#10;Description automatically generated">
            <a:extLst>
              <a:ext uri="{FF2B5EF4-FFF2-40B4-BE49-F238E27FC236}">
                <a16:creationId xmlns:a16="http://schemas.microsoft.com/office/drawing/2014/main" id="{46D59644-B831-0CC2-B241-70427B2B1963}"/>
              </a:ext>
            </a:extLst>
          </p:cNvPr>
          <p:cNvPicPr>
            <a:picLocks noChangeAspect="1"/>
          </p:cNvPicPr>
          <p:nvPr/>
        </p:nvPicPr>
        <p:blipFill>
          <a:blip r:embed="rId2"/>
          <a:stretch>
            <a:fillRect/>
          </a:stretch>
        </p:blipFill>
        <p:spPr>
          <a:xfrm>
            <a:off x="1294667" y="2438830"/>
            <a:ext cx="5937738" cy="4030394"/>
          </a:xfrm>
          <a:prstGeom prst="rect">
            <a:avLst/>
          </a:prstGeom>
        </p:spPr>
      </p:pic>
      <p:pic>
        <p:nvPicPr>
          <p:cNvPr id="4" name="Picture 4" descr="Diagram&#10;&#10;Description automatically generated">
            <a:extLst>
              <a:ext uri="{FF2B5EF4-FFF2-40B4-BE49-F238E27FC236}">
                <a16:creationId xmlns:a16="http://schemas.microsoft.com/office/drawing/2014/main" id="{EEBB4A18-6BCD-1951-5F1D-EFFB652CA8F4}"/>
              </a:ext>
            </a:extLst>
          </p:cNvPr>
          <p:cNvPicPr>
            <a:picLocks noChangeAspect="1"/>
          </p:cNvPicPr>
          <p:nvPr/>
        </p:nvPicPr>
        <p:blipFill>
          <a:blip r:embed="rId3"/>
          <a:stretch>
            <a:fillRect/>
          </a:stretch>
        </p:blipFill>
        <p:spPr>
          <a:xfrm>
            <a:off x="7518401" y="1799594"/>
            <a:ext cx="4433276" cy="3630042"/>
          </a:xfrm>
          <a:prstGeom prst="rect">
            <a:avLst/>
          </a:prstGeom>
        </p:spPr>
      </p:pic>
      <p:pic>
        <p:nvPicPr>
          <p:cNvPr id="5" name="Picture 5" descr="A picture containing text, clipart&#10;&#10;Description automatically generated">
            <a:extLst>
              <a:ext uri="{FF2B5EF4-FFF2-40B4-BE49-F238E27FC236}">
                <a16:creationId xmlns:a16="http://schemas.microsoft.com/office/drawing/2014/main" id="{21698FB4-2584-750F-01D1-6C27480786BA}"/>
              </a:ext>
            </a:extLst>
          </p:cNvPr>
          <p:cNvPicPr>
            <a:picLocks noChangeAspect="1"/>
          </p:cNvPicPr>
          <p:nvPr/>
        </p:nvPicPr>
        <p:blipFill>
          <a:blip r:embed="rId4"/>
          <a:stretch>
            <a:fillRect/>
          </a:stretch>
        </p:blipFill>
        <p:spPr>
          <a:xfrm>
            <a:off x="10073951" y="6200661"/>
            <a:ext cx="1950098" cy="537126"/>
          </a:xfrm>
          <a:prstGeom prst="rect">
            <a:avLst/>
          </a:prstGeom>
        </p:spPr>
      </p:pic>
    </p:spTree>
    <p:extLst>
      <p:ext uri="{BB962C8B-B14F-4D97-AF65-F5344CB8AC3E}">
        <p14:creationId xmlns:p14="http://schemas.microsoft.com/office/powerpoint/2010/main" val="2581363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pic>
        <p:nvPicPr>
          <p:cNvPr id="1304" name="Google Shape;1304;p152"/>
          <p:cNvPicPr preferRelativeResize="0"/>
          <p:nvPr/>
        </p:nvPicPr>
        <p:blipFill>
          <a:blip r:embed="rId3">
            <a:alphaModFix/>
          </a:blip>
          <a:stretch>
            <a:fillRect/>
          </a:stretch>
        </p:blipFill>
        <p:spPr>
          <a:xfrm>
            <a:off x="1238502" y="1412157"/>
            <a:ext cx="2330401" cy="1805852"/>
          </a:xfrm>
          <a:prstGeom prst="rect">
            <a:avLst/>
          </a:prstGeom>
          <a:noFill/>
          <a:ln>
            <a:noFill/>
          </a:ln>
        </p:spPr>
      </p:pic>
      <p:sp>
        <p:nvSpPr>
          <p:cNvPr id="1305" name="Google Shape;1305;p152"/>
          <p:cNvSpPr txBox="1"/>
          <p:nvPr/>
        </p:nvSpPr>
        <p:spPr>
          <a:xfrm>
            <a:off x="1393667" y="314792"/>
            <a:ext cx="9810800" cy="900800"/>
          </a:xfrm>
          <a:prstGeom prst="rect">
            <a:avLst/>
          </a:prstGeom>
          <a:noFill/>
          <a:ln>
            <a:noFill/>
          </a:ln>
        </p:spPr>
        <p:txBody>
          <a:bodyPr spcFirstLastPara="1" wrap="square" lIns="121900" tIns="121900" rIns="121900" bIns="121900" anchor="t" anchorCtr="0">
            <a:noAutofit/>
          </a:bodyPr>
          <a:lstStyle/>
          <a:p>
            <a:r>
              <a:rPr lang="en" sz="4000" b="1">
                <a:solidFill>
                  <a:srgbClr val="361214"/>
                </a:solidFill>
                <a:latin typeface="Source Sans Pro"/>
                <a:ea typeface="Source Sans Pro"/>
                <a:cs typeface="Source Sans Pro"/>
                <a:sym typeface="Source Sans Pro"/>
              </a:rPr>
              <a:t>No Wrong Door to Get Help</a:t>
            </a:r>
            <a:endParaRPr sz="4000" b="1">
              <a:solidFill>
                <a:srgbClr val="361214"/>
              </a:solidFill>
              <a:latin typeface="Source Sans Pro"/>
              <a:ea typeface="Source Sans Pro"/>
              <a:cs typeface="Source Sans Pro"/>
              <a:sym typeface="Source Sans Pro"/>
            </a:endParaRPr>
          </a:p>
        </p:txBody>
      </p:sp>
      <p:pic>
        <p:nvPicPr>
          <p:cNvPr id="1306" name="Google Shape;1306;p152"/>
          <p:cNvPicPr preferRelativeResize="0"/>
          <p:nvPr/>
        </p:nvPicPr>
        <p:blipFill>
          <a:blip r:embed="rId4">
            <a:alphaModFix/>
          </a:blip>
          <a:stretch>
            <a:fillRect/>
          </a:stretch>
        </p:blipFill>
        <p:spPr>
          <a:xfrm>
            <a:off x="4217536" y="1927001"/>
            <a:ext cx="3564128" cy="2595100"/>
          </a:xfrm>
          <a:prstGeom prst="rect">
            <a:avLst/>
          </a:prstGeom>
          <a:noFill/>
          <a:ln>
            <a:noFill/>
          </a:ln>
        </p:spPr>
      </p:pic>
      <p:pic>
        <p:nvPicPr>
          <p:cNvPr id="1307" name="Google Shape;1307;p152"/>
          <p:cNvPicPr preferRelativeResize="0"/>
          <p:nvPr/>
        </p:nvPicPr>
        <p:blipFill>
          <a:blip r:embed="rId5">
            <a:alphaModFix/>
          </a:blip>
          <a:stretch>
            <a:fillRect/>
          </a:stretch>
        </p:blipFill>
        <p:spPr>
          <a:xfrm>
            <a:off x="5541959" y="5504173"/>
            <a:ext cx="925268" cy="1353835"/>
          </a:xfrm>
          <a:prstGeom prst="rect">
            <a:avLst/>
          </a:prstGeom>
          <a:noFill/>
          <a:ln>
            <a:noFill/>
          </a:ln>
        </p:spPr>
      </p:pic>
      <p:pic>
        <p:nvPicPr>
          <p:cNvPr id="1308" name="Google Shape;1308;p152"/>
          <p:cNvPicPr preferRelativeResize="0"/>
          <p:nvPr/>
        </p:nvPicPr>
        <p:blipFill>
          <a:blip r:embed="rId3">
            <a:alphaModFix/>
          </a:blip>
          <a:stretch>
            <a:fillRect/>
          </a:stretch>
        </p:blipFill>
        <p:spPr>
          <a:xfrm>
            <a:off x="8749168" y="2959397"/>
            <a:ext cx="2330401" cy="1853473"/>
          </a:xfrm>
          <a:prstGeom prst="rect">
            <a:avLst/>
          </a:prstGeom>
          <a:noFill/>
          <a:ln>
            <a:noFill/>
          </a:ln>
        </p:spPr>
      </p:pic>
      <p:pic>
        <p:nvPicPr>
          <p:cNvPr id="1309" name="Google Shape;1309;p152"/>
          <p:cNvPicPr preferRelativeResize="0"/>
          <p:nvPr/>
        </p:nvPicPr>
        <p:blipFill>
          <a:blip r:embed="rId3">
            <a:alphaModFix/>
          </a:blip>
          <a:stretch>
            <a:fillRect/>
          </a:stretch>
        </p:blipFill>
        <p:spPr>
          <a:xfrm>
            <a:off x="1393669" y="4190157"/>
            <a:ext cx="2330401" cy="1805852"/>
          </a:xfrm>
          <a:prstGeom prst="rect">
            <a:avLst/>
          </a:prstGeom>
          <a:noFill/>
          <a:ln>
            <a:noFill/>
          </a:ln>
        </p:spPr>
      </p:pic>
      <p:cxnSp>
        <p:nvCxnSpPr>
          <p:cNvPr id="1310" name="Google Shape;1310;p152"/>
          <p:cNvCxnSpPr/>
          <p:nvPr/>
        </p:nvCxnSpPr>
        <p:spPr>
          <a:xfrm rot="10800000" flipH="1">
            <a:off x="3731733" y="4016067"/>
            <a:ext cx="1062800" cy="766000"/>
          </a:xfrm>
          <a:prstGeom prst="straightConnector1">
            <a:avLst/>
          </a:prstGeom>
          <a:noFill/>
          <a:ln w="38100" cap="flat" cmpd="sng">
            <a:solidFill>
              <a:srgbClr val="E5A925"/>
            </a:solidFill>
            <a:prstDash val="solid"/>
            <a:round/>
            <a:headEnd type="none" w="med" len="med"/>
            <a:tailEnd type="stealth" w="med" len="med"/>
          </a:ln>
        </p:spPr>
      </p:cxnSp>
      <p:cxnSp>
        <p:nvCxnSpPr>
          <p:cNvPr id="1311" name="Google Shape;1311;p152"/>
          <p:cNvCxnSpPr/>
          <p:nvPr/>
        </p:nvCxnSpPr>
        <p:spPr>
          <a:xfrm rot="10800000">
            <a:off x="7464100" y="3777733"/>
            <a:ext cx="1546800" cy="0"/>
          </a:xfrm>
          <a:prstGeom prst="straightConnector1">
            <a:avLst/>
          </a:prstGeom>
          <a:noFill/>
          <a:ln w="38100" cap="flat" cmpd="sng">
            <a:solidFill>
              <a:srgbClr val="1B786E"/>
            </a:solidFill>
            <a:prstDash val="solid"/>
            <a:round/>
            <a:headEnd type="none" w="med" len="med"/>
            <a:tailEnd type="stealth" w="med" len="med"/>
          </a:ln>
        </p:spPr>
      </p:cxnSp>
      <p:cxnSp>
        <p:nvCxnSpPr>
          <p:cNvPr id="1312" name="Google Shape;1312;p152"/>
          <p:cNvCxnSpPr>
            <a:stCxn id="1307" idx="0"/>
            <a:endCxn id="1306" idx="2"/>
          </p:cNvCxnSpPr>
          <p:nvPr/>
        </p:nvCxnSpPr>
        <p:spPr>
          <a:xfrm rot="10800000">
            <a:off x="5999792" y="4522173"/>
            <a:ext cx="4800" cy="982000"/>
          </a:xfrm>
          <a:prstGeom prst="straightConnector1">
            <a:avLst/>
          </a:prstGeom>
          <a:noFill/>
          <a:ln w="38100" cap="flat" cmpd="sng">
            <a:solidFill>
              <a:srgbClr val="3A0B0F"/>
            </a:solidFill>
            <a:prstDash val="solid"/>
            <a:round/>
            <a:headEnd type="none" w="med" len="med"/>
            <a:tailEnd type="stealth" w="med" len="med"/>
          </a:ln>
        </p:spPr>
      </p:cxnSp>
      <p:cxnSp>
        <p:nvCxnSpPr>
          <p:cNvPr id="1313" name="Google Shape;1313;p152"/>
          <p:cNvCxnSpPr>
            <a:stCxn id="1304" idx="3"/>
          </p:cNvCxnSpPr>
          <p:nvPr/>
        </p:nvCxnSpPr>
        <p:spPr>
          <a:xfrm>
            <a:off x="3568903" y="2315083"/>
            <a:ext cx="1059200" cy="430000"/>
          </a:xfrm>
          <a:prstGeom prst="straightConnector1">
            <a:avLst/>
          </a:prstGeom>
          <a:noFill/>
          <a:ln w="38100" cap="flat" cmpd="sng">
            <a:solidFill>
              <a:srgbClr val="00ACAA"/>
            </a:solidFill>
            <a:prstDash val="solid"/>
            <a:round/>
            <a:headEnd type="none" w="med" len="med"/>
            <a:tailEnd type="stealth" w="med" len="med"/>
          </a:ln>
        </p:spPr>
      </p:cxnSp>
      <p:cxnSp>
        <p:nvCxnSpPr>
          <p:cNvPr id="1314" name="Google Shape;1314;p152"/>
          <p:cNvCxnSpPr/>
          <p:nvPr/>
        </p:nvCxnSpPr>
        <p:spPr>
          <a:xfrm flipH="1">
            <a:off x="6991267" y="851567"/>
            <a:ext cx="1094400" cy="1094400"/>
          </a:xfrm>
          <a:prstGeom prst="straightConnector1">
            <a:avLst/>
          </a:prstGeom>
          <a:noFill/>
          <a:ln w="38100" cap="flat" cmpd="sng">
            <a:solidFill>
              <a:srgbClr val="008080"/>
            </a:solidFill>
            <a:prstDash val="solid"/>
            <a:round/>
            <a:headEnd type="none" w="med" len="med"/>
            <a:tailEnd type="stealth" w="med" len="med"/>
          </a:ln>
        </p:spPr>
      </p:cxnSp>
      <p:pic>
        <p:nvPicPr>
          <p:cNvPr id="1315" name="Google Shape;1315;p152"/>
          <p:cNvPicPr preferRelativeResize="0"/>
          <p:nvPr/>
        </p:nvPicPr>
        <p:blipFill>
          <a:blip r:embed="rId5">
            <a:alphaModFix/>
          </a:blip>
          <a:stretch>
            <a:fillRect/>
          </a:stretch>
        </p:blipFill>
        <p:spPr>
          <a:xfrm>
            <a:off x="7984884" y="138167"/>
            <a:ext cx="1363699" cy="1582000"/>
          </a:xfrm>
          <a:prstGeom prst="rect">
            <a:avLst/>
          </a:prstGeom>
          <a:noFill/>
          <a:ln>
            <a:noFill/>
          </a:ln>
        </p:spPr>
      </p:pic>
      <p:sp>
        <p:nvSpPr>
          <p:cNvPr id="1316" name="Google Shape;1316;p152"/>
          <p:cNvSpPr/>
          <p:nvPr/>
        </p:nvSpPr>
        <p:spPr>
          <a:xfrm>
            <a:off x="5313400" y="2879124"/>
            <a:ext cx="216000" cy="421600"/>
          </a:xfrm>
          <a:prstGeom prst="rect">
            <a:avLst/>
          </a:prstGeom>
          <a:solidFill>
            <a:srgbClr val="00ACAA"/>
          </a:solidFill>
          <a:ln>
            <a:noFill/>
          </a:ln>
        </p:spPr>
        <p:txBody>
          <a:bodyPr spcFirstLastPara="1" wrap="square" lIns="121900" tIns="121900" rIns="121900" bIns="121900" anchor="ctr" anchorCtr="0">
            <a:noAutofit/>
          </a:bodyPr>
          <a:lstStyle/>
          <a:p>
            <a:endParaRPr sz="2400"/>
          </a:p>
        </p:txBody>
      </p:sp>
      <p:sp>
        <p:nvSpPr>
          <p:cNvPr id="1317" name="Google Shape;1317;p152"/>
          <p:cNvSpPr/>
          <p:nvPr/>
        </p:nvSpPr>
        <p:spPr>
          <a:xfrm>
            <a:off x="5313400" y="3601332"/>
            <a:ext cx="216000" cy="352800"/>
          </a:xfrm>
          <a:prstGeom prst="rect">
            <a:avLst/>
          </a:prstGeom>
          <a:solidFill>
            <a:srgbClr val="E5A925"/>
          </a:solidFill>
          <a:ln>
            <a:noFill/>
          </a:ln>
        </p:spPr>
        <p:txBody>
          <a:bodyPr spcFirstLastPara="1" wrap="square" lIns="121900" tIns="121900" rIns="121900" bIns="121900" anchor="ctr" anchorCtr="0">
            <a:noAutofit/>
          </a:bodyPr>
          <a:lstStyle/>
          <a:p>
            <a:endParaRPr sz="2400"/>
          </a:p>
        </p:txBody>
      </p:sp>
      <p:sp>
        <p:nvSpPr>
          <p:cNvPr id="1318" name="Google Shape;1318;p152"/>
          <p:cNvSpPr/>
          <p:nvPr/>
        </p:nvSpPr>
        <p:spPr>
          <a:xfrm>
            <a:off x="5921313" y="2879124"/>
            <a:ext cx="216000" cy="421600"/>
          </a:xfrm>
          <a:prstGeom prst="rect">
            <a:avLst/>
          </a:prstGeom>
          <a:solidFill>
            <a:srgbClr val="008080"/>
          </a:solidFill>
          <a:ln>
            <a:noFill/>
          </a:ln>
        </p:spPr>
        <p:txBody>
          <a:bodyPr spcFirstLastPara="1" wrap="square" lIns="121900" tIns="121900" rIns="121900" bIns="121900" anchor="ctr" anchorCtr="0">
            <a:noAutofit/>
          </a:bodyPr>
          <a:lstStyle/>
          <a:p>
            <a:endParaRPr sz="2400"/>
          </a:p>
        </p:txBody>
      </p:sp>
      <p:sp>
        <p:nvSpPr>
          <p:cNvPr id="1319" name="Google Shape;1319;p152"/>
          <p:cNvSpPr/>
          <p:nvPr/>
        </p:nvSpPr>
        <p:spPr>
          <a:xfrm>
            <a:off x="6517504" y="2879124"/>
            <a:ext cx="216000" cy="421600"/>
          </a:xfrm>
          <a:prstGeom prst="rect">
            <a:avLst/>
          </a:prstGeom>
          <a:solidFill>
            <a:srgbClr val="E5A925"/>
          </a:solidFill>
          <a:ln>
            <a:noFill/>
          </a:ln>
        </p:spPr>
        <p:txBody>
          <a:bodyPr spcFirstLastPara="1" wrap="square" lIns="121900" tIns="121900" rIns="121900" bIns="121900" anchor="ctr" anchorCtr="0">
            <a:noAutofit/>
          </a:bodyPr>
          <a:lstStyle/>
          <a:p>
            <a:endParaRPr sz="2400"/>
          </a:p>
        </p:txBody>
      </p:sp>
      <p:sp>
        <p:nvSpPr>
          <p:cNvPr id="1320" name="Google Shape;1320;p152"/>
          <p:cNvSpPr/>
          <p:nvPr/>
        </p:nvSpPr>
        <p:spPr>
          <a:xfrm>
            <a:off x="6517500" y="3601332"/>
            <a:ext cx="216000" cy="352800"/>
          </a:xfrm>
          <a:prstGeom prst="rect">
            <a:avLst/>
          </a:prstGeom>
          <a:solidFill>
            <a:srgbClr val="155B54"/>
          </a:solidFill>
          <a:ln>
            <a:noFill/>
          </a:ln>
        </p:spPr>
        <p:txBody>
          <a:bodyPr spcFirstLastPara="1" wrap="square" lIns="121900" tIns="121900" rIns="121900" bIns="121900" anchor="ctr" anchorCtr="0">
            <a:noAutofit/>
          </a:bodyPr>
          <a:lstStyle/>
          <a:p>
            <a:endParaRPr sz="2400"/>
          </a:p>
        </p:txBody>
      </p:sp>
      <p:sp>
        <p:nvSpPr>
          <p:cNvPr id="1321" name="Google Shape;1321;p152"/>
          <p:cNvSpPr/>
          <p:nvPr/>
        </p:nvSpPr>
        <p:spPr>
          <a:xfrm>
            <a:off x="5915467" y="3601337"/>
            <a:ext cx="216000" cy="569600"/>
          </a:xfrm>
          <a:prstGeom prst="rect">
            <a:avLst/>
          </a:prstGeom>
          <a:solidFill>
            <a:srgbClr val="3A0B0F"/>
          </a:solidFill>
          <a:ln>
            <a:noFill/>
          </a:ln>
        </p:spPr>
        <p:txBody>
          <a:bodyPr spcFirstLastPara="1" wrap="square" lIns="121900" tIns="121900" rIns="121900" bIns="121900" anchor="ctr" anchorCtr="0">
            <a:noAutofit/>
          </a:bodyPr>
          <a:lstStyle/>
          <a:p>
            <a:endParaRPr sz="2400"/>
          </a:p>
        </p:txBody>
      </p:sp>
      <p:pic>
        <p:nvPicPr>
          <p:cNvPr id="1322" name="Google Shape;1322;p152"/>
          <p:cNvPicPr preferRelativeResize="0"/>
          <p:nvPr/>
        </p:nvPicPr>
        <p:blipFill>
          <a:blip r:embed="rId6">
            <a:alphaModFix/>
          </a:blip>
          <a:stretch>
            <a:fillRect/>
          </a:stretch>
        </p:blipFill>
        <p:spPr>
          <a:xfrm>
            <a:off x="8245983" y="511369"/>
            <a:ext cx="841504" cy="900801"/>
          </a:xfrm>
          <a:prstGeom prst="rect">
            <a:avLst/>
          </a:prstGeom>
          <a:noFill/>
          <a:ln>
            <a:noFill/>
          </a:ln>
        </p:spPr>
      </p:pic>
      <p:pic>
        <p:nvPicPr>
          <p:cNvPr id="1323" name="Google Shape;1323;p152"/>
          <p:cNvPicPr preferRelativeResize="0"/>
          <p:nvPr/>
        </p:nvPicPr>
        <p:blipFill>
          <a:blip r:embed="rId7">
            <a:alphaModFix/>
          </a:blip>
          <a:stretch>
            <a:fillRect/>
          </a:stretch>
        </p:blipFill>
        <p:spPr>
          <a:xfrm>
            <a:off x="1877033" y="4108583"/>
            <a:ext cx="1363667" cy="1717020"/>
          </a:xfrm>
          <a:prstGeom prst="rect">
            <a:avLst/>
          </a:prstGeom>
          <a:noFill/>
          <a:ln>
            <a:noFill/>
          </a:ln>
        </p:spPr>
      </p:pic>
      <p:pic>
        <p:nvPicPr>
          <p:cNvPr id="1324" name="Google Shape;1324;p152"/>
          <p:cNvPicPr preferRelativeResize="0"/>
          <p:nvPr/>
        </p:nvPicPr>
        <p:blipFill>
          <a:blip r:embed="rId8">
            <a:alphaModFix/>
          </a:blip>
          <a:stretch>
            <a:fillRect/>
          </a:stretch>
        </p:blipFill>
        <p:spPr>
          <a:xfrm>
            <a:off x="9336734" y="3286717"/>
            <a:ext cx="1155273" cy="982000"/>
          </a:xfrm>
          <a:prstGeom prst="rect">
            <a:avLst/>
          </a:prstGeom>
          <a:noFill/>
          <a:ln>
            <a:noFill/>
          </a:ln>
        </p:spPr>
      </p:pic>
      <p:pic>
        <p:nvPicPr>
          <p:cNvPr id="1325" name="Google Shape;1325;p152"/>
          <p:cNvPicPr preferRelativeResize="0"/>
          <p:nvPr/>
        </p:nvPicPr>
        <p:blipFill>
          <a:blip r:embed="rId9">
            <a:alphaModFix/>
          </a:blip>
          <a:stretch>
            <a:fillRect/>
          </a:stretch>
        </p:blipFill>
        <p:spPr>
          <a:xfrm>
            <a:off x="5732893" y="5888985"/>
            <a:ext cx="533400" cy="584200"/>
          </a:xfrm>
          <a:prstGeom prst="rect">
            <a:avLst/>
          </a:prstGeom>
          <a:noFill/>
          <a:ln>
            <a:noFill/>
          </a:ln>
        </p:spPr>
      </p:pic>
      <p:pic>
        <p:nvPicPr>
          <p:cNvPr id="1326" name="Google Shape;1326;p152"/>
          <p:cNvPicPr preferRelativeResize="0"/>
          <p:nvPr/>
        </p:nvPicPr>
        <p:blipFill>
          <a:blip r:embed="rId3">
            <a:alphaModFix/>
          </a:blip>
          <a:stretch>
            <a:fillRect/>
          </a:stretch>
        </p:blipFill>
        <p:spPr>
          <a:xfrm>
            <a:off x="7589121" y="4812867"/>
            <a:ext cx="2087579" cy="1660335"/>
          </a:xfrm>
          <a:prstGeom prst="rect">
            <a:avLst/>
          </a:prstGeom>
          <a:noFill/>
          <a:ln>
            <a:noFill/>
          </a:ln>
        </p:spPr>
      </p:pic>
      <p:pic>
        <p:nvPicPr>
          <p:cNvPr id="1327" name="Google Shape;1327;p152"/>
          <p:cNvPicPr preferRelativeResize="0"/>
          <p:nvPr/>
        </p:nvPicPr>
        <p:blipFill>
          <a:blip r:embed="rId10">
            <a:alphaModFix/>
          </a:blip>
          <a:stretch>
            <a:fillRect/>
          </a:stretch>
        </p:blipFill>
        <p:spPr>
          <a:xfrm>
            <a:off x="8275139" y="5145768"/>
            <a:ext cx="841533" cy="743233"/>
          </a:xfrm>
          <a:prstGeom prst="rect">
            <a:avLst/>
          </a:prstGeom>
          <a:noFill/>
          <a:ln>
            <a:noFill/>
          </a:ln>
        </p:spPr>
      </p:pic>
      <p:cxnSp>
        <p:nvCxnSpPr>
          <p:cNvPr id="1328" name="Google Shape;1328;p152"/>
          <p:cNvCxnSpPr/>
          <p:nvPr/>
        </p:nvCxnSpPr>
        <p:spPr>
          <a:xfrm rot="10800000">
            <a:off x="7211400" y="4384533"/>
            <a:ext cx="510400" cy="497200"/>
          </a:xfrm>
          <a:prstGeom prst="straightConnector1">
            <a:avLst/>
          </a:prstGeom>
          <a:noFill/>
          <a:ln w="28575" cap="flat" cmpd="sng">
            <a:solidFill>
              <a:schemeClr val="dk2"/>
            </a:solidFill>
            <a:prstDash val="solid"/>
            <a:round/>
            <a:headEnd type="none" w="med" len="med"/>
            <a:tailEnd type="triangle" w="med" len="med"/>
          </a:ln>
        </p:spPr>
      </p:cxnSp>
      <p:pic>
        <p:nvPicPr>
          <p:cNvPr id="1329" name="Google Shape;1329;p152"/>
          <p:cNvPicPr preferRelativeResize="0"/>
          <p:nvPr/>
        </p:nvPicPr>
        <p:blipFill>
          <a:blip r:embed="rId11">
            <a:alphaModFix/>
          </a:blip>
          <a:stretch>
            <a:fillRect/>
          </a:stretch>
        </p:blipFill>
        <p:spPr>
          <a:xfrm>
            <a:off x="1982934" y="1636122"/>
            <a:ext cx="841533" cy="10595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8F1CBE-9117-DD9D-6AE2-27C3A7E040B7}"/>
              </a:ext>
            </a:extLst>
          </p:cNvPr>
          <p:cNvSpPr>
            <a:spLocks noGrp="1"/>
          </p:cNvSpPr>
          <p:nvPr>
            <p:ph type="title"/>
          </p:nvPr>
        </p:nvSpPr>
        <p:spPr>
          <a:xfrm>
            <a:off x="1691641" y="424864"/>
            <a:ext cx="9810800" cy="1570000"/>
          </a:xfrm>
        </p:spPr>
        <p:txBody>
          <a:bodyPr/>
          <a:lstStyle/>
          <a:p>
            <a:r>
              <a:rPr lang="en-US"/>
              <a:t>How is this different than              ?</a:t>
            </a:r>
          </a:p>
        </p:txBody>
      </p:sp>
      <p:pic>
        <p:nvPicPr>
          <p:cNvPr id="2" name="Picture 2" descr="A picture containing text&#10;&#10;Description automatically generated">
            <a:extLst>
              <a:ext uri="{FF2B5EF4-FFF2-40B4-BE49-F238E27FC236}">
                <a16:creationId xmlns:a16="http://schemas.microsoft.com/office/drawing/2014/main" id="{FB0DC0D5-9EFA-EFA8-D117-45A41B0291F2}"/>
              </a:ext>
            </a:extLst>
          </p:cNvPr>
          <p:cNvPicPr>
            <a:picLocks noChangeAspect="1"/>
          </p:cNvPicPr>
          <p:nvPr/>
        </p:nvPicPr>
        <p:blipFill>
          <a:blip r:embed="rId2"/>
          <a:stretch>
            <a:fillRect/>
          </a:stretch>
        </p:blipFill>
        <p:spPr>
          <a:xfrm>
            <a:off x="7604935" y="255944"/>
            <a:ext cx="1143000" cy="1143000"/>
          </a:xfrm>
          <a:prstGeom prst="rect">
            <a:avLst/>
          </a:prstGeom>
        </p:spPr>
      </p:pic>
      <p:sp>
        <p:nvSpPr>
          <p:cNvPr id="9" name="TextBox 8">
            <a:extLst>
              <a:ext uri="{FF2B5EF4-FFF2-40B4-BE49-F238E27FC236}">
                <a16:creationId xmlns:a16="http://schemas.microsoft.com/office/drawing/2014/main" id="{4EE4BF9A-6A50-5EED-D938-8238829B8AA6}"/>
              </a:ext>
            </a:extLst>
          </p:cNvPr>
          <p:cNvSpPr txBox="1"/>
          <p:nvPr/>
        </p:nvSpPr>
        <p:spPr>
          <a:xfrm>
            <a:off x="1690686" y="1699920"/>
            <a:ext cx="9860642" cy="22879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b="1">
                <a:latin typeface="Source Sans Pro"/>
                <a:cs typeface="Calibri" panose="020F0502020204030204"/>
              </a:rPr>
              <a:t>2-1-1 and Resourceful are complementary; not competitive!</a:t>
            </a:r>
          </a:p>
          <a:p>
            <a:pPr marL="742950" lvl="1" indent="-285750">
              <a:buFont typeface="Arial"/>
              <a:buChar char="•"/>
            </a:pPr>
            <a:r>
              <a:rPr lang="en-US" sz="2400">
                <a:latin typeface="Source Sans Pro"/>
                <a:cs typeface="Calibri" panose="020F0502020204030204"/>
              </a:rPr>
              <a:t>People in crisis will continue to call 2-1-1 for help accessing services, and CBOs will continue to refer clients to 2-1-1 as the first step in accessing services.</a:t>
            </a:r>
          </a:p>
          <a:p>
            <a:pPr marL="1200150" lvl="2" indent="-285750">
              <a:buFont typeface="Arial"/>
              <a:buChar char="•"/>
            </a:pPr>
            <a:r>
              <a:rPr lang="en-US" sz="2400">
                <a:latin typeface="Source Sans Pro"/>
                <a:cs typeface="Calibri" panose="020F0502020204030204"/>
              </a:rPr>
              <a:t>Many programs already listed on Resourceful show "contact 2-1-1" as their Next Step.</a:t>
            </a:r>
          </a:p>
        </p:txBody>
      </p:sp>
      <p:sp>
        <p:nvSpPr>
          <p:cNvPr id="10" name="TextBox 9">
            <a:extLst>
              <a:ext uri="{FF2B5EF4-FFF2-40B4-BE49-F238E27FC236}">
                <a16:creationId xmlns:a16="http://schemas.microsoft.com/office/drawing/2014/main" id="{3383191E-848A-5608-A6D0-E806AD4A727A}"/>
              </a:ext>
            </a:extLst>
          </p:cNvPr>
          <p:cNvSpPr txBox="1"/>
          <p:nvPr/>
        </p:nvSpPr>
        <p:spPr>
          <a:xfrm>
            <a:off x="1691495" y="4199748"/>
            <a:ext cx="990729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b="1" dirty="0">
                <a:latin typeface="Source Sans Pro"/>
                <a:cs typeface="Calibri" panose="020F0502020204030204"/>
              </a:rPr>
              <a:t>Key differences:</a:t>
            </a:r>
          </a:p>
          <a:p>
            <a:pPr marL="742950" lvl="1" indent="-285750">
              <a:buFont typeface="Arial"/>
              <a:buChar char="•"/>
            </a:pPr>
            <a:r>
              <a:rPr lang="en-US" sz="2400" dirty="0">
                <a:latin typeface="Source Sans Pro"/>
                <a:cs typeface="Calibri" panose="020F0502020204030204"/>
              </a:rPr>
              <a:t>For CBOs – Ability to claim their programs/services to change listings</a:t>
            </a:r>
          </a:p>
          <a:p>
            <a:pPr marL="742950" lvl="1" indent="-285750">
              <a:buFont typeface="Arial"/>
              <a:buChar char="•"/>
            </a:pPr>
            <a:r>
              <a:rPr lang="en-US" sz="2400" dirty="0">
                <a:latin typeface="Source Sans Pro"/>
                <a:cs typeface="Calibri" panose="020F0502020204030204"/>
              </a:rPr>
              <a:t>For providers and CBOs – Ability to make and track referrals </a:t>
            </a:r>
          </a:p>
        </p:txBody>
      </p:sp>
    </p:spTree>
    <p:extLst>
      <p:ext uri="{BB962C8B-B14F-4D97-AF65-F5344CB8AC3E}">
        <p14:creationId xmlns:p14="http://schemas.microsoft.com/office/powerpoint/2010/main" val="552706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B31A-CDFB-40D5-9334-50F0EF317EDD}"/>
              </a:ext>
            </a:extLst>
          </p:cNvPr>
          <p:cNvSpPr>
            <a:spLocks noGrp="1"/>
          </p:cNvSpPr>
          <p:nvPr>
            <p:ph type="title"/>
          </p:nvPr>
        </p:nvSpPr>
        <p:spPr>
          <a:xfrm>
            <a:off x="1670642" y="302030"/>
            <a:ext cx="9810800" cy="1570000"/>
          </a:xfrm>
        </p:spPr>
        <p:txBody>
          <a:bodyPr/>
          <a:lstStyle/>
          <a:p>
            <a:r>
              <a:rPr lang="en-US" dirty="0"/>
              <a:t>EMR </a:t>
            </a:r>
            <a:r>
              <a:rPr lang="en-US" dirty="0">
                <a:solidFill>
                  <a:schemeClr val="accent2"/>
                </a:solidFill>
              </a:rPr>
              <a:t>Integration in Healthcare</a:t>
            </a:r>
          </a:p>
        </p:txBody>
      </p:sp>
      <p:sp>
        <p:nvSpPr>
          <p:cNvPr id="3" name="Text Placeholder 2">
            <a:extLst>
              <a:ext uri="{FF2B5EF4-FFF2-40B4-BE49-F238E27FC236}">
                <a16:creationId xmlns:a16="http://schemas.microsoft.com/office/drawing/2014/main" id="{7D560BBA-B44D-4E57-B503-C24341336EBD}"/>
              </a:ext>
            </a:extLst>
          </p:cNvPr>
          <p:cNvSpPr>
            <a:spLocks noGrp="1"/>
          </p:cNvSpPr>
          <p:nvPr>
            <p:ph type="body" idx="1"/>
          </p:nvPr>
        </p:nvSpPr>
        <p:spPr>
          <a:xfrm>
            <a:off x="1670642" y="2229217"/>
            <a:ext cx="9445033" cy="3547200"/>
          </a:xfrm>
        </p:spPr>
        <p:txBody>
          <a:bodyPr/>
          <a:lstStyle/>
          <a:p>
            <a:r>
              <a:rPr lang="en-US" sz="2800" dirty="0"/>
              <a:t>Essentia Health is the License holder</a:t>
            </a:r>
          </a:p>
          <a:p>
            <a:pPr marL="186262" indent="0">
              <a:buNone/>
            </a:pPr>
            <a:endParaRPr lang="en-US" sz="2800" dirty="0"/>
          </a:p>
          <a:p>
            <a:r>
              <a:rPr lang="en-US" sz="2800" dirty="0" err="1"/>
              <a:t>SDoH</a:t>
            </a:r>
            <a:r>
              <a:rPr lang="en-US" sz="2800" dirty="0"/>
              <a:t> Screening</a:t>
            </a:r>
          </a:p>
          <a:p>
            <a:pPr lvl="1">
              <a:buFont typeface="Wingdings" panose="05000000000000000000" pitchFamily="2" charset="2"/>
              <a:buChar char="Ø"/>
            </a:pPr>
            <a:r>
              <a:rPr lang="en-US" sz="2800" dirty="0"/>
              <a:t>Referrals to CHW</a:t>
            </a:r>
          </a:p>
          <a:p>
            <a:pPr lvl="2">
              <a:buFont typeface="Wingdings" panose="05000000000000000000" pitchFamily="2" charset="2"/>
              <a:buChar char="Ø"/>
            </a:pPr>
            <a:r>
              <a:rPr lang="en-US" sz="2800" dirty="0"/>
              <a:t>Resourceful – I do, We do, You do</a:t>
            </a:r>
          </a:p>
          <a:p>
            <a:pPr marL="1405431" lvl="2" indent="0">
              <a:buNone/>
            </a:pPr>
            <a:endParaRPr lang="en-US" sz="2800" dirty="0"/>
          </a:p>
          <a:p>
            <a:pPr lvl="1">
              <a:buFont typeface="Wingdings" panose="05000000000000000000" pitchFamily="2" charset="2"/>
              <a:buChar char="Ø"/>
            </a:pPr>
            <a:r>
              <a:rPr lang="en-US" sz="2800" dirty="0"/>
              <a:t>Social Work, Emergency Dept., Cancer Center, Grief Support Services, Primary Care and Pediatrics</a:t>
            </a:r>
          </a:p>
        </p:txBody>
      </p:sp>
    </p:spTree>
    <p:extLst>
      <p:ext uri="{BB962C8B-B14F-4D97-AF65-F5344CB8AC3E}">
        <p14:creationId xmlns:p14="http://schemas.microsoft.com/office/powerpoint/2010/main" val="893197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C816-3726-A95F-0AEF-43C1915F6D4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C226849-A86A-7727-8524-C3E7D546A0A4}"/>
              </a:ext>
            </a:extLst>
          </p:cNvPr>
          <p:cNvSpPr>
            <a:spLocks noGrp="1"/>
          </p:cNvSpPr>
          <p:nvPr>
            <p:ph type="body" idx="1"/>
          </p:nvPr>
        </p:nvSpPr>
        <p:spPr/>
        <p:txBody>
          <a:bodyPr/>
          <a:lstStyle/>
          <a:p>
            <a:endParaRPr lang="en-US"/>
          </a:p>
        </p:txBody>
      </p:sp>
      <p:pic>
        <p:nvPicPr>
          <p:cNvPr id="4" name="Picture 4">
            <a:extLst>
              <a:ext uri="{FF2B5EF4-FFF2-40B4-BE49-F238E27FC236}">
                <a16:creationId xmlns:a16="http://schemas.microsoft.com/office/drawing/2014/main" id="{BC776FD0-9309-2F46-F2BA-8D3DF5B2ED8E}"/>
              </a:ext>
            </a:extLst>
          </p:cNvPr>
          <p:cNvPicPr>
            <a:picLocks noChangeAspect="1"/>
          </p:cNvPicPr>
          <p:nvPr/>
        </p:nvPicPr>
        <p:blipFill>
          <a:blip r:embed="rId3"/>
          <a:stretch>
            <a:fillRect/>
          </a:stretch>
        </p:blipFill>
        <p:spPr>
          <a:xfrm>
            <a:off x="1532627" y="860306"/>
            <a:ext cx="10305689" cy="5798747"/>
          </a:xfrm>
          <a:prstGeom prst="rect">
            <a:avLst/>
          </a:prstGeom>
        </p:spPr>
      </p:pic>
    </p:spTree>
    <p:extLst>
      <p:ext uri="{BB962C8B-B14F-4D97-AF65-F5344CB8AC3E}">
        <p14:creationId xmlns:p14="http://schemas.microsoft.com/office/powerpoint/2010/main" val="2449732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13518-9364-4095-9508-77123373D7C8}"/>
              </a:ext>
            </a:extLst>
          </p:cNvPr>
          <p:cNvSpPr>
            <a:spLocks noGrp="1"/>
          </p:cNvSpPr>
          <p:nvPr>
            <p:ph type="title"/>
          </p:nvPr>
        </p:nvSpPr>
        <p:spPr>
          <a:xfrm>
            <a:off x="1569775" y="367745"/>
            <a:ext cx="9810800" cy="1570000"/>
          </a:xfrm>
        </p:spPr>
        <p:txBody>
          <a:bodyPr/>
          <a:lstStyle/>
          <a:p>
            <a:r>
              <a:rPr lang="en-US" dirty="0"/>
              <a:t>Patient/Client Story – </a:t>
            </a:r>
            <a:r>
              <a:rPr lang="en-US" dirty="0">
                <a:solidFill>
                  <a:srgbClr val="E4A724"/>
                </a:solidFill>
              </a:rPr>
              <a:t>from a Community Health Worker</a:t>
            </a:r>
          </a:p>
        </p:txBody>
      </p:sp>
      <p:sp>
        <p:nvSpPr>
          <p:cNvPr id="3" name="TextBox 2">
            <a:extLst>
              <a:ext uri="{FF2B5EF4-FFF2-40B4-BE49-F238E27FC236}">
                <a16:creationId xmlns:a16="http://schemas.microsoft.com/office/drawing/2014/main" id="{3F4C6534-5861-3260-8177-82D410937D83}"/>
              </a:ext>
            </a:extLst>
          </p:cNvPr>
          <p:cNvSpPr txBox="1"/>
          <p:nvPr/>
        </p:nvSpPr>
        <p:spPr>
          <a:xfrm>
            <a:off x="1606420" y="1847461"/>
            <a:ext cx="9655628"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cs typeface="Calibri"/>
              </a:rPr>
              <a:t>“Recently a patient came into the clinic to see their provider and shared that they were currently living in a camper. …They had not eaten since the day before I met them. Through Resourceful, I was able to get them connected to the Damiano Center, Union Gospel Mission and Duluth Harbor Mission, which are resources able to provide them with daily meals. I also connected them to Hunger Solutions, a resource that helped connect them to other local food resources available … and helped them apply for food programs like SNAP. Then we looked at their housing and financial situation. … This camper had no running water, electricity or heat. We started with a referral to the Minnesota Department of Human Services General Assistance, which helps people without children pay for basic needs … and we sent a referral to Section 8 housing through the Housing and Redevelopment Authority to help them find and pay for housing. </a:t>
            </a:r>
            <a:endParaRPr lang="en-US" dirty="0"/>
          </a:p>
          <a:p>
            <a:endParaRPr lang="en-US" i="1" dirty="0">
              <a:cs typeface="Calibri"/>
            </a:endParaRPr>
          </a:p>
          <a:p>
            <a:r>
              <a:rPr lang="en-US" i="1" dirty="0">
                <a:cs typeface="Calibri"/>
              </a:rPr>
              <a:t>Currently this person is on a waitlist for housing, and they know where they can go for help if they need a safe place to spend the night in the meantime. They do not have to wonder if they are going to be able to eat that day because of the immediate food-needs resources I connected them to. ... This person’s current living situation is not ideal, but they are in a much better place than when I met them. … I continue to check up on this individual to see how things are going, and they are using the Resourceful site on their own to find resources when they need them.”</a:t>
            </a:r>
            <a:endParaRPr lang="en-US" dirty="0">
              <a:cs typeface="Calibri"/>
            </a:endParaRPr>
          </a:p>
        </p:txBody>
      </p:sp>
    </p:spTree>
    <p:extLst>
      <p:ext uri="{BB962C8B-B14F-4D97-AF65-F5344CB8AC3E}">
        <p14:creationId xmlns:p14="http://schemas.microsoft.com/office/powerpoint/2010/main" val="2384365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e Are Resourceful">
            <a:hlinkClick r:id="" action="ppaction://media"/>
            <a:extLst>
              <a:ext uri="{FF2B5EF4-FFF2-40B4-BE49-F238E27FC236}">
                <a16:creationId xmlns:a16="http://schemas.microsoft.com/office/drawing/2014/main" id="{943E33BF-ECC6-014E-5E14-ECC7765CEB68}"/>
              </a:ext>
            </a:extLst>
          </p:cNvPr>
          <p:cNvPicPr>
            <a:picLocks noRot="1" noChangeAspect="1"/>
          </p:cNvPicPr>
          <p:nvPr>
            <a:videoFile r:link="rId1"/>
          </p:nvPr>
        </p:nvPicPr>
        <p:blipFill>
          <a:blip r:embed="rId3"/>
          <a:stretch>
            <a:fillRect/>
          </a:stretch>
        </p:blipFill>
        <p:spPr>
          <a:xfrm>
            <a:off x="1892343" y="360485"/>
            <a:ext cx="9810219" cy="5542773"/>
          </a:xfrm>
          <a:prstGeom prst="rect">
            <a:avLst/>
          </a:prstGeom>
        </p:spPr>
      </p:pic>
      <p:sp>
        <p:nvSpPr>
          <p:cNvPr id="5" name="TextBox 4">
            <a:extLst>
              <a:ext uri="{FF2B5EF4-FFF2-40B4-BE49-F238E27FC236}">
                <a16:creationId xmlns:a16="http://schemas.microsoft.com/office/drawing/2014/main" id="{909A0398-A5F5-B6A1-29A4-14DC796AFD13}"/>
              </a:ext>
            </a:extLst>
          </p:cNvPr>
          <p:cNvSpPr txBox="1"/>
          <p:nvPr/>
        </p:nvSpPr>
        <p:spPr>
          <a:xfrm>
            <a:off x="8625254" y="6211669"/>
            <a:ext cx="3174022" cy="646331"/>
          </a:xfrm>
          <a:prstGeom prst="rect">
            <a:avLst/>
          </a:prstGeom>
          <a:noFill/>
        </p:spPr>
        <p:txBody>
          <a:bodyPr wrap="square" rtlCol="0">
            <a:spAutoFit/>
          </a:bodyPr>
          <a:lstStyle/>
          <a:p>
            <a:r>
              <a:rPr lang="en-US" dirty="0">
                <a:hlinkClick r:id="rId4"/>
              </a:rPr>
              <a:t>https://youtu.be/-Yd2Xvuemh0</a:t>
            </a:r>
            <a:endParaRPr lang="en-US" dirty="0"/>
          </a:p>
          <a:p>
            <a:endParaRPr lang="en-US" dirty="0"/>
          </a:p>
        </p:txBody>
      </p:sp>
    </p:spTree>
    <p:extLst>
      <p:ext uri="{BB962C8B-B14F-4D97-AF65-F5344CB8AC3E}">
        <p14:creationId xmlns:p14="http://schemas.microsoft.com/office/powerpoint/2010/main" val="323256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0AD9B-B793-07FD-D54B-37D90FA141AC}"/>
              </a:ext>
            </a:extLst>
          </p:cNvPr>
          <p:cNvSpPr>
            <a:spLocks noGrp="1"/>
          </p:cNvSpPr>
          <p:nvPr>
            <p:ph type="title"/>
          </p:nvPr>
        </p:nvSpPr>
        <p:spPr/>
        <p:txBody>
          <a:bodyPr/>
          <a:lstStyle/>
          <a:p>
            <a:r>
              <a:rPr lang="en-US" dirty="0"/>
              <a:t>Data Analytics – is it working?</a:t>
            </a:r>
          </a:p>
        </p:txBody>
      </p:sp>
    </p:spTree>
    <p:extLst>
      <p:ext uri="{BB962C8B-B14F-4D97-AF65-F5344CB8AC3E}">
        <p14:creationId xmlns:p14="http://schemas.microsoft.com/office/powerpoint/2010/main" val="861038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CC17F-1160-31F5-3BE0-1CA0EFCD2437}"/>
              </a:ext>
            </a:extLst>
          </p:cNvPr>
          <p:cNvSpPr>
            <a:spLocks noGrp="1"/>
          </p:cNvSpPr>
          <p:nvPr>
            <p:ph type="title"/>
          </p:nvPr>
        </p:nvSpPr>
        <p:spPr>
          <a:xfrm>
            <a:off x="1670059" y="371134"/>
            <a:ext cx="9810800" cy="1570000"/>
          </a:xfrm>
        </p:spPr>
        <p:txBody>
          <a:bodyPr/>
          <a:lstStyle/>
          <a:p>
            <a:r>
              <a:rPr lang="en-US" dirty="0"/>
              <a:t>Searches: </a:t>
            </a:r>
            <a:r>
              <a:rPr lang="en-US" dirty="0">
                <a:solidFill>
                  <a:srgbClr val="E4A724"/>
                </a:solidFill>
              </a:rPr>
              <a:t>All Time</a:t>
            </a:r>
          </a:p>
        </p:txBody>
      </p:sp>
      <p:pic>
        <p:nvPicPr>
          <p:cNvPr id="5" name="Picture 5" descr="Chart&#10;&#10;Description automatically generated">
            <a:extLst>
              <a:ext uri="{FF2B5EF4-FFF2-40B4-BE49-F238E27FC236}">
                <a16:creationId xmlns:a16="http://schemas.microsoft.com/office/drawing/2014/main" id="{821CBB13-C209-A3CF-CCD0-BEF39A1AAC55}"/>
              </a:ext>
            </a:extLst>
          </p:cNvPr>
          <p:cNvPicPr>
            <a:picLocks noChangeAspect="1"/>
          </p:cNvPicPr>
          <p:nvPr/>
        </p:nvPicPr>
        <p:blipFill>
          <a:blip r:embed="rId2"/>
          <a:stretch>
            <a:fillRect/>
          </a:stretch>
        </p:blipFill>
        <p:spPr>
          <a:xfrm>
            <a:off x="1800808" y="2186078"/>
            <a:ext cx="9562322" cy="3092332"/>
          </a:xfrm>
          <a:prstGeom prst="rect">
            <a:avLst/>
          </a:prstGeom>
        </p:spPr>
      </p:pic>
      <p:pic>
        <p:nvPicPr>
          <p:cNvPr id="4" name="Picture 3">
            <a:extLst>
              <a:ext uri="{FF2B5EF4-FFF2-40B4-BE49-F238E27FC236}">
                <a16:creationId xmlns:a16="http://schemas.microsoft.com/office/drawing/2014/main" id="{843BBD05-E8CB-DD03-FDCF-E2BC751B9278}"/>
              </a:ext>
            </a:extLst>
          </p:cNvPr>
          <p:cNvPicPr>
            <a:picLocks noChangeAspect="1"/>
          </p:cNvPicPr>
          <p:nvPr/>
        </p:nvPicPr>
        <p:blipFill>
          <a:blip r:embed="rId3"/>
          <a:stretch>
            <a:fillRect/>
          </a:stretch>
        </p:blipFill>
        <p:spPr>
          <a:xfrm>
            <a:off x="1144410" y="1566284"/>
            <a:ext cx="10506075" cy="3886200"/>
          </a:xfrm>
          <a:prstGeom prst="rect">
            <a:avLst/>
          </a:prstGeom>
        </p:spPr>
      </p:pic>
    </p:spTree>
    <p:extLst>
      <p:ext uri="{BB962C8B-B14F-4D97-AF65-F5344CB8AC3E}">
        <p14:creationId xmlns:p14="http://schemas.microsoft.com/office/powerpoint/2010/main" val="1718574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CC17F-1160-31F5-3BE0-1CA0EFCD2437}"/>
              </a:ext>
            </a:extLst>
          </p:cNvPr>
          <p:cNvSpPr>
            <a:spLocks noGrp="1"/>
          </p:cNvSpPr>
          <p:nvPr>
            <p:ph type="title"/>
          </p:nvPr>
        </p:nvSpPr>
        <p:spPr>
          <a:xfrm>
            <a:off x="1670059" y="371134"/>
            <a:ext cx="9810800" cy="1570000"/>
          </a:xfrm>
        </p:spPr>
        <p:txBody>
          <a:bodyPr/>
          <a:lstStyle/>
          <a:p>
            <a:r>
              <a:rPr lang="en-US" dirty="0"/>
              <a:t>Most Common Search Terms: </a:t>
            </a:r>
            <a:r>
              <a:rPr lang="en-US" dirty="0">
                <a:solidFill>
                  <a:srgbClr val="E4A724"/>
                </a:solidFill>
              </a:rPr>
              <a:t>All Time</a:t>
            </a:r>
          </a:p>
        </p:txBody>
      </p:sp>
      <p:pic>
        <p:nvPicPr>
          <p:cNvPr id="7" name="Picture 6">
            <a:extLst>
              <a:ext uri="{FF2B5EF4-FFF2-40B4-BE49-F238E27FC236}">
                <a16:creationId xmlns:a16="http://schemas.microsoft.com/office/drawing/2014/main" id="{C0BDC792-DD98-CEBF-5240-FE62D85278A8}"/>
              </a:ext>
            </a:extLst>
          </p:cNvPr>
          <p:cNvPicPr>
            <a:picLocks noChangeAspect="1"/>
          </p:cNvPicPr>
          <p:nvPr/>
        </p:nvPicPr>
        <p:blipFill>
          <a:blip r:embed="rId2"/>
          <a:stretch>
            <a:fillRect/>
          </a:stretch>
        </p:blipFill>
        <p:spPr>
          <a:xfrm>
            <a:off x="1355759" y="1274047"/>
            <a:ext cx="10439400" cy="4953000"/>
          </a:xfrm>
          <a:prstGeom prst="rect">
            <a:avLst/>
          </a:prstGeom>
        </p:spPr>
      </p:pic>
    </p:spTree>
    <p:extLst>
      <p:ext uri="{BB962C8B-B14F-4D97-AF65-F5344CB8AC3E}">
        <p14:creationId xmlns:p14="http://schemas.microsoft.com/office/powerpoint/2010/main" val="1051904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E890499-8B98-1045-9238-4BCFDBCDD849}"/>
              </a:ext>
            </a:extLst>
          </p:cNvPr>
          <p:cNvPicPr>
            <a:picLocks noChangeAspect="1"/>
          </p:cNvPicPr>
          <p:nvPr/>
        </p:nvPicPr>
        <p:blipFill>
          <a:blip r:embed="rId3"/>
          <a:stretch>
            <a:fillRect/>
          </a:stretch>
        </p:blipFill>
        <p:spPr>
          <a:xfrm>
            <a:off x="9025732" y="1817000"/>
            <a:ext cx="2410254" cy="2181794"/>
          </a:xfrm>
          <a:prstGeom prst="rect">
            <a:avLst/>
          </a:prstGeom>
        </p:spPr>
      </p:pic>
      <p:pic>
        <p:nvPicPr>
          <p:cNvPr id="7" name="Picture 6" descr="Logo&#10;&#10;Description automatically generated">
            <a:extLst>
              <a:ext uri="{FF2B5EF4-FFF2-40B4-BE49-F238E27FC236}">
                <a16:creationId xmlns:a16="http://schemas.microsoft.com/office/drawing/2014/main" id="{F678793A-68D4-3549-8766-D21987F8B51F}"/>
              </a:ext>
            </a:extLst>
          </p:cNvPr>
          <p:cNvPicPr>
            <a:picLocks noChangeAspect="1"/>
          </p:cNvPicPr>
          <p:nvPr/>
        </p:nvPicPr>
        <p:blipFill>
          <a:blip r:embed="rId4"/>
          <a:stretch>
            <a:fillRect/>
          </a:stretch>
        </p:blipFill>
        <p:spPr>
          <a:xfrm>
            <a:off x="521374" y="451944"/>
            <a:ext cx="4937950" cy="970213"/>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F0107B7F-33B4-AE42-A3DB-620D7048B0D9}"/>
              </a:ext>
            </a:extLst>
          </p:cNvPr>
          <p:cNvPicPr>
            <a:picLocks noChangeAspect="1"/>
          </p:cNvPicPr>
          <p:nvPr/>
        </p:nvPicPr>
        <p:blipFill>
          <a:blip r:embed="rId5"/>
          <a:stretch>
            <a:fillRect/>
          </a:stretch>
        </p:blipFill>
        <p:spPr>
          <a:xfrm>
            <a:off x="6732678" y="862414"/>
            <a:ext cx="3851189" cy="738942"/>
          </a:xfrm>
          <a:prstGeom prst="rect">
            <a:avLst/>
          </a:prstGeom>
        </p:spPr>
      </p:pic>
      <p:pic>
        <p:nvPicPr>
          <p:cNvPr id="13" name="Picture 12" descr="Logo, icon, company name&#10;&#10;Description automatically generated">
            <a:extLst>
              <a:ext uri="{FF2B5EF4-FFF2-40B4-BE49-F238E27FC236}">
                <a16:creationId xmlns:a16="http://schemas.microsoft.com/office/drawing/2014/main" id="{A25CB2AF-D8D9-9A44-B1F0-C0B848CE5AA9}"/>
              </a:ext>
            </a:extLst>
          </p:cNvPr>
          <p:cNvPicPr>
            <a:picLocks noChangeAspect="1"/>
          </p:cNvPicPr>
          <p:nvPr/>
        </p:nvPicPr>
        <p:blipFill>
          <a:blip r:embed="rId6"/>
          <a:stretch>
            <a:fillRect/>
          </a:stretch>
        </p:blipFill>
        <p:spPr>
          <a:xfrm>
            <a:off x="1239435" y="5196880"/>
            <a:ext cx="3229990" cy="565591"/>
          </a:xfrm>
          <a:prstGeom prst="rect">
            <a:avLst/>
          </a:prstGeom>
        </p:spPr>
      </p:pic>
      <p:pic>
        <p:nvPicPr>
          <p:cNvPr id="15" name="Picture 14" descr="Text&#10;&#10;Description automatically generated">
            <a:extLst>
              <a:ext uri="{FF2B5EF4-FFF2-40B4-BE49-F238E27FC236}">
                <a16:creationId xmlns:a16="http://schemas.microsoft.com/office/drawing/2014/main" id="{5AA74F1F-1620-C944-A769-1DB78491EECD}"/>
              </a:ext>
            </a:extLst>
          </p:cNvPr>
          <p:cNvPicPr>
            <a:picLocks noChangeAspect="1"/>
          </p:cNvPicPr>
          <p:nvPr/>
        </p:nvPicPr>
        <p:blipFill>
          <a:blip r:embed="rId7"/>
          <a:stretch>
            <a:fillRect/>
          </a:stretch>
        </p:blipFill>
        <p:spPr>
          <a:xfrm>
            <a:off x="1239435" y="2248695"/>
            <a:ext cx="2325943" cy="1808300"/>
          </a:xfrm>
          <a:prstGeom prst="rect">
            <a:avLst/>
          </a:prstGeom>
        </p:spPr>
      </p:pic>
      <p:pic>
        <p:nvPicPr>
          <p:cNvPr id="1026" name="Picture 2">
            <a:extLst>
              <a:ext uri="{FF2B5EF4-FFF2-40B4-BE49-F238E27FC236}">
                <a16:creationId xmlns:a16="http://schemas.microsoft.com/office/drawing/2014/main" id="{FDE568F8-B9D7-4809-A0B4-BAFC3A72C5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7010" y="2212424"/>
            <a:ext cx="2581275" cy="17049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 picture containing text, clipart&#10;&#10;Description automatically generated">
            <a:extLst>
              <a:ext uri="{FF2B5EF4-FFF2-40B4-BE49-F238E27FC236}">
                <a16:creationId xmlns:a16="http://schemas.microsoft.com/office/drawing/2014/main" id="{106535DE-5FDC-82AB-D35E-4CDB67903DB2}"/>
              </a:ext>
            </a:extLst>
          </p:cNvPr>
          <p:cNvPicPr>
            <a:picLocks noChangeAspect="1"/>
          </p:cNvPicPr>
          <p:nvPr/>
        </p:nvPicPr>
        <p:blipFill>
          <a:blip r:embed="rId9"/>
          <a:stretch>
            <a:fillRect/>
          </a:stretch>
        </p:blipFill>
        <p:spPr>
          <a:xfrm>
            <a:off x="6811191" y="5054134"/>
            <a:ext cx="3419668" cy="941452"/>
          </a:xfrm>
          <a:prstGeom prst="rect">
            <a:avLst/>
          </a:prstGeom>
        </p:spPr>
      </p:pic>
    </p:spTree>
    <p:extLst>
      <p:ext uri="{BB962C8B-B14F-4D97-AF65-F5344CB8AC3E}">
        <p14:creationId xmlns:p14="http://schemas.microsoft.com/office/powerpoint/2010/main" val="3534683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CC17F-1160-31F5-3BE0-1CA0EFCD2437}"/>
              </a:ext>
            </a:extLst>
          </p:cNvPr>
          <p:cNvSpPr>
            <a:spLocks noGrp="1"/>
          </p:cNvSpPr>
          <p:nvPr>
            <p:ph type="title"/>
          </p:nvPr>
        </p:nvSpPr>
        <p:spPr>
          <a:xfrm>
            <a:off x="1670059" y="371134"/>
            <a:ext cx="9810800" cy="1570000"/>
          </a:xfrm>
        </p:spPr>
        <p:txBody>
          <a:bodyPr/>
          <a:lstStyle/>
          <a:p>
            <a:r>
              <a:rPr lang="en-US" dirty="0"/>
              <a:t>Location of Searches: </a:t>
            </a:r>
            <a:r>
              <a:rPr lang="en-US" dirty="0">
                <a:solidFill>
                  <a:srgbClr val="E4A724"/>
                </a:solidFill>
              </a:rPr>
              <a:t>All Time</a:t>
            </a:r>
          </a:p>
        </p:txBody>
      </p:sp>
      <p:pic>
        <p:nvPicPr>
          <p:cNvPr id="4" name="Picture 3">
            <a:extLst>
              <a:ext uri="{FF2B5EF4-FFF2-40B4-BE49-F238E27FC236}">
                <a16:creationId xmlns:a16="http://schemas.microsoft.com/office/drawing/2014/main" id="{3F46203D-47B6-E0B6-8F49-EC927FB74FA8}"/>
              </a:ext>
            </a:extLst>
          </p:cNvPr>
          <p:cNvPicPr>
            <a:picLocks noChangeAspect="1"/>
          </p:cNvPicPr>
          <p:nvPr/>
        </p:nvPicPr>
        <p:blipFill>
          <a:blip r:embed="rId2"/>
          <a:stretch>
            <a:fillRect/>
          </a:stretch>
        </p:blipFill>
        <p:spPr>
          <a:xfrm>
            <a:off x="1287235" y="1941134"/>
            <a:ext cx="10401300" cy="3800475"/>
          </a:xfrm>
          <a:prstGeom prst="rect">
            <a:avLst/>
          </a:prstGeom>
        </p:spPr>
      </p:pic>
    </p:spTree>
    <p:extLst>
      <p:ext uri="{BB962C8B-B14F-4D97-AF65-F5344CB8AC3E}">
        <p14:creationId xmlns:p14="http://schemas.microsoft.com/office/powerpoint/2010/main" val="4129508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351547-9B01-A7D1-29B4-5797D3C4A08B}"/>
              </a:ext>
            </a:extLst>
          </p:cNvPr>
          <p:cNvPicPr>
            <a:picLocks noChangeAspect="1"/>
          </p:cNvPicPr>
          <p:nvPr/>
        </p:nvPicPr>
        <p:blipFill>
          <a:blip r:embed="rId2"/>
          <a:stretch>
            <a:fillRect/>
          </a:stretch>
        </p:blipFill>
        <p:spPr>
          <a:xfrm>
            <a:off x="3701561" y="215926"/>
            <a:ext cx="8097716" cy="6385164"/>
          </a:xfrm>
          <a:prstGeom prst="rect">
            <a:avLst/>
          </a:prstGeom>
        </p:spPr>
      </p:pic>
      <p:pic>
        <p:nvPicPr>
          <p:cNvPr id="8" name="Picture 7">
            <a:extLst>
              <a:ext uri="{FF2B5EF4-FFF2-40B4-BE49-F238E27FC236}">
                <a16:creationId xmlns:a16="http://schemas.microsoft.com/office/drawing/2014/main" id="{6A22A61F-45CA-A58C-B44C-54105218EF64}"/>
              </a:ext>
            </a:extLst>
          </p:cNvPr>
          <p:cNvPicPr>
            <a:picLocks noChangeAspect="1"/>
          </p:cNvPicPr>
          <p:nvPr/>
        </p:nvPicPr>
        <p:blipFill>
          <a:blip r:embed="rId3"/>
          <a:stretch>
            <a:fillRect/>
          </a:stretch>
        </p:blipFill>
        <p:spPr>
          <a:xfrm>
            <a:off x="974170" y="3385040"/>
            <a:ext cx="6758664" cy="3103683"/>
          </a:xfrm>
          <a:prstGeom prst="rect">
            <a:avLst/>
          </a:prstGeom>
        </p:spPr>
      </p:pic>
      <p:sp>
        <p:nvSpPr>
          <p:cNvPr id="9" name="TextBox 8">
            <a:extLst>
              <a:ext uri="{FF2B5EF4-FFF2-40B4-BE49-F238E27FC236}">
                <a16:creationId xmlns:a16="http://schemas.microsoft.com/office/drawing/2014/main" id="{361EB89C-67D5-362C-33A4-EFA5102043ED}"/>
              </a:ext>
            </a:extLst>
          </p:cNvPr>
          <p:cNvSpPr txBox="1"/>
          <p:nvPr/>
        </p:nvSpPr>
        <p:spPr>
          <a:xfrm>
            <a:off x="1292469" y="1529862"/>
            <a:ext cx="2277208" cy="369332"/>
          </a:xfrm>
          <a:prstGeom prst="rect">
            <a:avLst/>
          </a:prstGeom>
          <a:noFill/>
        </p:spPr>
        <p:txBody>
          <a:bodyPr wrap="square" rtlCol="0">
            <a:spAutoFit/>
          </a:bodyPr>
          <a:lstStyle/>
          <a:p>
            <a:r>
              <a:rPr lang="en-US" dirty="0"/>
              <a:t>Crow Wing County</a:t>
            </a:r>
          </a:p>
        </p:txBody>
      </p:sp>
    </p:spTree>
    <p:extLst>
      <p:ext uri="{BB962C8B-B14F-4D97-AF65-F5344CB8AC3E}">
        <p14:creationId xmlns:p14="http://schemas.microsoft.com/office/powerpoint/2010/main" val="2830974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CC17F-1160-31F5-3BE0-1CA0EFCD2437}"/>
              </a:ext>
            </a:extLst>
          </p:cNvPr>
          <p:cNvSpPr>
            <a:spLocks noGrp="1"/>
          </p:cNvSpPr>
          <p:nvPr>
            <p:ph type="title"/>
          </p:nvPr>
        </p:nvSpPr>
        <p:spPr>
          <a:xfrm>
            <a:off x="1670059" y="371134"/>
            <a:ext cx="9810800" cy="1570000"/>
          </a:xfrm>
        </p:spPr>
        <p:txBody>
          <a:bodyPr/>
          <a:lstStyle/>
          <a:p>
            <a:r>
              <a:rPr lang="en-US" dirty="0"/>
              <a:t>Number of Users: </a:t>
            </a:r>
            <a:r>
              <a:rPr lang="en-US" dirty="0">
                <a:solidFill>
                  <a:srgbClr val="E4A724"/>
                </a:solidFill>
              </a:rPr>
              <a:t>All Time</a:t>
            </a:r>
          </a:p>
        </p:txBody>
      </p:sp>
      <p:pic>
        <p:nvPicPr>
          <p:cNvPr id="4" name="Picture 3">
            <a:extLst>
              <a:ext uri="{FF2B5EF4-FFF2-40B4-BE49-F238E27FC236}">
                <a16:creationId xmlns:a16="http://schemas.microsoft.com/office/drawing/2014/main" id="{EDB981AE-4415-191D-F4AE-B2BD683AE1ED}"/>
              </a:ext>
            </a:extLst>
          </p:cNvPr>
          <p:cNvPicPr>
            <a:picLocks noChangeAspect="1"/>
          </p:cNvPicPr>
          <p:nvPr/>
        </p:nvPicPr>
        <p:blipFill>
          <a:blip r:embed="rId3"/>
          <a:stretch>
            <a:fillRect/>
          </a:stretch>
        </p:blipFill>
        <p:spPr>
          <a:xfrm>
            <a:off x="1183560" y="1941134"/>
            <a:ext cx="10467975" cy="3914775"/>
          </a:xfrm>
          <a:prstGeom prst="rect">
            <a:avLst/>
          </a:prstGeom>
        </p:spPr>
      </p:pic>
    </p:spTree>
    <p:extLst>
      <p:ext uri="{BB962C8B-B14F-4D97-AF65-F5344CB8AC3E}">
        <p14:creationId xmlns:p14="http://schemas.microsoft.com/office/powerpoint/2010/main" val="276735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CC17F-1160-31F5-3BE0-1CA0EFCD2437}"/>
              </a:ext>
            </a:extLst>
          </p:cNvPr>
          <p:cNvSpPr>
            <a:spLocks noGrp="1"/>
          </p:cNvSpPr>
          <p:nvPr>
            <p:ph type="title"/>
          </p:nvPr>
        </p:nvSpPr>
        <p:spPr>
          <a:xfrm>
            <a:off x="1670059" y="371134"/>
            <a:ext cx="9810800" cy="1570000"/>
          </a:xfrm>
        </p:spPr>
        <p:txBody>
          <a:bodyPr/>
          <a:lstStyle/>
          <a:p>
            <a:r>
              <a:rPr lang="en-US"/>
              <a:t>Programs Listed: </a:t>
            </a:r>
            <a:r>
              <a:rPr lang="en-US">
                <a:solidFill>
                  <a:srgbClr val="E4A724"/>
                </a:solidFill>
              </a:rPr>
              <a:t>All Time</a:t>
            </a:r>
          </a:p>
        </p:txBody>
      </p:sp>
      <p:pic>
        <p:nvPicPr>
          <p:cNvPr id="4" name="Picture 3">
            <a:extLst>
              <a:ext uri="{FF2B5EF4-FFF2-40B4-BE49-F238E27FC236}">
                <a16:creationId xmlns:a16="http://schemas.microsoft.com/office/drawing/2014/main" id="{445A451F-31AF-649E-FF78-69E734A936B3}"/>
              </a:ext>
            </a:extLst>
          </p:cNvPr>
          <p:cNvPicPr>
            <a:picLocks noChangeAspect="1"/>
          </p:cNvPicPr>
          <p:nvPr/>
        </p:nvPicPr>
        <p:blipFill>
          <a:blip r:embed="rId3"/>
          <a:stretch>
            <a:fillRect/>
          </a:stretch>
        </p:blipFill>
        <p:spPr>
          <a:xfrm>
            <a:off x="1365284" y="1389394"/>
            <a:ext cx="10420350" cy="4762500"/>
          </a:xfrm>
          <a:prstGeom prst="rect">
            <a:avLst/>
          </a:prstGeom>
        </p:spPr>
      </p:pic>
    </p:spTree>
    <p:extLst>
      <p:ext uri="{BB962C8B-B14F-4D97-AF65-F5344CB8AC3E}">
        <p14:creationId xmlns:p14="http://schemas.microsoft.com/office/powerpoint/2010/main" val="3547797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CC17F-1160-31F5-3BE0-1CA0EFCD2437}"/>
              </a:ext>
            </a:extLst>
          </p:cNvPr>
          <p:cNvSpPr>
            <a:spLocks noGrp="1"/>
          </p:cNvSpPr>
          <p:nvPr>
            <p:ph type="title"/>
          </p:nvPr>
        </p:nvSpPr>
        <p:spPr>
          <a:xfrm>
            <a:off x="1670059" y="371134"/>
            <a:ext cx="9810800" cy="1570000"/>
          </a:xfrm>
        </p:spPr>
        <p:txBody>
          <a:bodyPr/>
          <a:lstStyle/>
          <a:p>
            <a:r>
              <a:rPr lang="en-US" dirty="0"/>
              <a:t>Programs Claimed: </a:t>
            </a:r>
            <a:r>
              <a:rPr lang="en-US" dirty="0">
                <a:solidFill>
                  <a:srgbClr val="E4A724"/>
                </a:solidFill>
              </a:rPr>
              <a:t>All Time</a:t>
            </a:r>
          </a:p>
        </p:txBody>
      </p:sp>
      <p:pic>
        <p:nvPicPr>
          <p:cNvPr id="5" name="Picture 4">
            <a:extLst>
              <a:ext uri="{FF2B5EF4-FFF2-40B4-BE49-F238E27FC236}">
                <a16:creationId xmlns:a16="http://schemas.microsoft.com/office/drawing/2014/main" id="{399BE938-C1B2-73C5-1745-1B71135A1F5E}"/>
              </a:ext>
            </a:extLst>
          </p:cNvPr>
          <p:cNvPicPr>
            <a:picLocks noChangeAspect="1"/>
          </p:cNvPicPr>
          <p:nvPr/>
        </p:nvPicPr>
        <p:blipFill>
          <a:blip r:embed="rId2"/>
          <a:stretch>
            <a:fillRect/>
          </a:stretch>
        </p:blipFill>
        <p:spPr>
          <a:xfrm>
            <a:off x="1379571" y="1344438"/>
            <a:ext cx="10391775" cy="4772025"/>
          </a:xfrm>
          <a:prstGeom prst="rect">
            <a:avLst/>
          </a:prstGeom>
        </p:spPr>
      </p:pic>
    </p:spTree>
    <p:extLst>
      <p:ext uri="{BB962C8B-B14F-4D97-AF65-F5344CB8AC3E}">
        <p14:creationId xmlns:p14="http://schemas.microsoft.com/office/powerpoint/2010/main" val="1085351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0BFB-696A-EF1F-FFA8-F6ED200FBE84}"/>
              </a:ext>
            </a:extLst>
          </p:cNvPr>
          <p:cNvSpPr>
            <a:spLocks noGrp="1"/>
          </p:cNvSpPr>
          <p:nvPr>
            <p:ph type="title"/>
          </p:nvPr>
        </p:nvSpPr>
        <p:spPr>
          <a:xfrm>
            <a:off x="1554955" y="373467"/>
            <a:ext cx="9810800" cy="1570000"/>
          </a:xfrm>
        </p:spPr>
        <p:txBody>
          <a:bodyPr/>
          <a:lstStyle/>
          <a:p>
            <a:r>
              <a:rPr lang="en-US" dirty="0"/>
              <a:t>Most Engaged Programs</a:t>
            </a:r>
          </a:p>
        </p:txBody>
      </p:sp>
      <p:pic>
        <p:nvPicPr>
          <p:cNvPr id="4" name="Picture 3">
            <a:extLst>
              <a:ext uri="{FF2B5EF4-FFF2-40B4-BE49-F238E27FC236}">
                <a16:creationId xmlns:a16="http://schemas.microsoft.com/office/drawing/2014/main" id="{4B0134D9-C543-8A98-BC70-5334133AF782}"/>
              </a:ext>
            </a:extLst>
          </p:cNvPr>
          <p:cNvPicPr>
            <a:picLocks noChangeAspect="1"/>
          </p:cNvPicPr>
          <p:nvPr/>
        </p:nvPicPr>
        <p:blipFill rotWithShape="1">
          <a:blip r:embed="rId2"/>
          <a:srcRect r="32347"/>
          <a:stretch/>
        </p:blipFill>
        <p:spPr>
          <a:xfrm>
            <a:off x="1371466" y="944523"/>
            <a:ext cx="6761419" cy="5540010"/>
          </a:xfrm>
          <a:prstGeom prst="rect">
            <a:avLst/>
          </a:prstGeom>
        </p:spPr>
      </p:pic>
      <p:pic>
        <p:nvPicPr>
          <p:cNvPr id="9" name="Picture 8">
            <a:extLst>
              <a:ext uri="{FF2B5EF4-FFF2-40B4-BE49-F238E27FC236}">
                <a16:creationId xmlns:a16="http://schemas.microsoft.com/office/drawing/2014/main" id="{10EA26DA-1BE9-E8C1-63C9-11588090DCEF}"/>
              </a:ext>
            </a:extLst>
          </p:cNvPr>
          <p:cNvPicPr>
            <a:picLocks noChangeAspect="1"/>
          </p:cNvPicPr>
          <p:nvPr/>
        </p:nvPicPr>
        <p:blipFill>
          <a:blip r:embed="rId3"/>
          <a:stretch>
            <a:fillRect/>
          </a:stretch>
        </p:blipFill>
        <p:spPr>
          <a:xfrm>
            <a:off x="8124093" y="1091344"/>
            <a:ext cx="1292469" cy="5439528"/>
          </a:xfrm>
          <a:prstGeom prst="rect">
            <a:avLst/>
          </a:prstGeom>
        </p:spPr>
      </p:pic>
    </p:spTree>
    <p:extLst>
      <p:ext uri="{BB962C8B-B14F-4D97-AF65-F5344CB8AC3E}">
        <p14:creationId xmlns:p14="http://schemas.microsoft.com/office/powerpoint/2010/main" val="4097175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CC17F-1160-31F5-3BE0-1CA0EFCD2437}"/>
              </a:ext>
            </a:extLst>
          </p:cNvPr>
          <p:cNvSpPr>
            <a:spLocks noGrp="1"/>
          </p:cNvSpPr>
          <p:nvPr>
            <p:ph type="title"/>
          </p:nvPr>
        </p:nvSpPr>
        <p:spPr>
          <a:xfrm>
            <a:off x="1670059" y="371134"/>
            <a:ext cx="9810800" cy="1570000"/>
          </a:xfrm>
        </p:spPr>
        <p:txBody>
          <a:bodyPr/>
          <a:lstStyle/>
          <a:p>
            <a:r>
              <a:rPr lang="en-US" dirty="0"/>
              <a:t>Total Referrals: </a:t>
            </a:r>
            <a:r>
              <a:rPr lang="en-US" dirty="0">
                <a:solidFill>
                  <a:srgbClr val="E4A724"/>
                </a:solidFill>
              </a:rPr>
              <a:t>All Time</a:t>
            </a:r>
          </a:p>
        </p:txBody>
      </p:sp>
      <p:pic>
        <p:nvPicPr>
          <p:cNvPr id="5" name="Picture 4">
            <a:extLst>
              <a:ext uri="{FF2B5EF4-FFF2-40B4-BE49-F238E27FC236}">
                <a16:creationId xmlns:a16="http://schemas.microsoft.com/office/drawing/2014/main" id="{425C22B6-ECDB-F77E-C500-10481C34FCA7}"/>
              </a:ext>
            </a:extLst>
          </p:cNvPr>
          <p:cNvPicPr>
            <a:picLocks noChangeAspect="1"/>
          </p:cNvPicPr>
          <p:nvPr/>
        </p:nvPicPr>
        <p:blipFill>
          <a:blip r:embed="rId3"/>
          <a:stretch>
            <a:fillRect/>
          </a:stretch>
        </p:blipFill>
        <p:spPr>
          <a:xfrm>
            <a:off x="1182512" y="1664100"/>
            <a:ext cx="10429875" cy="3971925"/>
          </a:xfrm>
          <a:prstGeom prst="rect">
            <a:avLst/>
          </a:prstGeom>
        </p:spPr>
      </p:pic>
    </p:spTree>
    <p:extLst>
      <p:ext uri="{BB962C8B-B14F-4D97-AF65-F5344CB8AC3E}">
        <p14:creationId xmlns:p14="http://schemas.microsoft.com/office/powerpoint/2010/main" val="4195092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264E40-7B75-9200-D13B-3A1A1D05FA9D}"/>
              </a:ext>
            </a:extLst>
          </p:cNvPr>
          <p:cNvSpPr>
            <a:spLocks noGrp="1"/>
          </p:cNvSpPr>
          <p:nvPr>
            <p:ph type="title"/>
          </p:nvPr>
        </p:nvSpPr>
        <p:spPr>
          <a:xfrm>
            <a:off x="1554955" y="424965"/>
            <a:ext cx="9810800" cy="1570000"/>
          </a:xfrm>
        </p:spPr>
        <p:txBody>
          <a:bodyPr/>
          <a:lstStyle/>
          <a:p>
            <a:r>
              <a:rPr lang="en-US" dirty="0"/>
              <a:t>Closed Loop: </a:t>
            </a:r>
            <a:r>
              <a:rPr lang="en-US" dirty="0">
                <a:solidFill>
                  <a:schemeClr val="accent4"/>
                </a:solidFill>
              </a:rPr>
              <a:t>Status Updates</a:t>
            </a:r>
          </a:p>
        </p:txBody>
      </p:sp>
      <p:pic>
        <p:nvPicPr>
          <p:cNvPr id="11" name="Picture 10">
            <a:extLst>
              <a:ext uri="{FF2B5EF4-FFF2-40B4-BE49-F238E27FC236}">
                <a16:creationId xmlns:a16="http://schemas.microsoft.com/office/drawing/2014/main" id="{2B8F3514-905B-DB0E-9B3C-65608D84F6EC}"/>
              </a:ext>
            </a:extLst>
          </p:cNvPr>
          <p:cNvPicPr>
            <a:picLocks noChangeAspect="1"/>
          </p:cNvPicPr>
          <p:nvPr/>
        </p:nvPicPr>
        <p:blipFill>
          <a:blip r:embed="rId2"/>
          <a:stretch>
            <a:fillRect/>
          </a:stretch>
        </p:blipFill>
        <p:spPr>
          <a:xfrm>
            <a:off x="1428957" y="2118161"/>
            <a:ext cx="10344150" cy="2895600"/>
          </a:xfrm>
          <a:prstGeom prst="rect">
            <a:avLst/>
          </a:prstGeom>
        </p:spPr>
      </p:pic>
    </p:spTree>
    <p:extLst>
      <p:ext uri="{BB962C8B-B14F-4D97-AF65-F5344CB8AC3E}">
        <p14:creationId xmlns:p14="http://schemas.microsoft.com/office/powerpoint/2010/main" val="2377983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157"/>
          <p:cNvSpPr txBox="1">
            <a:spLocks noGrp="1"/>
          </p:cNvSpPr>
          <p:nvPr>
            <p:ph type="title"/>
          </p:nvPr>
        </p:nvSpPr>
        <p:spPr>
          <a:xfrm>
            <a:off x="5540733" y="1317600"/>
            <a:ext cx="5840800" cy="4222800"/>
          </a:xfrm>
          <a:prstGeom prst="rect">
            <a:avLst/>
          </a:prstGeom>
        </p:spPr>
        <p:txBody>
          <a:bodyPr spcFirstLastPara="1" vert="horz" wrap="square" lIns="121900" tIns="121900" rIns="121900" bIns="121900" rtlCol="0" anchor="ctr" anchorCtr="0">
            <a:noAutofit/>
          </a:bodyPr>
          <a:lstStyle/>
          <a:p>
            <a:r>
              <a:rPr lang="en" u="sng"/>
              <a:t>Poll:</a:t>
            </a:r>
            <a:endParaRPr u="sng"/>
          </a:p>
          <a:p>
            <a:r>
              <a:rPr lang="en" sz="4000"/>
              <a:t>What system of record does your team currently use to track and manage referrals?</a:t>
            </a:r>
            <a:endParaRPr sz="4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CC17F-1160-31F5-3BE0-1CA0EFCD2437}"/>
              </a:ext>
            </a:extLst>
          </p:cNvPr>
          <p:cNvSpPr>
            <a:spLocks noGrp="1"/>
          </p:cNvSpPr>
          <p:nvPr>
            <p:ph type="title"/>
          </p:nvPr>
        </p:nvSpPr>
        <p:spPr>
          <a:xfrm>
            <a:off x="1670059" y="371134"/>
            <a:ext cx="9810800" cy="1570000"/>
          </a:xfrm>
        </p:spPr>
        <p:txBody>
          <a:bodyPr/>
          <a:lstStyle/>
          <a:p>
            <a:r>
              <a:rPr lang="en-US" dirty="0"/>
              <a:t>Email Referral</a:t>
            </a:r>
          </a:p>
        </p:txBody>
      </p:sp>
      <p:pic>
        <p:nvPicPr>
          <p:cNvPr id="3" name="Picture 3" descr="Table&#10;&#10;Description automatically generated">
            <a:extLst>
              <a:ext uri="{FF2B5EF4-FFF2-40B4-BE49-F238E27FC236}">
                <a16:creationId xmlns:a16="http://schemas.microsoft.com/office/drawing/2014/main" id="{801AC13C-9299-7E31-4A88-64F171E07E83}"/>
              </a:ext>
            </a:extLst>
          </p:cNvPr>
          <p:cNvPicPr>
            <a:picLocks noChangeAspect="1"/>
          </p:cNvPicPr>
          <p:nvPr/>
        </p:nvPicPr>
        <p:blipFill>
          <a:blip r:embed="rId2"/>
          <a:stretch>
            <a:fillRect/>
          </a:stretch>
        </p:blipFill>
        <p:spPr>
          <a:xfrm>
            <a:off x="2275114" y="1384893"/>
            <a:ext cx="8535955" cy="5472252"/>
          </a:xfrm>
          <a:prstGeom prst="rect">
            <a:avLst/>
          </a:prstGeom>
        </p:spPr>
      </p:pic>
    </p:spTree>
    <p:extLst>
      <p:ext uri="{BB962C8B-B14F-4D97-AF65-F5344CB8AC3E}">
        <p14:creationId xmlns:p14="http://schemas.microsoft.com/office/powerpoint/2010/main" val="760089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63545-B7C2-4B0A-989D-E5936493F11B}"/>
              </a:ext>
            </a:extLst>
          </p:cNvPr>
          <p:cNvSpPr>
            <a:spLocks noGrp="1"/>
          </p:cNvSpPr>
          <p:nvPr>
            <p:ph type="title"/>
          </p:nvPr>
        </p:nvSpPr>
        <p:spPr>
          <a:xfrm>
            <a:off x="1756367" y="259167"/>
            <a:ext cx="9810800" cy="1570000"/>
          </a:xfrm>
        </p:spPr>
        <p:txBody>
          <a:bodyPr/>
          <a:lstStyle/>
          <a:p>
            <a:r>
              <a:rPr lang="en-US" dirty="0"/>
              <a:t>Co-Creation Process, Engagement &amp; Evaluation</a:t>
            </a:r>
          </a:p>
        </p:txBody>
      </p:sp>
      <p:sp>
        <p:nvSpPr>
          <p:cNvPr id="3" name="Text Placeholder 2">
            <a:extLst>
              <a:ext uri="{FF2B5EF4-FFF2-40B4-BE49-F238E27FC236}">
                <a16:creationId xmlns:a16="http://schemas.microsoft.com/office/drawing/2014/main" id="{B8999F85-1DC1-4254-92F0-465C1ADDB0CA}"/>
              </a:ext>
            </a:extLst>
          </p:cNvPr>
          <p:cNvSpPr>
            <a:spLocks noGrp="1"/>
          </p:cNvSpPr>
          <p:nvPr>
            <p:ph type="body" idx="1"/>
          </p:nvPr>
        </p:nvSpPr>
        <p:spPr>
          <a:xfrm>
            <a:off x="2719387" y="1829167"/>
            <a:ext cx="7716246" cy="4504829"/>
          </a:xfrm>
        </p:spPr>
        <p:txBody>
          <a:bodyPr/>
          <a:lstStyle/>
          <a:p>
            <a:r>
              <a:rPr lang="en-US" sz="2000" dirty="0"/>
              <a:t>Key Stakeholders/Community Partners</a:t>
            </a:r>
          </a:p>
          <a:p>
            <a:pPr lvl="1"/>
            <a:r>
              <a:rPr lang="en-US" sz="2000" dirty="0"/>
              <a:t>Vetting vendors</a:t>
            </a:r>
          </a:p>
          <a:p>
            <a:pPr lvl="1"/>
            <a:r>
              <a:rPr lang="en-US" sz="2000" dirty="0"/>
              <a:t>Language/messaging, branding</a:t>
            </a:r>
          </a:p>
          <a:p>
            <a:pPr lvl="1"/>
            <a:r>
              <a:rPr lang="en-US" sz="2000" dirty="0"/>
              <a:t>Community stewards</a:t>
            </a:r>
          </a:p>
          <a:p>
            <a:pPr marL="795847" lvl="1" indent="0">
              <a:buNone/>
            </a:pPr>
            <a:endParaRPr lang="en-US" sz="2000" dirty="0"/>
          </a:p>
          <a:p>
            <a:r>
              <a:rPr lang="en-US" sz="2000" dirty="0"/>
              <a:t>Community Engagement</a:t>
            </a:r>
          </a:p>
          <a:p>
            <a:pPr lvl="1"/>
            <a:r>
              <a:rPr lang="en-US" sz="2000" dirty="0"/>
              <a:t>Regional Action Teams</a:t>
            </a:r>
          </a:p>
          <a:p>
            <a:pPr lvl="1"/>
            <a:r>
              <a:rPr lang="en-US" sz="2000" dirty="0"/>
              <a:t>3 Goals – Seekers, Helpers &amp; CBO’s</a:t>
            </a:r>
          </a:p>
          <a:p>
            <a:pPr marL="795847" lvl="1" indent="0">
              <a:buNone/>
            </a:pPr>
            <a:endParaRPr lang="en-US" sz="2000" dirty="0"/>
          </a:p>
          <a:p>
            <a:r>
              <a:rPr lang="en-US" sz="2000" dirty="0"/>
              <a:t>Research &amp; Evaluation </a:t>
            </a:r>
          </a:p>
          <a:p>
            <a:pPr lvl="1"/>
            <a:r>
              <a:rPr lang="en-US" sz="2000" dirty="0"/>
              <a:t>Community Based Participatory Evaluation</a:t>
            </a:r>
          </a:p>
          <a:p>
            <a:pPr marL="795847" lvl="1" indent="0">
              <a:buNone/>
            </a:pPr>
            <a:endParaRPr lang="en-US" sz="2000" dirty="0"/>
          </a:p>
          <a:p>
            <a:r>
              <a:rPr lang="en-US" sz="2000" dirty="0"/>
              <a:t>Community Site Leadership</a:t>
            </a:r>
          </a:p>
          <a:p>
            <a:pPr lvl="1"/>
            <a:r>
              <a:rPr lang="en-US" sz="2000" dirty="0"/>
              <a:t>“Non-</a:t>
            </a:r>
            <a:r>
              <a:rPr lang="en-US" sz="2000" dirty="0" err="1"/>
              <a:t>Listables</a:t>
            </a:r>
            <a:r>
              <a:rPr lang="en-US" sz="2000" dirty="0"/>
              <a:t>”</a:t>
            </a:r>
          </a:p>
          <a:p>
            <a:pPr lvl="1"/>
            <a:r>
              <a:rPr lang="en-US" sz="2000" dirty="0"/>
              <a:t>Set &amp; monitor targets</a:t>
            </a:r>
          </a:p>
          <a:p>
            <a:pPr lvl="1"/>
            <a:r>
              <a:rPr lang="en-US" sz="2000" dirty="0"/>
              <a:t>Site-wide decisions</a:t>
            </a:r>
          </a:p>
        </p:txBody>
      </p:sp>
    </p:spTree>
    <p:extLst>
      <p:ext uri="{BB962C8B-B14F-4D97-AF65-F5344CB8AC3E}">
        <p14:creationId xmlns:p14="http://schemas.microsoft.com/office/powerpoint/2010/main" val="922333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E57CD-8A05-DA36-5E88-631317A7575B}"/>
              </a:ext>
            </a:extLst>
          </p:cNvPr>
          <p:cNvSpPr>
            <a:spLocks noGrp="1"/>
          </p:cNvSpPr>
          <p:nvPr>
            <p:ph type="title"/>
          </p:nvPr>
        </p:nvSpPr>
        <p:spPr/>
        <p:txBody>
          <a:bodyPr/>
          <a:lstStyle/>
          <a:p>
            <a:r>
              <a:rPr lang="en-US" dirty="0"/>
              <a:t>Live Demo: </a:t>
            </a:r>
            <a:r>
              <a:rPr lang="en-US" dirty="0">
                <a:solidFill>
                  <a:srgbClr val="E4A724"/>
                </a:solidFill>
              </a:rPr>
              <a:t>How it all works!</a:t>
            </a:r>
          </a:p>
        </p:txBody>
      </p:sp>
    </p:spTree>
    <p:extLst>
      <p:ext uri="{BB962C8B-B14F-4D97-AF65-F5344CB8AC3E}">
        <p14:creationId xmlns:p14="http://schemas.microsoft.com/office/powerpoint/2010/main" val="1851318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Graphical user interface, website&#10;&#10;Description automatically generated">
            <a:extLst>
              <a:ext uri="{FF2B5EF4-FFF2-40B4-BE49-F238E27FC236}">
                <a16:creationId xmlns:a16="http://schemas.microsoft.com/office/drawing/2014/main" id="{9E2B2E78-76AE-6480-F3BC-66760C2068E8}"/>
              </a:ext>
            </a:extLst>
          </p:cNvPr>
          <p:cNvPicPr>
            <a:picLocks noChangeAspect="1"/>
          </p:cNvPicPr>
          <p:nvPr/>
        </p:nvPicPr>
        <p:blipFill>
          <a:blip r:embed="rId2"/>
          <a:stretch>
            <a:fillRect/>
          </a:stretch>
        </p:blipFill>
        <p:spPr>
          <a:xfrm>
            <a:off x="1511687" y="1506054"/>
            <a:ext cx="9929036" cy="4887793"/>
          </a:xfrm>
          <a:prstGeom prst="rect">
            <a:avLst/>
          </a:prstGeom>
        </p:spPr>
      </p:pic>
      <p:sp>
        <p:nvSpPr>
          <p:cNvPr id="7" name="TextBox 6">
            <a:extLst>
              <a:ext uri="{FF2B5EF4-FFF2-40B4-BE49-F238E27FC236}">
                <a16:creationId xmlns:a16="http://schemas.microsoft.com/office/drawing/2014/main" id="{83704EFC-BFC7-974C-40F5-90B3AF1A329F}"/>
              </a:ext>
            </a:extLst>
          </p:cNvPr>
          <p:cNvSpPr txBox="1"/>
          <p:nvPr/>
        </p:nvSpPr>
        <p:spPr>
          <a:xfrm>
            <a:off x="2062822" y="390769"/>
            <a:ext cx="869461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solidFill>
                  <a:srgbClr val="E4A724"/>
                </a:solidFill>
                <a:cs typeface="Calibri"/>
                <a:hlinkClick r:id="rId3">
                  <a:extLst>
                    <a:ext uri="{A12FA001-AC4F-418D-AE19-62706E023703}">
                      <ahyp:hlinkClr xmlns:ahyp="http://schemas.microsoft.com/office/drawing/2018/hyperlinkcolor" val="tx"/>
                    </a:ext>
                  </a:extLst>
                </a:hlinkClick>
              </a:rPr>
              <a:t>www.WeAreResourceful.org</a:t>
            </a:r>
            <a:endParaRPr lang="en-US" sz="3600">
              <a:solidFill>
                <a:srgbClr val="E4A724"/>
              </a:solidFill>
              <a:cs typeface="Calibri"/>
            </a:endParaRPr>
          </a:p>
          <a:p>
            <a:endParaRPr lang="en-US">
              <a:solidFill>
                <a:srgbClr val="E4A724"/>
              </a:solidFill>
              <a:cs typeface="Calibri"/>
            </a:endParaRPr>
          </a:p>
        </p:txBody>
      </p:sp>
    </p:spTree>
    <p:extLst>
      <p:ext uri="{BB962C8B-B14F-4D97-AF65-F5344CB8AC3E}">
        <p14:creationId xmlns:p14="http://schemas.microsoft.com/office/powerpoint/2010/main" val="2675214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D4D6-48A9-2C10-4108-165F418B75B6}"/>
              </a:ext>
            </a:extLst>
          </p:cNvPr>
          <p:cNvSpPr>
            <a:spLocks noGrp="1"/>
          </p:cNvSpPr>
          <p:nvPr>
            <p:ph type="title"/>
          </p:nvPr>
        </p:nvSpPr>
        <p:spPr>
          <a:xfrm>
            <a:off x="1483805" y="215205"/>
            <a:ext cx="9810800" cy="1570000"/>
          </a:xfrm>
        </p:spPr>
        <p:txBody>
          <a:bodyPr/>
          <a:lstStyle/>
          <a:p>
            <a:r>
              <a:rPr lang="en-US" dirty="0"/>
              <a:t> I do, We do, You do!</a:t>
            </a:r>
          </a:p>
        </p:txBody>
      </p:sp>
      <p:sp>
        <p:nvSpPr>
          <p:cNvPr id="3" name="Text Placeholder 2">
            <a:extLst>
              <a:ext uri="{FF2B5EF4-FFF2-40B4-BE49-F238E27FC236}">
                <a16:creationId xmlns:a16="http://schemas.microsoft.com/office/drawing/2014/main" id="{3D45365C-10E6-95B0-7C1B-6E2119C7083F}"/>
              </a:ext>
            </a:extLst>
          </p:cNvPr>
          <p:cNvSpPr>
            <a:spLocks noGrp="1"/>
          </p:cNvSpPr>
          <p:nvPr>
            <p:ph type="body" idx="1"/>
          </p:nvPr>
        </p:nvSpPr>
        <p:spPr>
          <a:xfrm>
            <a:off x="1413467" y="1785205"/>
            <a:ext cx="4764000" cy="4962762"/>
          </a:xfrm>
        </p:spPr>
        <p:txBody>
          <a:bodyPr/>
          <a:lstStyle/>
          <a:p>
            <a:pPr marL="186262" indent="0">
              <a:buNone/>
            </a:pPr>
            <a:r>
              <a:rPr lang="en-US" b="1" dirty="0"/>
              <a:t>I do:</a:t>
            </a:r>
          </a:p>
          <a:p>
            <a:pPr>
              <a:buFont typeface="Wingdings" panose="05000000000000000000" pitchFamily="2" charset="2"/>
              <a:buChar char="ü"/>
            </a:pPr>
            <a:r>
              <a:rPr lang="en-US" dirty="0"/>
              <a:t>Search by zip code</a:t>
            </a:r>
          </a:p>
          <a:p>
            <a:pPr>
              <a:buFont typeface="Wingdings" panose="05000000000000000000" pitchFamily="2" charset="2"/>
              <a:buChar char="ü"/>
            </a:pPr>
            <a:r>
              <a:rPr lang="en-US" dirty="0"/>
              <a:t>Browse by category or key word/name</a:t>
            </a:r>
          </a:p>
          <a:p>
            <a:pPr>
              <a:buFont typeface="Wingdings" panose="05000000000000000000" pitchFamily="2" charset="2"/>
              <a:buChar char="ü"/>
            </a:pPr>
            <a:r>
              <a:rPr lang="en-US" dirty="0"/>
              <a:t>Utilizing personal &amp; program filters</a:t>
            </a:r>
          </a:p>
          <a:p>
            <a:pPr lvl="1">
              <a:buFont typeface="Wingdings" panose="05000000000000000000" pitchFamily="2" charset="2"/>
              <a:buChar char="ü"/>
            </a:pPr>
            <a:r>
              <a:rPr lang="en-US" dirty="0"/>
              <a:t>Closest vs. Relevance</a:t>
            </a:r>
          </a:p>
          <a:p>
            <a:pPr>
              <a:buFont typeface="Wingdings" panose="05000000000000000000" pitchFamily="2" charset="2"/>
              <a:buChar char="ü"/>
            </a:pPr>
            <a:r>
              <a:rPr lang="en-US" dirty="0"/>
              <a:t>Anatomy of a program card</a:t>
            </a:r>
          </a:p>
          <a:p>
            <a:pPr lvl="1">
              <a:buFont typeface="Wingdings" panose="05000000000000000000" pitchFamily="2" charset="2"/>
              <a:buChar char="ü"/>
            </a:pPr>
            <a:r>
              <a:rPr lang="en-US" dirty="0"/>
              <a:t>Print, save, share, notes, suggest</a:t>
            </a:r>
          </a:p>
          <a:p>
            <a:pPr lvl="1">
              <a:buFont typeface="Wingdings" panose="05000000000000000000" pitchFamily="2" charset="2"/>
              <a:buChar char="ü"/>
            </a:pPr>
            <a:r>
              <a:rPr lang="en-US" dirty="0"/>
              <a:t>Referral process</a:t>
            </a:r>
          </a:p>
          <a:p>
            <a:pPr>
              <a:buFont typeface="Wingdings" panose="05000000000000000000" pitchFamily="2" charset="2"/>
              <a:buChar char="ü"/>
            </a:pPr>
            <a:r>
              <a:rPr lang="en-US" dirty="0"/>
              <a:t>Create favorites folder</a:t>
            </a:r>
          </a:p>
          <a:p>
            <a:pPr>
              <a:buFont typeface="Wingdings" panose="05000000000000000000" pitchFamily="2" charset="2"/>
              <a:buChar char="ü"/>
            </a:pPr>
            <a:r>
              <a:rPr lang="en-US" dirty="0"/>
              <a:t>Manage people you’re helping dashboard</a:t>
            </a:r>
          </a:p>
          <a:p>
            <a:pPr>
              <a:buFont typeface="Wingdings" panose="05000000000000000000" pitchFamily="2" charset="2"/>
              <a:buChar char="ü"/>
            </a:pPr>
            <a:r>
              <a:rPr lang="en-US" dirty="0"/>
              <a:t>Referral dashboard for programs</a:t>
            </a:r>
          </a:p>
          <a:p>
            <a:pPr>
              <a:buFont typeface="Wingdings" panose="05000000000000000000" pitchFamily="2" charset="2"/>
              <a:buChar char="ü"/>
            </a:pPr>
            <a:r>
              <a:rPr lang="en-US" dirty="0"/>
              <a:t>Utilize analytics for grant writing/reporting, evaluation, etc.</a:t>
            </a:r>
          </a:p>
          <a:p>
            <a:pPr>
              <a:buFont typeface="Wingdings" panose="05000000000000000000" pitchFamily="2" charset="2"/>
              <a:buChar char="ü"/>
            </a:pPr>
            <a:r>
              <a:rPr lang="en-US" dirty="0"/>
              <a:t>List &amp; Claim your program</a:t>
            </a:r>
          </a:p>
          <a:p>
            <a:pPr lvl="1">
              <a:buFont typeface="Wingdings" panose="05000000000000000000" pitchFamily="2" charset="2"/>
              <a:buChar char="ü"/>
            </a:pPr>
            <a:r>
              <a:rPr lang="en-US" dirty="0"/>
              <a:t>Edit program details</a:t>
            </a:r>
          </a:p>
          <a:p>
            <a:pPr lvl="1">
              <a:buFont typeface="Wingdings" panose="05000000000000000000" pitchFamily="2" charset="2"/>
              <a:buChar char="ü"/>
            </a:pPr>
            <a:r>
              <a:rPr lang="en-US" dirty="0"/>
              <a:t>My team</a:t>
            </a:r>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p:txBody>
      </p:sp>
      <p:sp>
        <p:nvSpPr>
          <p:cNvPr id="4" name="Text Placeholder 3">
            <a:extLst>
              <a:ext uri="{FF2B5EF4-FFF2-40B4-BE49-F238E27FC236}">
                <a16:creationId xmlns:a16="http://schemas.microsoft.com/office/drawing/2014/main" id="{8649B743-7733-4C14-CFB3-EAA9D9B1176A}"/>
              </a:ext>
            </a:extLst>
          </p:cNvPr>
          <p:cNvSpPr>
            <a:spLocks noGrp="1"/>
          </p:cNvSpPr>
          <p:nvPr>
            <p:ph type="body" idx="2"/>
          </p:nvPr>
        </p:nvSpPr>
        <p:spPr>
          <a:xfrm>
            <a:off x="6460355" y="1785205"/>
            <a:ext cx="4764000" cy="4962762"/>
          </a:xfrm>
        </p:spPr>
        <p:txBody>
          <a:bodyPr/>
          <a:lstStyle/>
          <a:p>
            <a:pPr marL="186262" indent="0">
              <a:buNone/>
            </a:pPr>
            <a:r>
              <a:rPr lang="en-US" b="1" dirty="0"/>
              <a:t>We do:</a:t>
            </a:r>
          </a:p>
          <a:p>
            <a:pPr marL="643462" indent="-457200">
              <a:buFont typeface="+mj-lt"/>
              <a:buAutoNum type="arabicPeriod"/>
            </a:pPr>
            <a:r>
              <a:rPr lang="en-US" dirty="0"/>
              <a:t>Group scenario/search (we do)</a:t>
            </a:r>
          </a:p>
          <a:p>
            <a:pPr marL="186262" indent="0">
              <a:buNone/>
            </a:pPr>
            <a:endParaRPr lang="en-US" dirty="0"/>
          </a:p>
          <a:p>
            <a:pPr marL="186262" indent="0">
              <a:buNone/>
            </a:pPr>
            <a:br>
              <a:rPr lang="en-US" dirty="0"/>
            </a:br>
            <a:r>
              <a:rPr lang="en-US" b="1" dirty="0"/>
              <a:t>You do:</a:t>
            </a:r>
          </a:p>
          <a:p>
            <a:pPr marL="643462" indent="-457200">
              <a:buFont typeface="+mj-lt"/>
              <a:buAutoNum type="arabicPeriod"/>
            </a:pPr>
            <a:r>
              <a:rPr lang="en-US" dirty="0"/>
              <a:t>Create a free account</a:t>
            </a:r>
          </a:p>
          <a:p>
            <a:pPr marL="643462" indent="-457200">
              <a:buFont typeface="+mj-lt"/>
              <a:buAutoNum type="arabicPeriod"/>
            </a:pPr>
            <a:r>
              <a:rPr lang="en-US" dirty="0"/>
              <a:t>Is your program listed?  Is your program claimed?  Are referrals enabled?</a:t>
            </a:r>
          </a:p>
          <a:p>
            <a:pPr marL="1253047" lvl="1" indent="-457200">
              <a:buFont typeface="+mj-lt"/>
              <a:buAutoNum type="arabicPeriod"/>
            </a:pPr>
            <a:r>
              <a:rPr lang="en-US" dirty="0"/>
              <a:t>List your program</a:t>
            </a:r>
          </a:p>
          <a:p>
            <a:pPr marL="1253047" lvl="1" indent="-457200">
              <a:buFont typeface="+mj-lt"/>
              <a:buAutoNum type="arabicPeriod"/>
            </a:pPr>
            <a:r>
              <a:rPr lang="en-US" dirty="0"/>
              <a:t>Claim your program</a:t>
            </a:r>
          </a:p>
          <a:p>
            <a:pPr marL="1253047" lvl="1" indent="-457200">
              <a:buFont typeface="+mj-lt"/>
              <a:buAutoNum type="arabicPeriod"/>
            </a:pPr>
            <a:r>
              <a:rPr lang="en-US" dirty="0"/>
              <a:t>Edit your program details</a:t>
            </a:r>
          </a:p>
          <a:p>
            <a:pPr marL="1253047" lvl="1" indent="-457200">
              <a:buFont typeface="+mj-lt"/>
              <a:buAutoNum type="arabicPeriod"/>
            </a:pPr>
            <a:r>
              <a:rPr lang="en-US" dirty="0"/>
              <a:t>Review your program analytics</a:t>
            </a:r>
          </a:p>
          <a:p>
            <a:pPr marL="643462" indent="-457200">
              <a:buFont typeface="+mj-lt"/>
              <a:buAutoNum type="arabicPeriod"/>
            </a:pPr>
            <a:r>
              <a:rPr lang="en-US" dirty="0"/>
              <a:t>Search for programs you connect with regularly</a:t>
            </a:r>
          </a:p>
          <a:p>
            <a:pPr marL="1253047" lvl="1" indent="-457200">
              <a:buFont typeface="+mj-lt"/>
              <a:buAutoNum type="arabicPeriod"/>
            </a:pPr>
            <a:r>
              <a:rPr lang="en-US" dirty="0"/>
              <a:t>Not found – suggest a program</a:t>
            </a:r>
          </a:p>
          <a:p>
            <a:pPr marL="1253047" lvl="1" indent="-457200">
              <a:buFont typeface="+mj-lt"/>
              <a:buAutoNum type="arabicPeriod"/>
            </a:pPr>
            <a:r>
              <a:rPr lang="en-US" dirty="0"/>
              <a:t>Found – Create/add to a favorites folder</a:t>
            </a:r>
          </a:p>
          <a:p>
            <a:pPr marL="643462" indent="-457200">
              <a:buFont typeface="+mj-lt"/>
              <a:buAutoNum type="arabicPeriod"/>
            </a:pPr>
            <a:endParaRPr lang="en-US" dirty="0"/>
          </a:p>
        </p:txBody>
      </p:sp>
    </p:spTree>
    <p:extLst>
      <p:ext uri="{BB962C8B-B14F-4D97-AF65-F5344CB8AC3E}">
        <p14:creationId xmlns:p14="http://schemas.microsoft.com/office/powerpoint/2010/main" val="4117411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p152"/>
          <p:cNvSpPr txBox="1">
            <a:spLocks noGrp="1"/>
          </p:cNvSpPr>
          <p:nvPr>
            <p:ph type="title"/>
          </p:nvPr>
        </p:nvSpPr>
        <p:spPr>
          <a:xfrm>
            <a:off x="1413467" y="407200"/>
            <a:ext cx="9810800" cy="1570000"/>
          </a:xfrm>
          <a:prstGeom prst="rect">
            <a:avLst/>
          </a:prstGeom>
        </p:spPr>
        <p:txBody>
          <a:bodyPr spcFirstLastPara="1" vert="horz" wrap="square" lIns="121900" tIns="121900" rIns="121900" bIns="121900" rtlCol="0" anchor="t" anchorCtr="0">
            <a:noAutofit/>
          </a:bodyPr>
          <a:lstStyle/>
          <a:p>
            <a:r>
              <a:rPr lang="en"/>
              <a:t>Search for programs</a:t>
            </a:r>
            <a:endParaRPr/>
          </a:p>
        </p:txBody>
      </p:sp>
      <p:pic>
        <p:nvPicPr>
          <p:cNvPr id="4" name="Google Shape;1164;p140" descr="Logo&#10;&#10;Description automatically generated with medium confidence">
            <a:extLst>
              <a:ext uri="{FF2B5EF4-FFF2-40B4-BE49-F238E27FC236}">
                <a16:creationId xmlns:a16="http://schemas.microsoft.com/office/drawing/2014/main" id="{15F98777-1414-47DF-84D8-53377AAE7BC7}"/>
              </a:ext>
            </a:extLst>
          </p:cNvPr>
          <p:cNvPicPr preferRelativeResize="0"/>
          <p:nvPr/>
        </p:nvPicPr>
        <p:blipFill rotWithShape="1">
          <a:blip r:embed="rId3">
            <a:alphaModFix/>
          </a:blip>
          <a:srcRect/>
          <a:stretch/>
        </p:blipFill>
        <p:spPr>
          <a:xfrm>
            <a:off x="9898251" y="83283"/>
            <a:ext cx="2201375" cy="1363350"/>
          </a:xfrm>
          <a:prstGeom prst="rect">
            <a:avLst/>
          </a:prstGeom>
          <a:noFill/>
          <a:ln>
            <a:noFill/>
          </a:ln>
        </p:spPr>
      </p:pic>
      <p:pic>
        <p:nvPicPr>
          <p:cNvPr id="3" name="Picture 2">
            <a:extLst>
              <a:ext uri="{FF2B5EF4-FFF2-40B4-BE49-F238E27FC236}">
                <a16:creationId xmlns:a16="http://schemas.microsoft.com/office/drawing/2014/main" id="{A239C11F-21A9-4118-AC9C-7C9193D4EBCF}"/>
              </a:ext>
            </a:extLst>
          </p:cNvPr>
          <p:cNvPicPr>
            <a:picLocks noChangeAspect="1"/>
          </p:cNvPicPr>
          <p:nvPr/>
        </p:nvPicPr>
        <p:blipFill>
          <a:blip r:embed="rId4"/>
          <a:stretch>
            <a:fillRect/>
          </a:stretch>
        </p:blipFill>
        <p:spPr>
          <a:xfrm>
            <a:off x="1266825" y="2301117"/>
            <a:ext cx="10668000" cy="361660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sp>
        <p:nvSpPr>
          <p:cNvPr id="1310" name="Google Shape;1310;p153"/>
          <p:cNvSpPr txBox="1">
            <a:spLocks noGrp="1"/>
          </p:cNvSpPr>
          <p:nvPr>
            <p:ph type="title"/>
          </p:nvPr>
        </p:nvSpPr>
        <p:spPr>
          <a:xfrm>
            <a:off x="1413467" y="407200"/>
            <a:ext cx="9810800" cy="1570000"/>
          </a:xfrm>
          <a:prstGeom prst="rect">
            <a:avLst/>
          </a:prstGeom>
        </p:spPr>
        <p:txBody>
          <a:bodyPr spcFirstLastPara="1" vert="horz" wrap="square" lIns="121900" tIns="121900" rIns="121900" bIns="121900" rtlCol="0" anchor="t" anchorCtr="0">
            <a:noAutofit/>
          </a:bodyPr>
          <a:lstStyle/>
          <a:p>
            <a:r>
              <a:rPr lang="en"/>
              <a:t>Browse social service programs</a:t>
            </a:r>
            <a:endParaRPr/>
          </a:p>
        </p:txBody>
      </p:sp>
      <p:pic>
        <p:nvPicPr>
          <p:cNvPr id="4" name="Google Shape;1164;p140" descr="Logo&#10;&#10;Description automatically generated with medium confidence">
            <a:extLst>
              <a:ext uri="{FF2B5EF4-FFF2-40B4-BE49-F238E27FC236}">
                <a16:creationId xmlns:a16="http://schemas.microsoft.com/office/drawing/2014/main" id="{EA6439C9-D5C6-4CB5-A548-86E40619AB0B}"/>
              </a:ext>
            </a:extLst>
          </p:cNvPr>
          <p:cNvPicPr preferRelativeResize="0"/>
          <p:nvPr/>
        </p:nvPicPr>
        <p:blipFill rotWithShape="1">
          <a:blip r:embed="rId3">
            <a:alphaModFix/>
          </a:blip>
          <a:srcRect/>
          <a:stretch/>
        </p:blipFill>
        <p:spPr>
          <a:xfrm>
            <a:off x="9893296" y="354490"/>
            <a:ext cx="2201375" cy="1363350"/>
          </a:xfrm>
          <a:prstGeom prst="rect">
            <a:avLst/>
          </a:prstGeom>
          <a:noFill/>
          <a:ln>
            <a:noFill/>
          </a:ln>
        </p:spPr>
      </p:pic>
      <p:pic>
        <p:nvPicPr>
          <p:cNvPr id="3" name="Picture 2">
            <a:extLst>
              <a:ext uri="{FF2B5EF4-FFF2-40B4-BE49-F238E27FC236}">
                <a16:creationId xmlns:a16="http://schemas.microsoft.com/office/drawing/2014/main" id="{4B9A6ADC-2FDB-4525-AC31-9D9F21520D0A}"/>
              </a:ext>
            </a:extLst>
          </p:cNvPr>
          <p:cNvPicPr>
            <a:picLocks noChangeAspect="1"/>
          </p:cNvPicPr>
          <p:nvPr/>
        </p:nvPicPr>
        <p:blipFill>
          <a:blip r:embed="rId4"/>
          <a:stretch>
            <a:fillRect/>
          </a:stretch>
        </p:blipFill>
        <p:spPr>
          <a:xfrm>
            <a:off x="1162050" y="2119025"/>
            <a:ext cx="10687050" cy="413580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7" name="Google Shape;1347;p158"/>
          <p:cNvSpPr txBox="1">
            <a:spLocks noGrp="1"/>
          </p:cNvSpPr>
          <p:nvPr>
            <p:ph type="title"/>
          </p:nvPr>
        </p:nvSpPr>
        <p:spPr>
          <a:xfrm>
            <a:off x="1413467" y="407200"/>
            <a:ext cx="9810800" cy="1570000"/>
          </a:xfrm>
          <a:prstGeom prst="rect">
            <a:avLst/>
          </a:prstGeom>
        </p:spPr>
        <p:txBody>
          <a:bodyPr spcFirstLastPara="1" vert="horz" wrap="square" lIns="121900" tIns="121900" rIns="121900" bIns="121900" rtlCol="0" anchor="t" anchorCtr="0">
            <a:noAutofit/>
          </a:bodyPr>
          <a:lstStyle/>
          <a:p>
            <a:r>
              <a:rPr lang="en"/>
              <a:t>Refer to programs</a:t>
            </a:r>
            <a:endParaRPr/>
          </a:p>
        </p:txBody>
      </p:sp>
      <p:pic>
        <p:nvPicPr>
          <p:cNvPr id="1348" name="Google Shape;1348;p158"/>
          <p:cNvPicPr preferRelativeResize="0"/>
          <p:nvPr/>
        </p:nvPicPr>
        <p:blipFill rotWithShape="1">
          <a:blip r:embed="rId3">
            <a:alphaModFix/>
          </a:blip>
          <a:srcRect r="4979"/>
          <a:stretch/>
        </p:blipFill>
        <p:spPr>
          <a:xfrm>
            <a:off x="5692434" y="1758867"/>
            <a:ext cx="6368935" cy="4862067"/>
          </a:xfrm>
          <a:prstGeom prst="rect">
            <a:avLst/>
          </a:prstGeom>
          <a:noFill/>
          <a:ln w="9525" cap="flat" cmpd="sng">
            <a:solidFill>
              <a:srgbClr val="3A0B0F"/>
            </a:solidFill>
            <a:prstDash val="solid"/>
            <a:round/>
            <a:headEnd type="none" w="sm" len="sm"/>
            <a:tailEnd type="none" w="sm" len="sm"/>
          </a:ln>
        </p:spPr>
      </p:pic>
      <p:pic>
        <p:nvPicPr>
          <p:cNvPr id="5" name="Google Shape;1164;p140" descr="Logo&#10;&#10;Description automatically generated with medium confidence">
            <a:extLst>
              <a:ext uri="{FF2B5EF4-FFF2-40B4-BE49-F238E27FC236}">
                <a16:creationId xmlns:a16="http://schemas.microsoft.com/office/drawing/2014/main" id="{B07B9898-DB43-4A5E-BCD4-A2C2DD378BDF}"/>
              </a:ext>
            </a:extLst>
          </p:cNvPr>
          <p:cNvPicPr preferRelativeResize="0"/>
          <p:nvPr/>
        </p:nvPicPr>
        <p:blipFill rotWithShape="1">
          <a:blip r:embed="rId4">
            <a:alphaModFix/>
          </a:blip>
          <a:srcRect/>
          <a:stretch/>
        </p:blipFill>
        <p:spPr>
          <a:xfrm>
            <a:off x="9859994" y="104217"/>
            <a:ext cx="2201375" cy="1363350"/>
          </a:xfrm>
          <a:prstGeom prst="rect">
            <a:avLst/>
          </a:prstGeom>
          <a:noFill/>
          <a:ln>
            <a:noFill/>
          </a:ln>
        </p:spPr>
      </p:pic>
      <p:pic>
        <p:nvPicPr>
          <p:cNvPr id="3" name="Picture 2">
            <a:extLst>
              <a:ext uri="{FF2B5EF4-FFF2-40B4-BE49-F238E27FC236}">
                <a16:creationId xmlns:a16="http://schemas.microsoft.com/office/drawing/2014/main" id="{842DC768-9C12-4299-8104-5CCCC3CE6772}"/>
              </a:ext>
            </a:extLst>
          </p:cNvPr>
          <p:cNvPicPr>
            <a:picLocks noChangeAspect="1"/>
          </p:cNvPicPr>
          <p:nvPr/>
        </p:nvPicPr>
        <p:blipFill>
          <a:blip r:embed="rId5"/>
          <a:stretch>
            <a:fillRect/>
          </a:stretch>
        </p:blipFill>
        <p:spPr>
          <a:xfrm>
            <a:off x="319087" y="2299653"/>
            <a:ext cx="6130956" cy="224377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5" name="Google Shape;1335;p157"/>
          <p:cNvSpPr txBox="1">
            <a:spLocks noGrp="1"/>
          </p:cNvSpPr>
          <p:nvPr>
            <p:ph type="title"/>
          </p:nvPr>
        </p:nvSpPr>
        <p:spPr>
          <a:xfrm>
            <a:off x="1413467" y="407200"/>
            <a:ext cx="9810800" cy="1570000"/>
          </a:xfrm>
          <a:prstGeom prst="rect">
            <a:avLst/>
          </a:prstGeom>
        </p:spPr>
        <p:txBody>
          <a:bodyPr spcFirstLastPara="1" vert="horz" wrap="square" lIns="121900" tIns="121900" rIns="121900" bIns="121900" rtlCol="0" anchor="t" anchorCtr="0">
            <a:noAutofit/>
          </a:bodyPr>
          <a:lstStyle/>
          <a:p>
            <a:r>
              <a:rPr lang="en"/>
              <a:t>Interact with programs</a:t>
            </a:r>
            <a:endParaRPr/>
          </a:p>
        </p:txBody>
      </p:sp>
      <p:pic>
        <p:nvPicPr>
          <p:cNvPr id="1336" name="Google Shape;1336;p157"/>
          <p:cNvPicPr preferRelativeResize="0"/>
          <p:nvPr/>
        </p:nvPicPr>
        <p:blipFill>
          <a:blip r:embed="rId3">
            <a:alphaModFix/>
          </a:blip>
          <a:stretch>
            <a:fillRect/>
          </a:stretch>
        </p:blipFill>
        <p:spPr>
          <a:xfrm>
            <a:off x="2842659" y="2178901"/>
            <a:ext cx="7900940" cy="3057151"/>
          </a:xfrm>
          <a:prstGeom prst="rect">
            <a:avLst/>
          </a:prstGeom>
          <a:noFill/>
          <a:ln w="9525" cap="flat" cmpd="sng">
            <a:solidFill>
              <a:srgbClr val="512D6D"/>
            </a:solidFill>
            <a:prstDash val="solid"/>
            <a:round/>
            <a:headEnd type="none" w="sm" len="sm"/>
            <a:tailEnd type="none" w="sm" len="sm"/>
          </a:ln>
        </p:spPr>
      </p:pic>
      <p:sp>
        <p:nvSpPr>
          <p:cNvPr id="1337" name="Google Shape;1337;p157"/>
          <p:cNvSpPr/>
          <p:nvPr/>
        </p:nvSpPr>
        <p:spPr>
          <a:xfrm>
            <a:off x="5256955" y="4569107"/>
            <a:ext cx="593600" cy="587200"/>
          </a:xfrm>
          <a:prstGeom prst="ellipse">
            <a:avLst/>
          </a:prstGeom>
          <a:noFill/>
          <a:ln w="28575" cap="flat" cmpd="sng">
            <a:solidFill>
              <a:srgbClr val="E4A72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38" name="Google Shape;1338;p157"/>
          <p:cNvSpPr/>
          <p:nvPr/>
        </p:nvSpPr>
        <p:spPr>
          <a:xfrm>
            <a:off x="6847708" y="4569107"/>
            <a:ext cx="593600" cy="587200"/>
          </a:xfrm>
          <a:prstGeom prst="ellipse">
            <a:avLst/>
          </a:prstGeom>
          <a:noFill/>
          <a:ln w="28575" cap="flat" cmpd="sng">
            <a:solidFill>
              <a:srgbClr val="E4A72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39" name="Google Shape;1339;p157"/>
          <p:cNvSpPr txBox="1"/>
          <p:nvPr/>
        </p:nvSpPr>
        <p:spPr>
          <a:xfrm>
            <a:off x="2135033" y="5460716"/>
            <a:ext cx="2328000" cy="346400"/>
          </a:xfrm>
          <a:prstGeom prst="rect">
            <a:avLst/>
          </a:prstGeom>
          <a:noFill/>
          <a:ln>
            <a:noFill/>
          </a:ln>
        </p:spPr>
        <p:txBody>
          <a:bodyPr spcFirstLastPara="1" wrap="square" lIns="85300" tIns="85300" rIns="85300" bIns="85300" anchor="t" anchorCtr="0">
            <a:noAutofit/>
          </a:bodyPr>
          <a:lstStyle/>
          <a:p>
            <a:r>
              <a:rPr lang="en" sz="1600">
                <a:solidFill>
                  <a:srgbClr val="361214"/>
                </a:solidFill>
                <a:latin typeface="Source Sans Pro"/>
                <a:ea typeface="Source Sans Pro"/>
                <a:cs typeface="Source Sans Pro"/>
                <a:sym typeface="Source Sans Pro"/>
              </a:rPr>
              <a:t>Create folders of </a:t>
            </a:r>
            <a:r>
              <a:rPr lang="en" sz="1600" b="1">
                <a:solidFill>
                  <a:srgbClr val="361214"/>
                </a:solidFill>
                <a:latin typeface="Source Sans Pro"/>
                <a:ea typeface="Source Sans Pro"/>
                <a:cs typeface="Source Sans Pro"/>
                <a:sym typeface="Source Sans Pro"/>
              </a:rPr>
              <a:t>Favorite</a:t>
            </a:r>
            <a:r>
              <a:rPr lang="en" sz="1600">
                <a:solidFill>
                  <a:srgbClr val="361214"/>
                </a:solidFill>
                <a:latin typeface="Source Sans Pro"/>
                <a:ea typeface="Source Sans Pro"/>
                <a:cs typeface="Source Sans Pro"/>
                <a:sym typeface="Source Sans Pro"/>
              </a:rPr>
              <a:t> programs</a:t>
            </a:r>
            <a:endParaRPr sz="1600" i="1">
              <a:solidFill>
                <a:srgbClr val="361214"/>
              </a:solidFill>
              <a:latin typeface="Source Sans Pro"/>
              <a:ea typeface="Source Sans Pro"/>
              <a:cs typeface="Source Sans Pro"/>
              <a:sym typeface="Source Sans Pro"/>
            </a:endParaRPr>
          </a:p>
        </p:txBody>
      </p:sp>
      <p:sp>
        <p:nvSpPr>
          <p:cNvPr id="1340" name="Google Shape;1340;p157"/>
          <p:cNvSpPr txBox="1"/>
          <p:nvPr/>
        </p:nvSpPr>
        <p:spPr>
          <a:xfrm>
            <a:off x="8554723" y="5633933"/>
            <a:ext cx="2328000" cy="346400"/>
          </a:xfrm>
          <a:prstGeom prst="rect">
            <a:avLst/>
          </a:prstGeom>
          <a:noFill/>
          <a:ln>
            <a:noFill/>
          </a:ln>
        </p:spPr>
        <p:txBody>
          <a:bodyPr spcFirstLastPara="1" wrap="square" lIns="85300" tIns="85300" rIns="85300" bIns="85300" anchor="t" anchorCtr="0">
            <a:noAutofit/>
          </a:bodyPr>
          <a:lstStyle/>
          <a:p>
            <a:r>
              <a:rPr lang="en" sz="1600">
                <a:solidFill>
                  <a:srgbClr val="361214"/>
                </a:solidFill>
                <a:latin typeface="Source Sans Pro"/>
                <a:ea typeface="Source Sans Pro"/>
                <a:cs typeface="Source Sans Pro"/>
                <a:sym typeface="Source Sans Pro"/>
              </a:rPr>
              <a:t>Keep personal notes about programs</a:t>
            </a:r>
            <a:endParaRPr sz="1600">
              <a:solidFill>
                <a:srgbClr val="361214"/>
              </a:solidFill>
              <a:latin typeface="Source Sans Pro"/>
              <a:ea typeface="Source Sans Pro"/>
              <a:cs typeface="Source Sans Pro"/>
              <a:sym typeface="Source Sans Pro"/>
            </a:endParaRPr>
          </a:p>
          <a:p>
            <a:endParaRPr sz="1600">
              <a:solidFill>
                <a:srgbClr val="361214"/>
              </a:solidFill>
              <a:latin typeface="Source Sans Pro"/>
              <a:ea typeface="Source Sans Pro"/>
              <a:cs typeface="Source Sans Pro"/>
              <a:sym typeface="Source Sans Pro"/>
            </a:endParaRPr>
          </a:p>
        </p:txBody>
      </p:sp>
      <p:cxnSp>
        <p:nvCxnSpPr>
          <p:cNvPr id="1341" name="Google Shape;1341;p157"/>
          <p:cNvCxnSpPr/>
          <p:nvPr/>
        </p:nvCxnSpPr>
        <p:spPr>
          <a:xfrm flipH="1">
            <a:off x="4141867" y="5063531"/>
            <a:ext cx="1211200" cy="570400"/>
          </a:xfrm>
          <a:prstGeom prst="straightConnector1">
            <a:avLst/>
          </a:prstGeom>
          <a:noFill/>
          <a:ln w="19050" cap="flat" cmpd="sng">
            <a:solidFill>
              <a:srgbClr val="E4A724"/>
            </a:solidFill>
            <a:prstDash val="solid"/>
            <a:round/>
            <a:headEnd type="none" w="med" len="med"/>
            <a:tailEnd type="triangle" w="med" len="med"/>
          </a:ln>
        </p:spPr>
      </p:cxnSp>
      <p:cxnSp>
        <p:nvCxnSpPr>
          <p:cNvPr id="1342" name="Google Shape;1342;p157"/>
          <p:cNvCxnSpPr/>
          <p:nvPr/>
        </p:nvCxnSpPr>
        <p:spPr>
          <a:xfrm>
            <a:off x="7345048" y="5063531"/>
            <a:ext cx="1024400" cy="750000"/>
          </a:xfrm>
          <a:prstGeom prst="straightConnector1">
            <a:avLst/>
          </a:prstGeom>
          <a:noFill/>
          <a:ln w="19050" cap="flat" cmpd="sng">
            <a:solidFill>
              <a:srgbClr val="E4A724"/>
            </a:solidFill>
            <a:prstDash val="solid"/>
            <a:round/>
            <a:headEnd type="none" w="med" len="med"/>
            <a:tailEnd type="triangle" w="med" len="med"/>
          </a:ln>
        </p:spPr>
      </p:cxnSp>
      <p:pic>
        <p:nvPicPr>
          <p:cNvPr id="10" name="Google Shape;1164;p140" descr="Logo&#10;&#10;Description automatically generated with medium confidence">
            <a:extLst>
              <a:ext uri="{FF2B5EF4-FFF2-40B4-BE49-F238E27FC236}">
                <a16:creationId xmlns:a16="http://schemas.microsoft.com/office/drawing/2014/main" id="{8DCCA899-E0D1-4AF1-B084-D411955AD9AF}"/>
              </a:ext>
            </a:extLst>
          </p:cNvPr>
          <p:cNvPicPr preferRelativeResize="0"/>
          <p:nvPr/>
        </p:nvPicPr>
        <p:blipFill rotWithShape="1">
          <a:blip r:embed="rId4">
            <a:alphaModFix/>
          </a:blip>
          <a:srcRect/>
          <a:stretch/>
        </p:blipFill>
        <p:spPr>
          <a:xfrm>
            <a:off x="9916746" y="205499"/>
            <a:ext cx="2201375" cy="13633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6" name="Google Shape;1316;p154"/>
          <p:cNvSpPr txBox="1">
            <a:spLocks noGrp="1"/>
          </p:cNvSpPr>
          <p:nvPr>
            <p:ph type="title"/>
          </p:nvPr>
        </p:nvSpPr>
        <p:spPr>
          <a:xfrm>
            <a:off x="1413467" y="407200"/>
            <a:ext cx="9810800" cy="1570000"/>
          </a:xfrm>
          <a:prstGeom prst="rect">
            <a:avLst/>
          </a:prstGeom>
        </p:spPr>
        <p:txBody>
          <a:bodyPr spcFirstLastPara="1" vert="horz" wrap="square" lIns="121900" tIns="121900" rIns="121900" bIns="121900" rtlCol="0" anchor="t" anchorCtr="0">
            <a:noAutofit/>
          </a:bodyPr>
          <a:lstStyle/>
          <a:p>
            <a:r>
              <a:rPr lang="en"/>
              <a:t>Create favorites folders</a:t>
            </a:r>
            <a:endParaRPr/>
          </a:p>
        </p:txBody>
      </p:sp>
      <p:pic>
        <p:nvPicPr>
          <p:cNvPr id="1317" name="Google Shape;1317;p154"/>
          <p:cNvPicPr preferRelativeResize="0"/>
          <p:nvPr/>
        </p:nvPicPr>
        <p:blipFill>
          <a:blip r:embed="rId3">
            <a:alphaModFix/>
          </a:blip>
          <a:stretch>
            <a:fillRect/>
          </a:stretch>
        </p:blipFill>
        <p:spPr>
          <a:xfrm>
            <a:off x="1300601" y="1568800"/>
            <a:ext cx="10358201" cy="4578933"/>
          </a:xfrm>
          <a:prstGeom prst="rect">
            <a:avLst/>
          </a:prstGeom>
          <a:noFill/>
          <a:ln w="9525" cap="flat" cmpd="sng">
            <a:solidFill>
              <a:srgbClr val="999999"/>
            </a:solidFill>
            <a:prstDash val="solid"/>
            <a:round/>
            <a:headEnd type="none" w="sm" len="sm"/>
            <a:tailEnd type="none" w="sm" len="sm"/>
          </a:ln>
        </p:spPr>
      </p:pic>
      <p:pic>
        <p:nvPicPr>
          <p:cNvPr id="4" name="Google Shape;1164;p140" descr="Logo&#10;&#10;Description automatically generated with medium confidence">
            <a:extLst>
              <a:ext uri="{FF2B5EF4-FFF2-40B4-BE49-F238E27FC236}">
                <a16:creationId xmlns:a16="http://schemas.microsoft.com/office/drawing/2014/main" id="{E1C37954-BA61-46D1-ABDF-9AF01213AFE8}"/>
              </a:ext>
            </a:extLst>
          </p:cNvPr>
          <p:cNvPicPr preferRelativeResize="0"/>
          <p:nvPr/>
        </p:nvPicPr>
        <p:blipFill rotWithShape="1">
          <a:blip r:embed="rId4">
            <a:alphaModFix/>
          </a:blip>
          <a:srcRect/>
          <a:stretch/>
        </p:blipFill>
        <p:spPr>
          <a:xfrm>
            <a:off x="9907019" y="104184"/>
            <a:ext cx="2201375" cy="13633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53"/>
        <p:cNvGrpSpPr/>
        <p:nvPr/>
      </p:nvGrpSpPr>
      <p:grpSpPr>
        <a:xfrm>
          <a:off x="0" y="0"/>
          <a:ext cx="0" cy="0"/>
          <a:chOff x="0" y="0"/>
          <a:chExt cx="0" cy="0"/>
        </a:xfrm>
      </p:grpSpPr>
      <p:sp>
        <p:nvSpPr>
          <p:cNvPr id="1354" name="Google Shape;1354;p159"/>
          <p:cNvSpPr txBox="1">
            <a:spLocks noGrp="1"/>
          </p:cNvSpPr>
          <p:nvPr>
            <p:ph type="title"/>
          </p:nvPr>
        </p:nvSpPr>
        <p:spPr>
          <a:xfrm>
            <a:off x="1413467" y="407200"/>
            <a:ext cx="9810800" cy="1570000"/>
          </a:xfrm>
          <a:prstGeom prst="rect">
            <a:avLst/>
          </a:prstGeom>
        </p:spPr>
        <p:txBody>
          <a:bodyPr spcFirstLastPara="1" vert="horz" wrap="square" lIns="121900" tIns="121900" rIns="121900" bIns="121900" rtlCol="0" anchor="t" anchorCtr="0">
            <a:noAutofit/>
          </a:bodyPr>
          <a:lstStyle/>
          <a:p>
            <a:r>
              <a:rPr lang="en"/>
              <a:t>Manage people you’re helping</a:t>
            </a:r>
            <a:endParaRPr/>
          </a:p>
        </p:txBody>
      </p:sp>
      <p:pic>
        <p:nvPicPr>
          <p:cNvPr id="3" name="Picture 2">
            <a:extLst>
              <a:ext uri="{FF2B5EF4-FFF2-40B4-BE49-F238E27FC236}">
                <a16:creationId xmlns:a16="http://schemas.microsoft.com/office/drawing/2014/main" id="{C5747042-87E4-434E-AFD6-C9AB0DE0277A}"/>
              </a:ext>
            </a:extLst>
          </p:cNvPr>
          <p:cNvPicPr>
            <a:picLocks noChangeAspect="1"/>
          </p:cNvPicPr>
          <p:nvPr/>
        </p:nvPicPr>
        <p:blipFill>
          <a:blip r:embed="rId3"/>
          <a:stretch>
            <a:fillRect/>
          </a:stretch>
        </p:blipFill>
        <p:spPr>
          <a:xfrm>
            <a:off x="1723646" y="1307300"/>
            <a:ext cx="9190442" cy="51435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53"/>
        <p:cNvGrpSpPr/>
        <p:nvPr/>
      </p:nvGrpSpPr>
      <p:grpSpPr>
        <a:xfrm>
          <a:off x="0" y="0"/>
          <a:ext cx="0" cy="0"/>
          <a:chOff x="0" y="0"/>
          <a:chExt cx="0" cy="0"/>
        </a:xfrm>
      </p:grpSpPr>
      <p:sp>
        <p:nvSpPr>
          <p:cNvPr id="1354" name="Google Shape;1354;p159"/>
          <p:cNvSpPr txBox="1">
            <a:spLocks noGrp="1"/>
          </p:cNvSpPr>
          <p:nvPr>
            <p:ph type="title"/>
          </p:nvPr>
        </p:nvSpPr>
        <p:spPr>
          <a:xfrm>
            <a:off x="1413467" y="407200"/>
            <a:ext cx="9810800" cy="1570000"/>
          </a:xfrm>
          <a:prstGeom prst="rect">
            <a:avLst/>
          </a:prstGeom>
        </p:spPr>
        <p:txBody>
          <a:bodyPr spcFirstLastPara="1" vert="horz" wrap="square" lIns="121900" tIns="121900" rIns="121900" bIns="121900" rtlCol="0" anchor="t" anchorCtr="0">
            <a:noAutofit/>
          </a:bodyPr>
          <a:lstStyle/>
          <a:p>
            <a:r>
              <a:rPr lang="en" dirty="0"/>
              <a:t>Manage your referral dashboard</a:t>
            </a:r>
            <a:endParaRPr dirty="0"/>
          </a:p>
        </p:txBody>
      </p:sp>
      <p:pic>
        <p:nvPicPr>
          <p:cNvPr id="3" name="Picture 2">
            <a:extLst>
              <a:ext uri="{FF2B5EF4-FFF2-40B4-BE49-F238E27FC236}">
                <a16:creationId xmlns:a16="http://schemas.microsoft.com/office/drawing/2014/main" id="{ABE58746-914E-4CCC-B7D2-67FD2E32B656}"/>
              </a:ext>
            </a:extLst>
          </p:cNvPr>
          <p:cNvPicPr>
            <a:picLocks noChangeAspect="1"/>
          </p:cNvPicPr>
          <p:nvPr/>
        </p:nvPicPr>
        <p:blipFill>
          <a:blip r:embed="rId3"/>
          <a:stretch>
            <a:fillRect/>
          </a:stretch>
        </p:blipFill>
        <p:spPr>
          <a:xfrm>
            <a:off x="590550" y="1718420"/>
            <a:ext cx="11010900" cy="43657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38914-527B-4143-A350-26637FB61193}"/>
              </a:ext>
            </a:extLst>
          </p:cNvPr>
          <p:cNvSpPr>
            <a:spLocks noGrp="1"/>
          </p:cNvSpPr>
          <p:nvPr>
            <p:ph type="title"/>
          </p:nvPr>
        </p:nvSpPr>
        <p:spPr>
          <a:xfrm>
            <a:off x="1950067" y="1512443"/>
            <a:ext cx="9066400" cy="1522400"/>
          </a:xfrm>
        </p:spPr>
        <p:txBody>
          <a:bodyPr/>
          <a:lstStyle/>
          <a:p>
            <a:r>
              <a:rPr lang="en-US"/>
              <a:t>Our Mission:</a:t>
            </a:r>
          </a:p>
        </p:txBody>
      </p:sp>
      <p:sp>
        <p:nvSpPr>
          <p:cNvPr id="3" name="Subtitle 2">
            <a:extLst>
              <a:ext uri="{FF2B5EF4-FFF2-40B4-BE49-F238E27FC236}">
                <a16:creationId xmlns:a16="http://schemas.microsoft.com/office/drawing/2014/main" id="{78AE1F29-D2EA-4DD5-A6FA-CBF466272640}"/>
              </a:ext>
            </a:extLst>
          </p:cNvPr>
          <p:cNvSpPr>
            <a:spLocks noGrp="1"/>
          </p:cNvSpPr>
          <p:nvPr>
            <p:ph type="subTitle" idx="1"/>
          </p:nvPr>
        </p:nvSpPr>
        <p:spPr/>
        <p:txBody>
          <a:bodyPr/>
          <a:lstStyle/>
          <a:p>
            <a:r>
              <a:rPr lang="en-US" sz="2650"/>
              <a:t>To connect all people in need and the programs that serve them (</a:t>
            </a:r>
            <a:r>
              <a:rPr lang="en-US" sz="2650" b="1">
                <a:solidFill>
                  <a:srgbClr val="E4A724"/>
                </a:solidFill>
              </a:rPr>
              <a:t>with dignity and ease</a:t>
            </a:r>
            <a:r>
              <a:rPr lang="en-US" sz="2650"/>
              <a:t>).</a:t>
            </a:r>
            <a:endParaRPr lang="en-US"/>
          </a:p>
          <a:p>
            <a:endParaRPr lang="en-US" sz="2650"/>
          </a:p>
        </p:txBody>
      </p:sp>
      <p:pic>
        <p:nvPicPr>
          <p:cNvPr id="4" name="Picture 4" descr="A picture containing text, clipart&#10;&#10;Description automatically generated">
            <a:extLst>
              <a:ext uri="{FF2B5EF4-FFF2-40B4-BE49-F238E27FC236}">
                <a16:creationId xmlns:a16="http://schemas.microsoft.com/office/drawing/2014/main" id="{C8E49FD8-B8E6-1DED-17F8-F41B7F045F28}"/>
              </a:ext>
            </a:extLst>
          </p:cNvPr>
          <p:cNvPicPr>
            <a:picLocks noChangeAspect="1"/>
          </p:cNvPicPr>
          <p:nvPr/>
        </p:nvPicPr>
        <p:blipFill>
          <a:blip r:embed="rId2"/>
          <a:stretch>
            <a:fillRect/>
          </a:stretch>
        </p:blipFill>
        <p:spPr>
          <a:xfrm>
            <a:off x="10220887" y="6196076"/>
            <a:ext cx="1806751" cy="491470"/>
          </a:xfrm>
          <a:prstGeom prst="rect">
            <a:avLst/>
          </a:prstGeom>
        </p:spPr>
      </p:pic>
    </p:spTree>
    <p:extLst>
      <p:ext uri="{BB962C8B-B14F-4D97-AF65-F5344CB8AC3E}">
        <p14:creationId xmlns:p14="http://schemas.microsoft.com/office/powerpoint/2010/main" val="1554519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80"/>
        <p:cNvGrpSpPr/>
        <p:nvPr/>
      </p:nvGrpSpPr>
      <p:grpSpPr>
        <a:xfrm>
          <a:off x="0" y="0"/>
          <a:ext cx="0" cy="0"/>
          <a:chOff x="0" y="0"/>
          <a:chExt cx="0" cy="0"/>
        </a:xfrm>
      </p:grpSpPr>
      <p:sp>
        <p:nvSpPr>
          <p:cNvPr id="1381" name="Google Shape;1381;p162"/>
          <p:cNvSpPr txBox="1">
            <a:spLocks noGrp="1"/>
          </p:cNvSpPr>
          <p:nvPr>
            <p:ph type="title"/>
          </p:nvPr>
        </p:nvSpPr>
        <p:spPr>
          <a:xfrm>
            <a:off x="1413467" y="407200"/>
            <a:ext cx="9810800" cy="1570000"/>
          </a:xfrm>
          <a:prstGeom prst="rect">
            <a:avLst/>
          </a:prstGeom>
        </p:spPr>
        <p:txBody>
          <a:bodyPr spcFirstLastPara="1" vert="horz" wrap="square" lIns="121900" tIns="121900" rIns="121900" bIns="121900" rtlCol="0" anchor="t" anchorCtr="0">
            <a:noAutofit/>
          </a:bodyPr>
          <a:lstStyle/>
          <a:p>
            <a:r>
              <a:rPr lang="en" dirty="0"/>
              <a:t>List and Claim your program(s)</a:t>
            </a:r>
            <a:endParaRPr dirty="0"/>
          </a:p>
        </p:txBody>
      </p:sp>
      <p:pic>
        <p:nvPicPr>
          <p:cNvPr id="1382" name="Google Shape;1382;p162"/>
          <p:cNvPicPr preferRelativeResize="0"/>
          <p:nvPr/>
        </p:nvPicPr>
        <p:blipFill>
          <a:blip r:embed="rId3">
            <a:alphaModFix/>
          </a:blip>
          <a:stretch>
            <a:fillRect/>
          </a:stretch>
        </p:blipFill>
        <p:spPr>
          <a:xfrm>
            <a:off x="1588735" y="2024634"/>
            <a:ext cx="9996933" cy="4048100"/>
          </a:xfrm>
          <a:prstGeom prst="rect">
            <a:avLst/>
          </a:prstGeom>
          <a:noFill/>
          <a:ln w="9525" cap="flat" cmpd="sng">
            <a:solidFill>
              <a:srgbClr val="3A0B0F"/>
            </a:solidFill>
            <a:prstDash val="solid"/>
            <a:round/>
            <a:headEnd type="none" w="sm" len="sm"/>
            <a:tailEnd type="none" w="sm" len="sm"/>
          </a:ln>
        </p:spPr>
      </p:pic>
      <p:sp>
        <p:nvSpPr>
          <p:cNvPr id="1383" name="Google Shape;1383;p162"/>
          <p:cNvSpPr/>
          <p:nvPr/>
        </p:nvSpPr>
        <p:spPr>
          <a:xfrm>
            <a:off x="6856883" y="5578816"/>
            <a:ext cx="1059896" cy="760800"/>
          </a:xfrm>
          <a:prstGeom prst="ellipse">
            <a:avLst/>
          </a:prstGeom>
          <a:noFill/>
          <a:ln w="38100" cap="flat" cmpd="sng">
            <a:solidFill>
              <a:srgbClr val="E4A72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 name="Google Shape;1383;p162">
            <a:extLst>
              <a:ext uri="{FF2B5EF4-FFF2-40B4-BE49-F238E27FC236}">
                <a16:creationId xmlns:a16="http://schemas.microsoft.com/office/drawing/2014/main" id="{7FC74F7A-D649-4DEE-8267-C808C48D7BCB}"/>
              </a:ext>
            </a:extLst>
          </p:cNvPr>
          <p:cNvSpPr/>
          <p:nvPr/>
        </p:nvSpPr>
        <p:spPr>
          <a:xfrm>
            <a:off x="5725915" y="5605370"/>
            <a:ext cx="1130968" cy="760800"/>
          </a:xfrm>
          <a:prstGeom prst="ellipse">
            <a:avLst/>
          </a:prstGeom>
          <a:noFill/>
          <a:ln w="38100" cap="flat" cmpd="sng">
            <a:solidFill>
              <a:srgbClr val="E4A72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6" name="Google Shape;1164;p140" descr="Logo&#10;&#10;Description automatically generated with medium confidence">
            <a:extLst>
              <a:ext uri="{FF2B5EF4-FFF2-40B4-BE49-F238E27FC236}">
                <a16:creationId xmlns:a16="http://schemas.microsoft.com/office/drawing/2014/main" id="{A7A76D4C-3052-457D-BD2D-631AF2AD9059}"/>
              </a:ext>
            </a:extLst>
          </p:cNvPr>
          <p:cNvPicPr preferRelativeResize="0"/>
          <p:nvPr/>
        </p:nvPicPr>
        <p:blipFill rotWithShape="1">
          <a:blip r:embed="rId4">
            <a:alphaModFix/>
          </a:blip>
          <a:srcRect/>
          <a:stretch/>
        </p:blipFill>
        <p:spPr>
          <a:xfrm>
            <a:off x="9907019" y="78893"/>
            <a:ext cx="2201375" cy="13633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72"/>
        <p:cNvGrpSpPr/>
        <p:nvPr/>
      </p:nvGrpSpPr>
      <p:grpSpPr>
        <a:xfrm>
          <a:off x="0" y="0"/>
          <a:ext cx="0" cy="0"/>
          <a:chOff x="0" y="0"/>
          <a:chExt cx="0" cy="0"/>
        </a:xfrm>
      </p:grpSpPr>
      <p:sp>
        <p:nvSpPr>
          <p:cNvPr id="1373" name="Google Shape;1373;p158"/>
          <p:cNvSpPr txBox="1"/>
          <p:nvPr/>
        </p:nvSpPr>
        <p:spPr>
          <a:xfrm>
            <a:off x="1661133" y="1440633"/>
            <a:ext cx="4113200" cy="2698000"/>
          </a:xfrm>
          <a:prstGeom prst="rect">
            <a:avLst/>
          </a:prstGeom>
          <a:noFill/>
          <a:ln>
            <a:noFill/>
          </a:ln>
        </p:spPr>
        <p:txBody>
          <a:bodyPr spcFirstLastPara="1" wrap="square" lIns="121900" tIns="121900" rIns="121900" bIns="121900" anchor="t" anchorCtr="0">
            <a:noAutofit/>
          </a:bodyPr>
          <a:lstStyle/>
          <a:p>
            <a:r>
              <a:rPr lang="en" sz="4000" b="1">
                <a:solidFill>
                  <a:srgbClr val="FFFFFF"/>
                </a:solidFill>
                <a:latin typeface="Source Sans Pro"/>
                <a:ea typeface="Source Sans Pro"/>
                <a:cs typeface="Source Sans Pro"/>
                <a:sym typeface="Source Sans Pro"/>
              </a:rPr>
              <a:t>One Step Referrals</a:t>
            </a:r>
            <a:endParaRPr sz="4000" b="1">
              <a:solidFill>
                <a:srgbClr val="FFFFFF"/>
              </a:solidFill>
              <a:latin typeface="Source Sans Pro"/>
              <a:ea typeface="Source Sans Pro"/>
              <a:cs typeface="Source Sans Pro"/>
              <a:sym typeface="Source Sans Pro"/>
            </a:endParaRPr>
          </a:p>
        </p:txBody>
      </p:sp>
      <p:sp>
        <p:nvSpPr>
          <p:cNvPr id="1374" name="Google Shape;1374;p158"/>
          <p:cNvSpPr txBox="1"/>
          <p:nvPr/>
        </p:nvSpPr>
        <p:spPr>
          <a:xfrm>
            <a:off x="6911467" y="824367"/>
            <a:ext cx="4467200" cy="1721600"/>
          </a:xfrm>
          <a:prstGeom prst="rect">
            <a:avLst/>
          </a:prstGeom>
          <a:noFill/>
          <a:ln>
            <a:noFill/>
          </a:ln>
        </p:spPr>
        <p:txBody>
          <a:bodyPr spcFirstLastPara="1" wrap="square" lIns="121900" tIns="121900" rIns="121900" bIns="121900" anchor="t" anchorCtr="0">
            <a:noAutofit/>
          </a:bodyPr>
          <a:lstStyle/>
          <a:p>
            <a:r>
              <a:rPr lang="en" sz="2533" b="1">
                <a:solidFill>
                  <a:srgbClr val="361214"/>
                </a:solidFill>
                <a:latin typeface="Source Sans Pro"/>
                <a:ea typeface="Source Sans Pro"/>
                <a:cs typeface="Source Sans Pro"/>
                <a:sym typeface="Source Sans Pro"/>
              </a:rPr>
              <a:t>Pros:</a:t>
            </a:r>
            <a:endParaRPr sz="2533">
              <a:solidFill>
                <a:srgbClr val="361214"/>
              </a:solidFill>
              <a:latin typeface="Source Sans Pro"/>
              <a:ea typeface="Source Sans Pro"/>
              <a:cs typeface="Source Sans Pro"/>
              <a:sym typeface="Source Sans Pro"/>
            </a:endParaRPr>
          </a:p>
          <a:p>
            <a:pPr marL="609585" indent="-465655">
              <a:buClr>
                <a:srgbClr val="361214"/>
              </a:buClr>
              <a:buSzPts val="1900"/>
              <a:buFont typeface="Source Sans Pro"/>
              <a:buChar char="●"/>
            </a:pPr>
            <a:r>
              <a:rPr lang="en" sz="2533">
                <a:solidFill>
                  <a:srgbClr val="361214"/>
                </a:solidFill>
                <a:latin typeface="Source Sans Pro"/>
                <a:ea typeface="Source Sans Pro"/>
                <a:cs typeface="Source Sans Pro"/>
                <a:sym typeface="Source Sans Pro"/>
              </a:rPr>
              <a:t>Quickest and simplest tool</a:t>
            </a:r>
            <a:endParaRPr sz="2533">
              <a:solidFill>
                <a:srgbClr val="361214"/>
              </a:solidFill>
              <a:latin typeface="Source Sans Pro"/>
              <a:ea typeface="Source Sans Pro"/>
              <a:cs typeface="Source Sans Pro"/>
              <a:sym typeface="Source Sans Pro"/>
            </a:endParaRPr>
          </a:p>
          <a:p>
            <a:pPr marL="609585" indent="-465655">
              <a:buClr>
                <a:srgbClr val="361214"/>
              </a:buClr>
              <a:buSzPts val="1900"/>
              <a:buFont typeface="Source Sans Pro"/>
              <a:buChar char="●"/>
            </a:pPr>
            <a:r>
              <a:rPr lang="en" sz="2533">
                <a:solidFill>
                  <a:srgbClr val="361214"/>
                </a:solidFill>
                <a:latin typeface="Source Sans Pro"/>
                <a:ea typeface="Source Sans Pro"/>
                <a:cs typeface="Source Sans Pro"/>
                <a:sym typeface="Source Sans Pro"/>
              </a:rPr>
              <a:t>Get contact info to begin outreach process. </a:t>
            </a:r>
            <a:endParaRPr sz="2533">
              <a:solidFill>
                <a:srgbClr val="361214"/>
              </a:solidFill>
              <a:latin typeface="Source Sans Pro"/>
              <a:ea typeface="Source Sans Pro"/>
              <a:cs typeface="Source Sans Pro"/>
              <a:sym typeface="Source Sans Pro"/>
            </a:endParaRPr>
          </a:p>
          <a:p>
            <a:pPr marL="609585" indent="-465655">
              <a:buClr>
                <a:srgbClr val="361214"/>
              </a:buClr>
              <a:buSzPts val="1900"/>
              <a:buFont typeface="Source Sans Pro"/>
              <a:buChar char="●"/>
            </a:pPr>
            <a:r>
              <a:rPr lang="en" sz="2533">
                <a:solidFill>
                  <a:srgbClr val="361214"/>
                </a:solidFill>
                <a:latin typeface="Source Sans Pro"/>
                <a:ea typeface="Source Sans Pro"/>
                <a:cs typeface="Source Sans Pro"/>
                <a:sym typeface="Source Sans Pro"/>
              </a:rPr>
              <a:t>Manage from your inbox.</a:t>
            </a:r>
            <a:endParaRPr sz="2533">
              <a:solidFill>
                <a:srgbClr val="361214"/>
              </a:solidFill>
              <a:latin typeface="Source Sans Pro"/>
              <a:ea typeface="Source Sans Pro"/>
              <a:cs typeface="Source Sans Pro"/>
              <a:sym typeface="Source Sans Pro"/>
            </a:endParaRPr>
          </a:p>
          <a:p>
            <a:endParaRPr sz="2533">
              <a:solidFill>
                <a:srgbClr val="361214"/>
              </a:solidFill>
              <a:latin typeface="Source Sans Pro"/>
              <a:ea typeface="Source Sans Pro"/>
              <a:cs typeface="Source Sans Pro"/>
              <a:sym typeface="Source Sans Pro"/>
            </a:endParaRPr>
          </a:p>
          <a:p>
            <a:endParaRPr sz="2533">
              <a:solidFill>
                <a:srgbClr val="361214"/>
              </a:solidFill>
              <a:latin typeface="Source Sans Pro"/>
              <a:ea typeface="Source Sans Pro"/>
              <a:cs typeface="Source Sans Pro"/>
              <a:sym typeface="Source Sans Pro"/>
            </a:endParaRPr>
          </a:p>
          <a:p>
            <a:r>
              <a:rPr lang="en" sz="2533" b="1">
                <a:solidFill>
                  <a:srgbClr val="361214"/>
                </a:solidFill>
                <a:latin typeface="Source Sans Pro"/>
                <a:ea typeface="Source Sans Pro"/>
                <a:cs typeface="Source Sans Pro"/>
                <a:sym typeface="Source Sans Pro"/>
              </a:rPr>
              <a:t>Considerations: </a:t>
            </a:r>
            <a:endParaRPr sz="2533" b="1">
              <a:solidFill>
                <a:srgbClr val="361214"/>
              </a:solidFill>
              <a:latin typeface="Source Sans Pro"/>
              <a:ea typeface="Source Sans Pro"/>
              <a:cs typeface="Source Sans Pro"/>
              <a:sym typeface="Source Sans Pro"/>
            </a:endParaRPr>
          </a:p>
          <a:p>
            <a:pPr marL="609585" indent="-465655">
              <a:buClr>
                <a:srgbClr val="361214"/>
              </a:buClr>
              <a:buSzPts val="1900"/>
              <a:buFont typeface="Source Sans Pro"/>
              <a:buChar char="●"/>
            </a:pPr>
            <a:r>
              <a:rPr lang="en" sz="2533">
                <a:solidFill>
                  <a:srgbClr val="361214"/>
                </a:solidFill>
                <a:latin typeface="Source Sans Pro"/>
                <a:ea typeface="Source Sans Pro"/>
                <a:cs typeface="Source Sans Pro"/>
                <a:sym typeface="Source Sans Pro"/>
              </a:rPr>
              <a:t>Limited information on seeker and situation.</a:t>
            </a:r>
            <a:endParaRPr sz="2533">
              <a:solidFill>
                <a:srgbClr val="361214"/>
              </a:solidFill>
              <a:latin typeface="Source Sans Pro"/>
              <a:ea typeface="Source Sans Pro"/>
              <a:cs typeface="Source Sans Pro"/>
              <a:sym typeface="Source Sans Pro"/>
            </a:endParaRPr>
          </a:p>
          <a:p>
            <a:pPr marL="609585"/>
            <a:endParaRPr sz="2667">
              <a:solidFill>
                <a:srgbClr val="361214"/>
              </a:solidFill>
              <a:latin typeface="Source Sans Pro"/>
              <a:ea typeface="Source Sans Pro"/>
              <a:cs typeface="Source Sans Pro"/>
              <a:sym typeface="Source Sans Pro"/>
            </a:endParaRPr>
          </a:p>
        </p:txBody>
      </p:sp>
      <p:sp>
        <p:nvSpPr>
          <p:cNvPr id="1375" name="Google Shape;1375;p158"/>
          <p:cNvSpPr txBox="1"/>
          <p:nvPr/>
        </p:nvSpPr>
        <p:spPr>
          <a:xfrm>
            <a:off x="1661133" y="3541567"/>
            <a:ext cx="4113200" cy="1012000"/>
          </a:xfrm>
          <a:prstGeom prst="rect">
            <a:avLst/>
          </a:prstGeom>
          <a:noFill/>
          <a:ln>
            <a:noFill/>
          </a:ln>
        </p:spPr>
        <p:txBody>
          <a:bodyPr spcFirstLastPara="1" wrap="square" lIns="121900" tIns="121900" rIns="121900" bIns="121900" anchor="t" anchorCtr="0">
            <a:noAutofit/>
          </a:bodyPr>
          <a:lstStyle/>
          <a:p>
            <a:r>
              <a:rPr lang="en" sz="2133" b="1">
                <a:solidFill>
                  <a:srgbClr val="FFFFFF"/>
                </a:solidFill>
                <a:latin typeface="Source Sans Pro"/>
                <a:ea typeface="Source Sans Pro"/>
                <a:cs typeface="Source Sans Pro"/>
                <a:sym typeface="Source Sans Pro"/>
              </a:rPr>
              <a:t>Best For: </a:t>
            </a:r>
            <a:endParaRPr sz="2133" b="1">
              <a:solidFill>
                <a:srgbClr val="FFFFFF"/>
              </a:solidFill>
              <a:latin typeface="Source Sans Pro"/>
              <a:ea typeface="Source Sans Pro"/>
              <a:cs typeface="Source Sans Pro"/>
              <a:sym typeface="Source Sans Pro"/>
            </a:endParaRPr>
          </a:p>
          <a:p>
            <a:endParaRPr sz="2133" b="1">
              <a:solidFill>
                <a:srgbClr val="FFFFFF"/>
              </a:solidFill>
              <a:latin typeface="Source Sans Pro"/>
              <a:ea typeface="Source Sans Pro"/>
              <a:cs typeface="Source Sans Pro"/>
              <a:sym typeface="Source Sans Pro"/>
            </a:endParaRPr>
          </a:p>
          <a:p>
            <a:r>
              <a:rPr lang="en" sz="2133">
                <a:solidFill>
                  <a:srgbClr val="FFFFFF"/>
                </a:solidFill>
                <a:latin typeface="Source Sans Pro"/>
                <a:ea typeface="Source Sans Pro"/>
                <a:cs typeface="Source Sans Pro"/>
                <a:sym typeface="Source Sans Pro"/>
              </a:rPr>
              <a:t>Programs without strict eligibility requirements or those who just need a new pipeline into an existing process. </a:t>
            </a:r>
            <a:endParaRPr sz="2133">
              <a:solidFill>
                <a:srgbClr val="FFFFFF"/>
              </a:solidFill>
              <a:latin typeface="Source Sans Pro"/>
              <a:ea typeface="Source Sans Pro"/>
              <a:cs typeface="Source Sans Pro"/>
              <a:sym typeface="Source Sans Pr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sp>
        <p:nvSpPr>
          <p:cNvPr id="1380" name="Google Shape;1380;p159"/>
          <p:cNvSpPr txBox="1"/>
          <p:nvPr/>
        </p:nvSpPr>
        <p:spPr>
          <a:xfrm>
            <a:off x="1661133" y="1440633"/>
            <a:ext cx="4113200" cy="2698000"/>
          </a:xfrm>
          <a:prstGeom prst="rect">
            <a:avLst/>
          </a:prstGeom>
          <a:noFill/>
          <a:ln>
            <a:noFill/>
          </a:ln>
        </p:spPr>
        <p:txBody>
          <a:bodyPr spcFirstLastPara="1" wrap="square" lIns="121900" tIns="121900" rIns="121900" bIns="121900" anchor="t" anchorCtr="0">
            <a:noAutofit/>
          </a:bodyPr>
          <a:lstStyle/>
          <a:p>
            <a:r>
              <a:rPr lang="en" sz="4000" b="1">
                <a:solidFill>
                  <a:srgbClr val="FFFFFF"/>
                </a:solidFill>
                <a:latin typeface="Source Sans Pro"/>
                <a:ea typeface="Source Sans Pro"/>
                <a:cs typeface="Source Sans Pro"/>
                <a:sym typeface="Source Sans Pro"/>
              </a:rPr>
              <a:t>Screener Form</a:t>
            </a:r>
            <a:endParaRPr sz="4000" b="1">
              <a:solidFill>
                <a:srgbClr val="FFFFFF"/>
              </a:solidFill>
              <a:latin typeface="Source Sans Pro"/>
              <a:ea typeface="Source Sans Pro"/>
              <a:cs typeface="Source Sans Pro"/>
              <a:sym typeface="Source Sans Pro"/>
            </a:endParaRPr>
          </a:p>
        </p:txBody>
      </p:sp>
      <p:sp>
        <p:nvSpPr>
          <p:cNvPr id="1381" name="Google Shape;1381;p159"/>
          <p:cNvSpPr txBox="1"/>
          <p:nvPr/>
        </p:nvSpPr>
        <p:spPr>
          <a:xfrm>
            <a:off x="6911467" y="519567"/>
            <a:ext cx="4499200" cy="4034000"/>
          </a:xfrm>
          <a:prstGeom prst="rect">
            <a:avLst/>
          </a:prstGeom>
          <a:noFill/>
          <a:ln>
            <a:noFill/>
          </a:ln>
        </p:spPr>
        <p:txBody>
          <a:bodyPr spcFirstLastPara="1" wrap="square" lIns="121900" tIns="121900" rIns="121900" bIns="121900" anchor="t" anchorCtr="0">
            <a:noAutofit/>
          </a:bodyPr>
          <a:lstStyle/>
          <a:p>
            <a:r>
              <a:rPr lang="en" sz="2667" b="1">
                <a:solidFill>
                  <a:srgbClr val="361214"/>
                </a:solidFill>
                <a:latin typeface="Source Sans Pro"/>
                <a:ea typeface="Source Sans Pro"/>
                <a:cs typeface="Source Sans Pro"/>
                <a:sym typeface="Source Sans Pro"/>
              </a:rPr>
              <a:t>Pros:</a:t>
            </a:r>
            <a:endParaRPr sz="2667" b="1">
              <a:solidFill>
                <a:srgbClr val="361214"/>
              </a:solidFill>
              <a:latin typeface="Source Sans Pro"/>
              <a:ea typeface="Source Sans Pro"/>
              <a:cs typeface="Source Sans Pro"/>
              <a:sym typeface="Source Sans Pro"/>
            </a:endParaRPr>
          </a:p>
          <a:p>
            <a:pPr marL="609585" indent="-474121">
              <a:buClr>
                <a:srgbClr val="361214"/>
              </a:buClr>
              <a:buSzPts val="2000"/>
              <a:buFont typeface="Source Sans Pro"/>
              <a:buChar char="●"/>
            </a:pPr>
            <a:r>
              <a:rPr lang="en" sz="2667">
                <a:solidFill>
                  <a:srgbClr val="361214"/>
                </a:solidFill>
                <a:latin typeface="Source Sans Pro"/>
                <a:ea typeface="Source Sans Pro"/>
                <a:cs typeface="Source Sans Pro"/>
                <a:sym typeface="Source Sans Pro"/>
              </a:rPr>
              <a:t>Get more information about a seeker/needs.</a:t>
            </a:r>
            <a:endParaRPr sz="2667">
              <a:solidFill>
                <a:srgbClr val="361214"/>
              </a:solidFill>
              <a:latin typeface="Source Sans Pro"/>
              <a:ea typeface="Source Sans Pro"/>
              <a:cs typeface="Source Sans Pro"/>
              <a:sym typeface="Source Sans Pro"/>
            </a:endParaRPr>
          </a:p>
          <a:p>
            <a:pPr marL="609585" indent="-474121">
              <a:buClr>
                <a:srgbClr val="361214"/>
              </a:buClr>
              <a:buSzPts val="2000"/>
              <a:buFont typeface="Source Sans Pro"/>
              <a:buChar char="●"/>
            </a:pPr>
            <a:r>
              <a:rPr lang="en" sz="2667">
                <a:solidFill>
                  <a:srgbClr val="361214"/>
                </a:solidFill>
                <a:latin typeface="Source Sans Pro"/>
                <a:ea typeface="Source Sans Pro"/>
                <a:cs typeface="Source Sans Pro"/>
                <a:sym typeface="Source Sans Pro"/>
              </a:rPr>
              <a:t>Quick eligibility notifications and redirections.</a:t>
            </a:r>
            <a:endParaRPr sz="2667">
              <a:solidFill>
                <a:srgbClr val="361214"/>
              </a:solidFill>
              <a:latin typeface="Source Sans Pro"/>
              <a:ea typeface="Source Sans Pro"/>
              <a:cs typeface="Source Sans Pro"/>
              <a:sym typeface="Source Sans Pro"/>
            </a:endParaRPr>
          </a:p>
          <a:p>
            <a:endParaRPr sz="2667">
              <a:solidFill>
                <a:srgbClr val="361214"/>
              </a:solidFill>
              <a:latin typeface="Source Sans Pro"/>
              <a:ea typeface="Source Sans Pro"/>
              <a:cs typeface="Source Sans Pro"/>
              <a:sym typeface="Source Sans Pro"/>
            </a:endParaRPr>
          </a:p>
          <a:p>
            <a:endParaRPr sz="2667">
              <a:solidFill>
                <a:srgbClr val="361214"/>
              </a:solidFill>
              <a:latin typeface="Source Sans Pro"/>
              <a:ea typeface="Source Sans Pro"/>
              <a:cs typeface="Source Sans Pro"/>
              <a:sym typeface="Source Sans Pro"/>
            </a:endParaRPr>
          </a:p>
          <a:p>
            <a:r>
              <a:rPr lang="en" sz="2667" b="1">
                <a:solidFill>
                  <a:srgbClr val="361214"/>
                </a:solidFill>
                <a:latin typeface="Source Sans Pro"/>
                <a:ea typeface="Source Sans Pro"/>
                <a:cs typeface="Source Sans Pro"/>
                <a:sym typeface="Source Sans Pro"/>
              </a:rPr>
              <a:t>Considerations: </a:t>
            </a:r>
            <a:endParaRPr sz="2667" b="1">
              <a:solidFill>
                <a:srgbClr val="361214"/>
              </a:solidFill>
              <a:latin typeface="Source Sans Pro"/>
              <a:ea typeface="Source Sans Pro"/>
              <a:cs typeface="Source Sans Pro"/>
              <a:sym typeface="Source Sans Pro"/>
            </a:endParaRPr>
          </a:p>
          <a:p>
            <a:pPr marL="609585" indent="-474121">
              <a:buClr>
                <a:srgbClr val="361214"/>
              </a:buClr>
              <a:buSzPts val="2000"/>
              <a:buFont typeface="Source Sans Pro"/>
              <a:buChar char="●"/>
            </a:pPr>
            <a:r>
              <a:rPr lang="en" sz="2667">
                <a:solidFill>
                  <a:srgbClr val="361214"/>
                </a:solidFill>
                <a:latin typeface="Source Sans Pro"/>
                <a:ea typeface="Source Sans Pro"/>
                <a:cs typeface="Source Sans Pro"/>
                <a:sym typeface="Source Sans Pro"/>
              </a:rPr>
              <a:t>Takes more time for seeker to complete.</a:t>
            </a:r>
            <a:endParaRPr sz="2667">
              <a:solidFill>
                <a:srgbClr val="361214"/>
              </a:solidFill>
              <a:latin typeface="Source Sans Pro"/>
              <a:ea typeface="Source Sans Pro"/>
              <a:cs typeface="Source Sans Pro"/>
              <a:sym typeface="Source Sans Pro"/>
            </a:endParaRPr>
          </a:p>
          <a:p>
            <a:pPr marL="609585"/>
            <a:endParaRPr sz="2667">
              <a:solidFill>
                <a:srgbClr val="361214"/>
              </a:solidFill>
              <a:latin typeface="Source Sans Pro"/>
              <a:ea typeface="Source Sans Pro"/>
              <a:cs typeface="Source Sans Pro"/>
              <a:sym typeface="Source Sans Pro"/>
            </a:endParaRPr>
          </a:p>
        </p:txBody>
      </p:sp>
      <p:sp>
        <p:nvSpPr>
          <p:cNvPr id="1382" name="Google Shape;1382;p159"/>
          <p:cNvSpPr txBox="1"/>
          <p:nvPr/>
        </p:nvSpPr>
        <p:spPr>
          <a:xfrm>
            <a:off x="1661133" y="3541567"/>
            <a:ext cx="4113200" cy="1012000"/>
          </a:xfrm>
          <a:prstGeom prst="rect">
            <a:avLst/>
          </a:prstGeom>
          <a:noFill/>
          <a:ln>
            <a:noFill/>
          </a:ln>
        </p:spPr>
        <p:txBody>
          <a:bodyPr spcFirstLastPara="1" wrap="square" lIns="121900" tIns="121900" rIns="121900" bIns="121900" anchor="t" anchorCtr="0">
            <a:noAutofit/>
          </a:bodyPr>
          <a:lstStyle/>
          <a:p>
            <a:r>
              <a:rPr lang="en" sz="2133" b="1">
                <a:solidFill>
                  <a:srgbClr val="FFFFFF"/>
                </a:solidFill>
                <a:latin typeface="Source Sans Pro"/>
                <a:ea typeface="Source Sans Pro"/>
                <a:cs typeface="Source Sans Pro"/>
                <a:sym typeface="Source Sans Pro"/>
              </a:rPr>
              <a:t>Best For: </a:t>
            </a:r>
            <a:endParaRPr sz="2133" b="1">
              <a:solidFill>
                <a:srgbClr val="FFFFFF"/>
              </a:solidFill>
              <a:latin typeface="Source Sans Pro"/>
              <a:ea typeface="Source Sans Pro"/>
              <a:cs typeface="Source Sans Pro"/>
              <a:sym typeface="Source Sans Pro"/>
            </a:endParaRPr>
          </a:p>
          <a:p>
            <a:endParaRPr sz="2133" b="1">
              <a:solidFill>
                <a:srgbClr val="FFFFFF"/>
              </a:solidFill>
              <a:latin typeface="Source Sans Pro"/>
              <a:ea typeface="Source Sans Pro"/>
              <a:cs typeface="Source Sans Pro"/>
              <a:sym typeface="Source Sans Pro"/>
            </a:endParaRPr>
          </a:p>
          <a:p>
            <a:r>
              <a:rPr lang="en" sz="2133">
                <a:solidFill>
                  <a:srgbClr val="FFFFFF"/>
                </a:solidFill>
                <a:latin typeface="Source Sans Pro"/>
                <a:ea typeface="Source Sans Pro"/>
                <a:cs typeface="Source Sans Pro"/>
                <a:sym typeface="Source Sans Pro"/>
              </a:rPr>
              <a:t>Programs who need more information about prospective seekers to determine fit and eligibility. </a:t>
            </a:r>
            <a:endParaRPr sz="2133">
              <a:solidFill>
                <a:srgbClr val="FFFFFF"/>
              </a:solidFill>
              <a:latin typeface="Source Sans Pro"/>
              <a:ea typeface="Source Sans Pro"/>
              <a:cs typeface="Source Sans Pro"/>
              <a:sym typeface="Source Sans Pr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387" name="Google Shape;1387;p160"/>
          <p:cNvSpPr txBox="1"/>
          <p:nvPr/>
        </p:nvSpPr>
        <p:spPr>
          <a:xfrm>
            <a:off x="1661133" y="1440633"/>
            <a:ext cx="4113200" cy="2698000"/>
          </a:xfrm>
          <a:prstGeom prst="rect">
            <a:avLst/>
          </a:prstGeom>
          <a:noFill/>
          <a:ln>
            <a:noFill/>
          </a:ln>
        </p:spPr>
        <p:txBody>
          <a:bodyPr spcFirstLastPara="1" wrap="square" lIns="121900" tIns="121900" rIns="121900" bIns="121900" anchor="t" anchorCtr="0">
            <a:noAutofit/>
          </a:bodyPr>
          <a:lstStyle/>
          <a:p>
            <a:r>
              <a:rPr lang="en" sz="4000" b="1">
                <a:solidFill>
                  <a:srgbClr val="FFFFFF"/>
                </a:solidFill>
                <a:latin typeface="Source Sans Pro"/>
                <a:ea typeface="Source Sans Pro"/>
                <a:cs typeface="Source Sans Pro"/>
                <a:sym typeface="Source Sans Pro"/>
              </a:rPr>
              <a:t>Scheduler</a:t>
            </a:r>
            <a:endParaRPr sz="4000" b="1">
              <a:solidFill>
                <a:srgbClr val="FFFFFF"/>
              </a:solidFill>
              <a:latin typeface="Source Sans Pro"/>
              <a:ea typeface="Source Sans Pro"/>
              <a:cs typeface="Source Sans Pro"/>
              <a:sym typeface="Source Sans Pro"/>
            </a:endParaRPr>
          </a:p>
        </p:txBody>
      </p:sp>
      <p:sp>
        <p:nvSpPr>
          <p:cNvPr id="1388" name="Google Shape;1388;p160"/>
          <p:cNvSpPr txBox="1"/>
          <p:nvPr/>
        </p:nvSpPr>
        <p:spPr>
          <a:xfrm>
            <a:off x="6911467" y="519567"/>
            <a:ext cx="4499200" cy="4034000"/>
          </a:xfrm>
          <a:prstGeom prst="rect">
            <a:avLst/>
          </a:prstGeom>
          <a:noFill/>
          <a:ln>
            <a:noFill/>
          </a:ln>
        </p:spPr>
        <p:txBody>
          <a:bodyPr spcFirstLastPara="1" wrap="square" lIns="121900" tIns="121900" rIns="121900" bIns="121900" anchor="t" anchorCtr="0">
            <a:noAutofit/>
          </a:bodyPr>
          <a:lstStyle/>
          <a:p>
            <a:r>
              <a:rPr lang="en" sz="2667" b="1">
                <a:solidFill>
                  <a:srgbClr val="361214"/>
                </a:solidFill>
                <a:latin typeface="Source Sans Pro"/>
                <a:ea typeface="Source Sans Pro"/>
                <a:cs typeface="Source Sans Pro"/>
                <a:sym typeface="Source Sans Pro"/>
              </a:rPr>
              <a:t>Pros:</a:t>
            </a:r>
            <a:endParaRPr sz="2667">
              <a:solidFill>
                <a:srgbClr val="361214"/>
              </a:solidFill>
              <a:latin typeface="Source Sans Pro"/>
              <a:ea typeface="Source Sans Pro"/>
              <a:cs typeface="Source Sans Pro"/>
              <a:sym typeface="Source Sans Pro"/>
            </a:endParaRPr>
          </a:p>
          <a:p>
            <a:pPr marL="609585" indent="-474121">
              <a:buClr>
                <a:srgbClr val="361214"/>
              </a:buClr>
              <a:buSzPts val="2000"/>
              <a:buFont typeface="Source Sans Pro"/>
              <a:buChar char="●"/>
            </a:pPr>
            <a:r>
              <a:rPr lang="en" sz="2667">
                <a:solidFill>
                  <a:srgbClr val="361214"/>
                </a:solidFill>
                <a:latin typeface="Source Sans Pro"/>
                <a:ea typeface="Source Sans Pro"/>
                <a:cs typeface="Source Sans Pro"/>
                <a:sym typeface="Source Sans Pro"/>
              </a:rPr>
              <a:t>Time on the calendar! </a:t>
            </a:r>
            <a:endParaRPr sz="2667">
              <a:solidFill>
                <a:srgbClr val="361214"/>
              </a:solidFill>
              <a:latin typeface="Source Sans Pro"/>
              <a:ea typeface="Source Sans Pro"/>
              <a:cs typeface="Source Sans Pro"/>
              <a:sym typeface="Source Sans Pro"/>
            </a:endParaRPr>
          </a:p>
          <a:p>
            <a:pPr marL="609585" indent="-474121">
              <a:buClr>
                <a:srgbClr val="361214"/>
              </a:buClr>
              <a:buSzPts val="2000"/>
              <a:buFont typeface="Source Sans Pro"/>
              <a:buChar char="●"/>
            </a:pPr>
            <a:r>
              <a:rPr lang="en" sz="2667">
                <a:solidFill>
                  <a:srgbClr val="361214"/>
                </a:solidFill>
                <a:latin typeface="Source Sans Pro"/>
                <a:ea typeface="Source Sans Pro"/>
                <a:cs typeface="Source Sans Pro"/>
                <a:sym typeface="Source Sans Pro"/>
              </a:rPr>
              <a:t>Allows for longer intake conversation</a:t>
            </a:r>
            <a:endParaRPr sz="2667">
              <a:solidFill>
                <a:srgbClr val="361214"/>
              </a:solidFill>
              <a:latin typeface="Source Sans Pro"/>
              <a:ea typeface="Source Sans Pro"/>
              <a:cs typeface="Source Sans Pro"/>
              <a:sym typeface="Source Sans Pro"/>
            </a:endParaRPr>
          </a:p>
          <a:p>
            <a:endParaRPr sz="2667">
              <a:solidFill>
                <a:srgbClr val="361214"/>
              </a:solidFill>
              <a:latin typeface="Source Sans Pro"/>
              <a:ea typeface="Source Sans Pro"/>
              <a:cs typeface="Source Sans Pro"/>
              <a:sym typeface="Source Sans Pro"/>
            </a:endParaRPr>
          </a:p>
          <a:p>
            <a:endParaRPr sz="2667">
              <a:solidFill>
                <a:srgbClr val="361214"/>
              </a:solidFill>
              <a:latin typeface="Source Sans Pro"/>
              <a:ea typeface="Source Sans Pro"/>
              <a:cs typeface="Source Sans Pro"/>
              <a:sym typeface="Source Sans Pro"/>
            </a:endParaRPr>
          </a:p>
          <a:p>
            <a:r>
              <a:rPr lang="en" sz="2667" b="1">
                <a:solidFill>
                  <a:srgbClr val="361214"/>
                </a:solidFill>
                <a:latin typeface="Source Sans Pro"/>
                <a:ea typeface="Source Sans Pro"/>
                <a:cs typeface="Source Sans Pro"/>
                <a:sym typeface="Source Sans Pro"/>
              </a:rPr>
              <a:t>Considerations: </a:t>
            </a:r>
            <a:endParaRPr sz="2667" b="1">
              <a:solidFill>
                <a:srgbClr val="361214"/>
              </a:solidFill>
              <a:latin typeface="Source Sans Pro"/>
              <a:ea typeface="Source Sans Pro"/>
              <a:cs typeface="Source Sans Pro"/>
              <a:sym typeface="Source Sans Pro"/>
            </a:endParaRPr>
          </a:p>
          <a:p>
            <a:pPr marL="609585" indent="-474121">
              <a:buClr>
                <a:srgbClr val="361214"/>
              </a:buClr>
              <a:buSzPts val="2000"/>
              <a:buFont typeface="Source Sans Pro"/>
              <a:buChar char="●"/>
            </a:pPr>
            <a:r>
              <a:rPr lang="en" sz="2667">
                <a:solidFill>
                  <a:srgbClr val="361214"/>
                </a:solidFill>
                <a:latin typeface="Source Sans Pro"/>
                <a:ea typeface="Source Sans Pro"/>
                <a:cs typeface="Source Sans Pro"/>
                <a:sym typeface="Source Sans Pro"/>
              </a:rPr>
              <a:t>Managing schedule = more work than other two tools.</a:t>
            </a:r>
            <a:endParaRPr sz="2667">
              <a:solidFill>
                <a:srgbClr val="361214"/>
              </a:solidFill>
              <a:latin typeface="Source Sans Pro"/>
              <a:ea typeface="Source Sans Pro"/>
              <a:cs typeface="Source Sans Pro"/>
              <a:sym typeface="Source Sans Pro"/>
            </a:endParaRPr>
          </a:p>
          <a:p>
            <a:pPr marL="609585"/>
            <a:endParaRPr sz="2667">
              <a:solidFill>
                <a:srgbClr val="361214"/>
              </a:solidFill>
              <a:latin typeface="Source Sans Pro"/>
              <a:ea typeface="Source Sans Pro"/>
              <a:cs typeface="Source Sans Pro"/>
              <a:sym typeface="Source Sans Pro"/>
            </a:endParaRPr>
          </a:p>
        </p:txBody>
      </p:sp>
      <p:sp>
        <p:nvSpPr>
          <p:cNvPr id="1389" name="Google Shape;1389;p160"/>
          <p:cNvSpPr txBox="1"/>
          <p:nvPr/>
        </p:nvSpPr>
        <p:spPr>
          <a:xfrm>
            <a:off x="1661133" y="3541567"/>
            <a:ext cx="4113200" cy="1012000"/>
          </a:xfrm>
          <a:prstGeom prst="rect">
            <a:avLst/>
          </a:prstGeom>
          <a:noFill/>
          <a:ln>
            <a:noFill/>
          </a:ln>
        </p:spPr>
        <p:txBody>
          <a:bodyPr spcFirstLastPara="1" wrap="square" lIns="121900" tIns="121900" rIns="121900" bIns="121900" anchor="t" anchorCtr="0">
            <a:noAutofit/>
          </a:bodyPr>
          <a:lstStyle/>
          <a:p>
            <a:r>
              <a:rPr lang="en" sz="2133" b="1">
                <a:solidFill>
                  <a:srgbClr val="FFFFFF"/>
                </a:solidFill>
                <a:latin typeface="Source Sans Pro"/>
                <a:ea typeface="Source Sans Pro"/>
                <a:cs typeface="Source Sans Pro"/>
                <a:sym typeface="Source Sans Pro"/>
              </a:rPr>
              <a:t>Best For: </a:t>
            </a:r>
            <a:endParaRPr sz="2133" b="1">
              <a:solidFill>
                <a:srgbClr val="FFFFFF"/>
              </a:solidFill>
              <a:latin typeface="Source Sans Pro"/>
              <a:ea typeface="Source Sans Pro"/>
              <a:cs typeface="Source Sans Pro"/>
              <a:sym typeface="Source Sans Pro"/>
            </a:endParaRPr>
          </a:p>
          <a:p>
            <a:endParaRPr sz="2133" b="1">
              <a:solidFill>
                <a:srgbClr val="FFFFFF"/>
              </a:solidFill>
              <a:latin typeface="Source Sans Pro"/>
              <a:ea typeface="Source Sans Pro"/>
              <a:cs typeface="Source Sans Pro"/>
              <a:sym typeface="Source Sans Pro"/>
            </a:endParaRPr>
          </a:p>
          <a:p>
            <a:r>
              <a:rPr lang="en" sz="2133">
                <a:solidFill>
                  <a:srgbClr val="FFFFFF"/>
                </a:solidFill>
                <a:latin typeface="Source Sans Pro"/>
                <a:ea typeface="Source Sans Pro"/>
                <a:cs typeface="Source Sans Pro"/>
                <a:sym typeface="Source Sans Pro"/>
              </a:rPr>
              <a:t>Programs who want intake managed on a calendar via intake appointments (in person or over the phone), often already have an intake meeting as part of their process. </a:t>
            </a:r>
            <a:endParaRPr sz="2133">
              <a:solidFill>
                <a:srgbClr val="FFFFFF"/>
              </a:solidFill>
              <a:latin typeface="Source Sans Pro"/>
              <a:ea typeface="Source Sans Pro"/>
              <a:cs typeface="Source Sans Pro"/>
              <a:sym typeface="Source Sans Pr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4" name="Google Shape;1394;p161"/>
          <p:cNvSpPr txBox="1">
            <a:spLocks noGrp="1"/>
          </p:cNvSpPr>
          <p:nvPr>
            <p:ph type="body" idx="2"/>
          </p:nvPr>
        </p:nvSpPr>
        <p:spPr>
          <a:xfrm>
            <a:off x="6882533" y="1734900"/>
            <a:ext cx="4499200" cy="4034000"/>
          </a:xfrm>
          <a:prstGeom prst="rect">
            <a:avLst/>
          </a:prstGeom>
        </p:spPr>
        <p:txBody>
          <a:bodyPr spcFirstLastPara="1" vert="horz" wrap="square" lIns="121900" tIns="121900" rIns="121900" bIns="121900" rtlCol="0" anchor="t" anchorCtr="0">
            <a:noAutofit/>
          </a:bodyPr>
          <a:lstStyle/>
          <a:p>
            <a:pPr marL="0" indent="0">
              <a:buNone/>
            </a:pPr>
            <a:r>
              <a:rPr lang="en" sz="3333" b="1">
                <a:solidFill>
                  <a:srgbClr val="008080"/>
                </a:solidFill>
              </a:rPr>
              <a:t>Two Options:</a:t>
            </a:r>
            <a:endParaRPr sz="3333" b="1">
              <a:solidFill>
                <a:srgbClr val="008080"/>
              </a:solidFill>
            </a:endParaRPr>
          </a:p>
          <a:p>
            <a:pPr indent="-474121">
              <a:buClr>
                <a:srgbClr val="595959"/>
              </a:buClr>
              <a:buSzPts val="2000"/>
              <a:buAutoNum type="arabicPeriod"/>
            </a:pPr>
            <a:r>
              <a:rPr lang="en" sz="2667">
                <a:solidFill>
                  <a:srgbClr val="595959"/>
                </a:solidFill>
              </a:rPr>
              <a:t>Email Notification</a:t>
            </a:r>
            <a:endParaRPr sz="2667">
              <a:solidFill>
                <a:srgbClr val="595959"/>
              </a:solidFill>
            </a:endParaRPr>
          </a:p>
          <a:p>
            <a:pPr indent="-474121">
              <a:buClr>
                <a:srgbClr val="595959"/>
              </a:buClr>
              <a:buSzPts val="2000"/>
              <a:buAutoNum type="arabicPeriod"/>
            </a:pPr>
            <a:r>
              <a:rPr lang="en" sz="2667">
                <a:solidFill>
                  <a:srgbClr val="595959"/>
                </a:solidFill>
              </a:rPr>
              <a:t>Inbound Referral Dash</a:t>
            </a:r>
            <a:endParaRPr sz="2667">
              <a:solidFill>
                <a:srgbClr val="595959"/>
              </a:solidFill>
            </a:endParaRPr>
          </a:p>
        </p:txBody>
      </p:sp>
      <p:sp>
        <p:nvSpPr>
          <p:cNvPr id="1395" name="Google Shape;1395;p161"/>
          <p:cNvSpPr txBox="1">
            <a:spLocks noGrp="1"/>
          </p:cNvSpPr>
          <p:nvPr>
            <p:ph type="title"/>
          </p:nvPr>
        </p:nvSpPr>
        <p:spPr>
          <a:xfrm>
            <a:off x="1661133" y="1440633"/>
            <a:ext cx="4113200" cy="2698000"/>
          </a:xfrm>
          <a:prstGeom prst="rect">
            <a:avLst/>
          </a:prstGeom>
        </p:spPr>
        <p:txBody>
          <a:bodyPr spcFirstLastPara="1" vert="horz" wrap="square" lIns="121900" tIns="121900" rIns="121900" bIns="121900" rtlCol="0" anchor="t" anchorCtr="0">
            <a:noAutofit/>
          </a:bodyPr>
          <a:lstStyle/>
          <a:p>
            <a:r>
              <a:rPr lang="en"/>
              <a:t>Closing the Loop:</a:t>
            </a:r>
            <a:endParaRPr/>
          </a:p>
          <a:p>
            <a:r>
              <a:rPr lang="en" sz="3333"/>
              <a:t>Responding to Referrals</a:t>
            </a:r>
            <a:endParaRPr sz="3333"/>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sp>
        <p:nvSpPr>
          <p:cNvPr id="1400" name="Google Shape;1400;p162"/>
          <p:cNvSpPr txBox="1">
            <a:spLocks noGrp="1"/>
          </p:cNvSpPr>
          <p:nvPr>
            <p:ph type="title"/>
          </p:nvPr>
        </p:nvSpPr>
        <p:spPr>
          <a:xfrm>
            <a:off x="1487467" y="372633"/>
            <a:ext cx="9810800" cy="910000"/>
          </a:xfrm>
          <a:prstGeom prst="rect">
            <a:avLst/>
          </a:prstGeom>
        </p:spPr>
        <p:txBody>
          <a:bodyPr spcFirstLastPara="1" vert="horz" wrap="square" lIns="121900" tIns="121900" rIns="121900" bIns="121900" rtlCol="0" anchor="t" anchorCtr="0">
            <a:noAutofit/>
          </a:bodyPr>
          <a:lstStyle/>
          <a:p>
            <a:r>
              <a:rPr lang="en"/>
              <a:t>Option 1: Email Notification</a:t>
            </a:r>
            <a:endParaRPr/>
          </a:p>
        </p:txBody>
      </p:sp>
      <p:pic>
        <p:nvPicPr>
          <p:cNvPr id="1401" name="Google Shape;1401;p162"/>
          <p:cNvPicPr preferRelativeResize="0"/>
          <p:nvPr/>
        </p:nvPicPr>
        <p:blipFill>
          <a:blip r:embed="rId3">
            <a:alphaModFix/>
          </a:blip>
          <a:stretch>
            <a:fillRect/>
          </a:stretch>
        </p:blipFill>
        <p:spPr>
          <a:xfrm>
            <a:off x="4343900" y="1282634"/>
            <a:ext cx="4097920" cy="516896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06" name="Google Shape;1406;p163"/>
          <p:cNvSpPr txBox="1">
            <a:spLocks noGrp="1"/>
          </p:cNvSpPr>
          <p:nvPr>
            <p:ph type="title"/>
          </p:nvPr>
        </p:nvSpPr>
        <p:spPr>
          <a:xfrm>
            <a:off x="1487467" y="372633"/>
            <a:ext cx="9810800" cy="910000"/>
          </a:xfrm>
          <a:prstGeom prst="rect">
            <a:avLst/>
          </a:prstGeom>
        </p:spPr>
        <p:txBody>
          <a:bodyPr spcFirstLastPara="1" vert="horz" wrap="square" lIns="121900" tIns="121900" rIns="121900" bIns="121900" rtlCol="0" anchor="t" anchorCtr="0">
            <a:noAutofit/>
          </a:bodyPr>
          <a:lstStyle/>
          <a:p>
            <a:r>
              <a:rPr lang="en"/>
              <a:t>Option 2: Inbound Referral Dash</a:t>
            </a:r>
            <a:endParaRPr/>
          </a:p>
        </p:txBody>
      </p:sp>
      <p:pic>
        <p:nvPicPr>
          <p:cNvPr id="1407" name="Google Shape;1407;p163"/>
          <p:cNvPicPr preferRelativeResize="0"/>
          <p:nvPr/>
        </p:nvPicPr>
        <p:blipFill>
          <a:blip r:embed="rId3">
            <a:alphaModFix/>
          </a:blip>
          <a:stretch>
            <a:fillRect/>
          </a:stretch>
        </p:blipFill>
        <p:spPr>
          <a:xfrm>
            <a:off x="367767" y="1282634"/>
            <a:ext cx="11456460" cy="516896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sp>
        <p:nvSpPr>
          <p:cNvPr id="1423" name="Google Shape;1423;p166"/>
          <p:cNvSpPr txBox="1">
            <a:spLocks noGrp="1"/>
          </p:cNvSpPr>
          <p:nvPr>
            <p:ph type="title"/>
          </p:nvPr>
        </p:nvSpPr>
        <p:spPr>
          <a:xfrm>
            <a:off x="1762733" y="4053033"/>
            <a:ext cx="9618800" cy="2698000"/>
          </a:xfrm>
          <a:prstGeom prst="rect">
            <a:avLst/>
          </a:prstGeom>
          <a:noFill/>
          <a:ln>
            <a:noFill/>
          </a:ln>
        </p:spPr>
        <p:txBody>
          <a:bodyPr spcFirstLastPara="1" vert="horz" wrap="square" lIns="121900" tIns="121900" rIns="121900" bIns="121900" rtlCol="0" anchor="ctr" anchorCtr="0">
            <a:noAutofit/>
          </a:bodyPr>
          <a:lstStyle/>
          <a:p>
            <a:r>
              <a:rPr lang="en" sz="2667" i="1"/>
              <a:t>Free Reporting for Claimed Programs listed on findhelp</a:t>
            </a:r>
            <a:endParaRPr sz="2400" i="1"/>
          </a:p>
          <a:p>
            <a:endParaRPr/>
          </a:p>
        </p:txBody>
      </p:sp>
      <p:sp>
        <p:nvSpPr>
          <p:cNvPr id="1424" name="Google Shape;1424;p166"/>
          <p:cNvSpPr txBox="1">
            <a:spLocks noGrp="1"/>
          </p:cNvSpPr>
          <p:nvPr>
            <p:ph type="title"/>
          </p:nvPr>
        </p:nvSpPr>
        <p:spPr>
          <a:xfrm>
            <a:off x="1762733" y="2296800"/>
            <a:ext cx="9618800" cy="2264400"/>
          </a:xfrm>
          <a:prstGeom prst="rect">
            <a:avLst/>
          </a:prstGeom>
        </p:spPr>
        <p:txBody>
          <a:bodyPr spcFirstLastPara="1" vert="horz" wrap="square" lIns="121900" tIns="121900" rIns="121900" bIns="121900" rtlCol="0" anchor="ctr" anchorCtr="0">
            <a:noAutofit/>
          </a:bodyPr>
          <a:lstStyle/>
          <a:p>
            <a:r>
              <a:rPr lang="en"/>
              <a:t>Organization Analytics: A Preview</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167"/>
          <p:cNvSpPr txBox="1">
            <a:spLocks noGrp="1"/>
          </p:cNvSpPr>
          <p:nvPr>
            <p:ph type="body" idx="2"/>
          </p:nvPr>
        </p:nvSpPr>
        <p:spPr>
          <a:xfrm>
            <a:off x="6882533" y="247467"/>
            <a:ext cx="4499200" cy="4034000"/>
          </a:xfrm>
          <a:prstGeom prst="rect">
            <a:avLst/>
          </a:prstGeom>
        </p:spPr>
        <p:txBody>
          <a:bodyPr spcFirstLastPara="1" vert="horz" wrap="square" lIns="121900" tIns="121900" rIns="121900" bIns="121900" rtlCol="0" anchor="t" anchorCtr="0">
            <a:noAutofit/>
          </a:bodyPr>
          <a:lstStyle/>
          <a:p>
            <a:pPr marL="0" indent="0">
              <a:lnSpc>
                <a:spcPct val="115000"/>
              </a:lnSpc>
              <a:buNone/>
            </a:pPr>
            <a:r>
              <a:rPr lang="en" sz="2400" b="1" dirty="0">
                <a:solidFill>
                  <a:schemeClr val="lt2"/>
                </a:solidFill>
              </a:rPr>
              <a:t>Measure your impact and program engagement!</a:t>
            </a:r>
            <a:endParaRPr dirty="0"/>
          </a:p>
          <a:p>
            <a:pPr marL="0" indent="0">
              <a:lnSpc>
                <a:spcPct val="115000"/>
              </a:lnSpc>
              <a:spcBef>
                <a:spcPts val="1600"/>
              </a:spcBef>
              <a:buNone/>
            </a:pPr>
            <a:r>
              <a:rPr lang="en" sz="2000" dirty="0">
                <a:solidFill>
                  <a:srgbClr val="000000"/>
                </a:solidFill>
              </a:rPr>
              <a:t>Use this Dashboard to:</a:t>
            </a:r>
            <a:endParaRPr sz="2000" dirty="0">
              <a:solidFill>
                <a:srgbClr val="000000"/>
              </a:solidFill>
            </a:endParaRPr>
          </a:p>
          <a:p>
            <a:pPr>
              <a:lnSpc>
                <a:spcPct val="115000"/>
              </a:lnSpc>
              <a:spcBef>
                <a:spcPts val="1600"/>
              </a:spcBef>
              <a:buClr>
                <a:srgbClr val="000000"/>
              </a:buClr>
            </a:pPr>
            <a:r>
              <a:rPr lang="en" sz="2000" dirty="0">
                <a:solidFill>
                  <a:srgbClr val="000000"/>
                </a:solidFill>
              </a:rPr>
              <a:t>Quantify all the different ways people are </a:t>
            </a:r>
            <a:r>
              <a:rPr lang="en" sz="2000" b="1" dirty="0">
                <a:solidFill>
                  <a:srgbClr val="000000"/>
                </a:solidFill>
              </a:rPr>
              <a:t>interacting with your programs </a:t>
            </a:r>
            <a:endParaRPr sz="2000" b="1" dirty="0">
              <a:solidFill>
                <a:srgbClr val="000000"/>
              </a:solidFill>
            </a:endParaRPr>
          </a:p>
          <a:p>
            <a:pPr>
              <a:lnSpc>
                <a:spcPct val="115000"/>
              </a:lnSpc>
              <a:buClr>
                <a:srgbClr val="000000"/>
              </a:buClr>
            </a:pPr>
            <a:r>
              <a:rPr lang="en" sz="2000" b="1" dirty="0">
                <a:solidFill>
                  <a:srgbClr val="000000"/>
                </a:solidFill>
              </a:rPr>
              <a:t>Show your program’s scope </a:t>
            </a:r>
            <a:r>
              <a:rPr lang="en" sz="2000" dirty="0">
                <a:solidFill>
                  <a:srgbClr val="000000"/>
                </a:solidFill>
              </a:rPr>
              <a:t>in program evaluations, grants and fundraising, and external reporting to funders and/or regulators</a:t>
            </a:r>
            <a:endParaRPr sz="2000" dirty="0">
              <a:solidFill>
                <a:srgbClr val="000000"/>
              </a:solidFill>
            </a:endParaRPr>
          </a:p>
          <a:p>
            <a:pPr>
              <a:lnSpc>
                <a:spcPct val="115000"/>
              </a:lnSpc>
              <a:buClr>
                <a:srgbClr val="000000"/>
              </a:buClr>
            </a:pPr>
            <a:r>
              <a:rPr lang="en" sz="2000" b="1" dirty="0">
                <a:solidFill>
                  <a:srgbClr val="000000"/>
                </a:solidFill>
              </a:rPr>
              <a:t>Show impact</a:t>
            </a:r>
            <a:r>
              <a:rPr lang="en" sz="2000" dirty="0">
                <a:solidFill>
                  <a:srgbClr val="000000"/>
                </a:solidFill>
              </a:rPr>
              <a:t> through Referral data highlights effectiveness</a:t>
            </a:r>
            <a:endParaRPr sz="2000" dirty="0">
              <a:solidFill>
                <a:srgbClr val="000000"/>
              </a:solidFill>
            </a:endParaRPr>
          </a:p>
          <a:p>
            <a:pPr>
              <a:lnSpc>
                <a:spcPct val="115000"/>
              </a:lnSpc>
              <a:buClr>
                <a:srgbClr val="000000"/>
              </a:buClr>
            </a:pPr>
            <a:r>
              <a:rPr lang="en" sz="2000" dirty="0">
                <a:solidFill>
                  <a:srgbClr val="000000"/>
                </a:solidFill>
              </a:rPr>
              <a:t>Demonstrate the need for </a:t>
            </a:r>
            <a:r>
              <a:rPr lang="en" sz="2000" b="1" dirty="0">
                <a:solidFill>
                  <a:srgbClr val="000000"/>
                </a:solidFill>
              </a:rPr>
              <a:t>additional resources or staff</a:t>
            </a:r>
            <a:endParaRPr sz="2000" dirty="0"/>
          </a:p>
        </p:txBody>
      </p:sp>
      <p:sp>
        <p:nvSpPr>
          <p:cNvPr id="1430" name="Google Shape;1430;p167"/>
          <p:cNvSpPr txBox="1">
            <a:spLocks noGrp="1"/>
          </p:cNvSpPr>
          <p:nvPr>
            <p:ph type="title"/>
          </p:nvPr>
        </p:nvSpPr>
        <p:spPr>
          <a:xfrm>
            <a:off x="1661133" y="1440633"/>
            <a:ext cx="4113200" cy="2698000"/>
          </a:xfrm>
          <a:prstGeom prst="rect">
            <a:avLst/>
          </a:prstGeom>
        </p:spPr>
        <p:txBody>
          <a:bodyPr spcFirstLastPara="1" vert="horz" wrap="square" lIns="121900" tIns="121900" rIns="121900" bIns="121900" rtlCol="0" anchor="t" anchorCtr="0">
            <a:noAutofit/>
          </a:bodyPr>
          <a:lstStyle/>
          <a:p>
            <a:r>
              <a:rPr lang="en"/>
              <a:t>Claimed Program Dashboard</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sp>
        <p:nvSpPr>
          <p:cNvPr id="1435" name="Google Shape;1435;p168"/>
          <p:cNvSpPr txBox="1">
            <a:spLocks noGrp="1"/>
          </p:cNvSpPr>
          <p:nvPr>
            <p:ph type="title"/>
          </p:nvPr>
        </p:nvSpPr>
        <p:spPr>
          <a:xfrm>
            <a:off x="1661133" y="1440633"/>
            <a:ext cx="4113200" cy="2698000"/>
          </a:xfrm>
          <a:prstGeom prst="rect">
            <a:avLst/>
          </a:prstGeom>
        </p:spPr>
        <p:txBody>
          <a:bodyPr spcFirstLastPara="1" vert="horz" wrap="square" lIns="121900" tIns="121900" rIns="121900" bIns="121900" rtlCol="0" anchor="t" anchorCtr="0">
            <a:noAutofit/>
          </a:bodyPr>
          <a:lstStyle/>
          <a:p>
            <a:r>
              <a:rPr lang="en"/>
              <a:t>Claimed Program Dashboard</a:t>
            </a:r>
            <a:endParaRPr/>
          </a:p>
        </p:txBody>
      </p:sp>
      <p:pic>
        <p:nvPicPr>
          <p:cNvPr id="1436" name="Google Shape;1436;p168"/>
          <p:cNvPicPr preferRelativeResize="0"/>
          <p:nvPr/>
        </p:nvPicPr>
        <p:blipFill>
          <a:blip r:embed="rId3">
            <a:alphaModFix/>
          </a:blip>
          <a:stretch>
            <a:fillRect/>
          </a:stretch>
        </p:blipFill>
        <p:spPr>
          <a:xfrm>
            <a:off x="5171734" y="258567"/>
            <a:ext cx="6675031" cy="4199831"/>
          </a:xfrm>
          <a:prstGeom prst="rect">
            <a:avLst/>
          </a:prstGeom>
          <a:noFill/>
          <a:ln>
            <a:noFill/>
          </a:ln>
        </p:spPr>
      </p:pic>
      <p:pic>
        <p:nvPicPr>
          <p:cNvPr id="1437" name="Google Shape;1437;p168"/>
          <p:cNvPicPr preferRelativeResize="0"/>
          <p:nvPr/>
        </p:nvPicPr>
        <p:blipFill rotWithShape="1">
          <a:blip r:embed="rId4">
            <a:alphaModFix/>
          </a:blip>
          <a:srcRect b="47299"/>
          <a:stretch/>
        </p:blipFill>
        <p:spPr>
          <a:xfrm>
            <a:off x="5171734" y="4458400"/>
            <a:ext cx="6675031" cy="217711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Diagram, engineering drawing&#10;&#10;Description automatically generated">
            <a:extLst>
              <a:ext uri="{FF2B5EF4-FFF2-40B4-BE49-F238E27FC236}">
                <a16:creationId xmlns:a16="http://schemas.microsoft.com/office/drawing/2014/main" id="{C23AA5A3-14EF-3691-A037-D2A2660C75F1}"/>
              </a:ext>
            </a:extLst>
          </p:cNvPr>
          <p:cNvPicPr>
            <a:picLocks noChangeAspect="1"/>
          </p:cNvPicPr>
          <p:nvPr/>
        </p:nvPicPr>
        <p:blipFill>
          <a:blip r:embed="rId2"/>
          <a:stretch>
            <a:fillRect/>
          </a:stretch>
        </p:blipFill>
        <p:spPr>
          <a:xfrm>
            <a:off x="1871785" y="1742688"/>
            <a:ext cx="9210430" cy="3675472"/>
          </a:xfrm>
          <a:prstGeom prst="rect">
            <a:avLst/>
          </a:prstGeom>
        </p:spPr>
      </p:pic>
      <p:pic>
        <p:nvPicPr>
          <p:cNvPr id="2" name="Picture 2" descr="A picture containing text, clipart&#10;&#10;Description automatically generated">
            <a:extLst>
              <a:ext uri="{FF2B5EF4-FFF2-40B4-BE49-F238E27FC236}">
                <a16:creationId xmlns:a16="http://schemas.microsoft.com/office/drawing/2014/main" id="{2166DAE9-B2EB-D1A0-813F-A4CD041F5F30}"/>
              </a:ext>
            </a:extLst>
          </p:cNvPr>
          <p:cNvPicPr>
            <a:picLocks noChangeAspect="1"/>
          </p:cNvPicPr>
          <p:nvPr/>
        </p:nvPicPr>
        <p:blipFill>
          <a:blip r:embed="rId3"/>
          <a:stretch>
            <a:fillRect/>
          </a:stretch>
        </p:blipFill>
        <p:spPr>
          <a:xfrm>
            <a:off x="10330542" y="6223988"/>
            <a:ext cx="1755711" cy="482698"/>
          </a:xfrm>
          <a:prstGeom prst="rect">
            <a:avLst/>
          </a:prstGeom>
        </p:spPr>
      </p:pic>
    </p:spTree>
    <p:extLst>
      <p:ext uri="{BB962C8B-B14F-4D97-AF65-F5344CB8AC3E}">
        <p14:creationId xmlns:p14="http://schemas.microsoft.com/office/powerpoint/2010/main" val="12597036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169"/>
          <p:cNvSpPr txBox="1">
            <a:spLocks noGrp="1"/>
          </p:cNvSpPr>
          <p:nvPr>
            <p:ph type="title"/>
          </p:nvPr>
        </p:nvSpPr>
        <p:spPr>
          <a:xfrm>
            <a:off x="1661133" y="1440633"/>
            <a:ext cx="4113200" cy="2698000"/>
          </a:xfrm>
          <a:prstGeom prst="rect">
            <a:avLst/>
          </a:prstGeom>
        </p:spPr>
        <p:txBody>
          <a:bodyPr spcFirstLastPara="1" vert="horz" wrap="square" lIns="121900" tIns="121900" rIns="121900" bIns="121900" rtlCol="0" anchor="t" anchorCtr="0">
            <a:noAutofit/>
          </a:bodyPr>
          <a:lstStyle/>
          <a:p>
            <a:r>
              <a:rPr lang="en"/>
              <a:t>Claimed Program Dashboard</a:t>
            </a:r>
            <a:endParaRPr/>
          </a:p>
        </p:txBody>
      </p:sp>
      <p:grpSp>
        <p:nvGrpSpPr>
          <p:cNvPr id="1443" name="Google Shape;1443;p169"/>
          <p:cNvGrpSpPr/>
          <p:nvPr/>
        </p:nvGrpSpPr>
        <p:grpSpPr>
          <a:xfrm>
            <a:off x="4430961" y="244729"/>
            <a:ext cx="7532137" cy="6432016"/>
            <a:chOff x="3413325" y="228600"/>
            <a:chExt cx="5649103" cy="4824012"/>
          </a:xfrm>
        </p:grpSpPr>
        <p:pic>
          <p:nvPicPr>
            <p:cNvPr id="1444" name="Google Shape;1444;p169"/>
            <p:cNvPicPr preferRelativeResize="0"/>
            <p:nvPr/>
          </p:nvPicPr>
          <p:blipFill rotWithShape="1">
            <a:blip r:embed="rId3">
              <a:alphaModFix/>
            </a:blip>
            <a:srcRect b="37810"/>
            <a:stretch/>
          </p:blipFill>
          <p:spPr>
            <a:xfrm>
              <a:off x="3413325" y="228600"/>
              <a:ext cx="5643572" cy="1863050"/>
            </a:xfrm>
            <a:prstGeom prst="rect">
              <a:avLst/>
            </a:prstGeom>
            <a:noFill/>
            <a:ln>
              <a:noFill/>
            </a:ln>
            <a:effectLst>
              <a:outerShdw blurRad="185738" dist="95250" dir="5400000" algn="bl" rotWithShape="0">
                <a:srgbClr val="000000">
                  <a:alpha val="50000"/>
                </a:srgbClr>
              </a:outerShdw>
            </a:effectLst>
          </p:spPr>
        </p:pic>
        <p:grpSp>
          <p:nvGrpSpPr>
            <p:cNvPr id="1445" name="Google Shape;1445;p169"/>
            <p:cNvGrpSpPr/>
            <p:nvPr/>
          </p:nvGrpSpPr>
          <p:grpSpPr>
            <a:xfrm>
              <a:off x="3413325" y="2023425"/>
              <a:ext cx="5649103" cy="3029187"/>
              <a:chOff x="3413325" y="2023425"/>
              <a:chExt cx="5649103" cy="3029187"/>
            </a:xfrm>
          </p:grpSpPr>
          <p:pic>
            <p:nvPicPr>
              <p:cNvPr id="1446" name="Google Shape;1446;p169"/>
              <p:cNvPicPr preferRelativeResize="0"/>
              <p:nvPr/>
            </p:nvPicPr>
            <p:blipFill rotWithShape="1">
              <a:blip r:embed="rId4">
                <a:alphaModFix/>
              </a:blip>
              <a:srcRect t="52307" b="-2855"/>
              <a:stretch/>
            </p:blipFill>
            <p:spPr>
              <a:xfrm>
                <a:off x="3413325" y="2023425"/>
                <a:ext cx="5649102" cy="1767301"/>
              </a:xfrm>
              <a:prstGeom prst="rect">
                <a:avLst/>
              </a:prstGeom>
              <a:noFill/>
              <a:ln>
                <a:noFill/>
              </a:ln>
              <a:effectLst>
                <a:outerShdw blurRad="185738" dist="95250" dir="5400000" algn="bl" rotWithShape="0">
                  <a:srgbClr val="000000">
                    <a:alpha val="50000"/>
                  </a:srgbClr>
                </a:outerShdw>
              </a:effectLst>
            </p:spPr>
          </p:pic>
          <p:pic>
            <p:nvPicPr>
              <p:cNvPr id="1447" name="Google Shape;1447;p169"/>
              <p:cNvPicPr preferRelativeResize="0"/>
              <p:nvPr/>
            </p:nvPicPr>
            <p:blipFill>
              <a:blip r:embed="rId5">
                <a:alphaModFix/>
              </a:blip>
              <a:stretch>
                <a:fillRect/>
              </a:stretch>
            </p:blipFill>
            <p:spPr>
              <a:xfrm>
                <a:off x="3413326" y="3722491"/>
                <a:ext cx="5649101" cy="1330121"/>
              </a:xfrm>
              <a:prstGeom prst="rect">
                <a:avLst/>
              </a:prstGeom>
              <a:noFill/>
              <a:ln>
                <a:noFill/>
              </a:ln>
              <a:effectLst>
                <a:outerShdw blurRad="185738" dist="95250" dir="5400000" algn="bl" rotWithShape="0">
                  <a:srgbClr val="000000">
                    <a:alpha val="50000"/>
                  </a:srgbClr>
                </a:outerShdw>
              </a:effectLst>
            </p:spPr>
          </p:pic>
        </p:gr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1452" name="Google Shape;1452;p170"/>
          <p:cNvSpPr txBox="1">
            <a:spLocks noGrp="1"/>
          </p:cNvSpPr>
          <p:nvPr>
            <p:ph type="body" idx="2"/>
          </p:nvPr>
        </p:nvSpPr>
        <p:spPr>
          <a:xfrm>
            <a:off x="6901312" y="311194"/>
            <a:ext cx="4499200" cy="4487200"/>
          </a:xfrm>
          <a:prstGeom prst="rect">
            <a:avLst/>
          </a:prstGeom>
        </p:spPr>
        <p:txBody>
          <a:bodyPr spcFirstLastPara="1" vert="horz" wrap="square" lIns="121900" tIns="121900" rIns="121900" bIns="121900" rtlCol="0" anchor="t" anchorCtr="0">
            <a:noAutofit/>
          </a:bodyPr>
          <a:lstStyle/>
          <a:p>
            <a:pPr marL="0" indent="0">
              <a:buNone/>
            </a:pPr>
            <a:r>
              <a:rPr lang="en" sz="2000" b="1" dirty="0">
                <a:solidFill>
                  <a:schemeClr val="lt2"/>
                </a:solidFill>
              </a:rPr>
              <a:t>Search Trends in Your Coverage Area</a:t>
            </a:r>
            <a:endParaRPr sz="2000" b="1" dirty="0">
              <a:solidFill>
                <a:schemeClr val="lt2"/>
              </a:solidFill>
            </a:endParaRPr>
          </a:p>
          <a:p>
            <a:pPr marL="0" indent="0">
              <a:buNone/>
            </a:pPr>
            <a:endParaRPr sz="2000" b="1" dirty="0">
              <a:solidFill>
                <a:schemeClr val="lt2"/>
              </a:solidFill>
            </a:endParaRPr>
          </a:p>
          <a:p>
            <a:pPr>
              <a:lnSpc>
                <a:spcPct val="115000"/>
              </a:lnSpc>
              <a:buClr>
                <a:schemeClr val="dk2"/>
              </a:buClr>
            </a:pPr>
            <a:r>
              <a:rPr lang="en" sz="2400" dirty="0">
                <a:solidFill>
                  <a:srgbClr val="3A0B0F"/>
                </a:solidFill>
              </a:rPr>
              <a:t>Allows CBOs to view </a:t>
            </a:r>
            <a:r>
              <a:rPr lang="en" sz="2400" b="1" dirty="0">
                <a:solidFill>
                  <a:srgbClr val="3A0B0F"/>
                </a:solidFill>
              </a:rPr>
              <a:t>search trends</a:t>
            </a:r>
            <a:r>
              <a:rPr lang="en" sz="2400" dirty="0">
                <a:solidFill>
                  <a:srgbClr val="3A0B0F"/>
                </a:solidFill>
              </a:rPr>
              <a:t> in their service areas in the last 90 days</a:t>
            </a:r>
            <a:endParaRPr sz="2400" dirty="0">
              <a:solidFill>
                <a:srgbClr val="3A0B0F"/>
              </a:solidFill>
            </a:endParaRPr>
          </a:p>
          <a:p>
            <a:pPr indent="0">
              <a:lnSpc>
                <a:spcPct val="115000"/>
              </a:lnSpc>
              <a:buNone/>
            </a:pPr>
            <a:endParaRPr sz="2400" dirty="0">
              <a:solidFill>
                <a:srgbClr val="3A0B0F"/>
              </a:solidFill>
            </a:endParaRPr>
          </a:p>
          <a:p>
            <a:pPr>
              <a:lnSpc>
                <a:spcPct val="115000"/>
              </a:lnSpc>
              <a:buClr>
                <a:schemeClr val="dk2"/>
              </a:buClr>
            </a:pPr>
            <a:r>
              <a:rPr lang="en" sz="2400" dirty="0">
                <a:solidFill>
                  <a:srgbClr val="3A0B0F"/>
                </a:solidFill>
              </a:rPr>
              <a:t>CBOs can stay informed about the </a:t>
            </a:r>
            <a:r>
              <a:rPr lang="en" sz="2400" b="1" dirty="0">
                <a:solidFill>
                  <a:srgbClr val="3A0B0F"/>
                </a:solidFill>
              </a:rPr>
              <a:t>needs of their communities</a:t>
            </a:r>
            <a:r>
              <a:rPr lang="en" sz="2400" dirty="0">
                <a:solidFill>
                  <a:srgbClr val="3A0B0F"/>
                </a:solidFill>
              </a:rPr>
              <a:t> </a:t>
            </a:r>
            <a:endParaRPr sz="2400" dirty="0">
              <a:solidFill>
                <a:srgbClr val="3A0B0F"/>
              </a:solidFill>
            </a:endParaRPr>
          </a:p>
          <a:p>
            <a:pPr indent="0">
              <a:lnSpc>
                <a:spcPct val="115000"/>
              </a:lnSpc>
              <a:buNone/>
            </a:pPr>
            <a:endParaRPr sz="2400" dirty="0">
              <a:solidFill>
                <a:srgbClr val="3A0B0F"/>
              </a:solidFill>
            </a:endParaRPr>
          </a:p>
          <a:p>
            <a:pPr>
              <a:lnSpc>
                <a:spcPct val="115000"/>
              </a:lnSpc>
              <a:buClr>
                <a:schemeClr val="dk2"/>
              </a:buClr>
            </a:pPr>
            <a:r>
              <a:rPr lang="en" sz="2400" dirty="0">
                <a:solidFill>
                  <a:srgbClr val="3A0B0F"/>
                </a:solidFill>
              </a:rPr>
              <a:t>CBOs can use this report to </a:t>
            </a:r>
            <a:r>
              <a:rPr lang="en" sz="2400" b="1" dirty="0">
                <a:solidFill>
                  <a:srgbClr val="3A0B0F"/>
                </a:solidFill>
              </a:rPr>
              <a:t>demonstrate demand</a:t>
            </a:r>
            <a:r>
              <a:rPr lang="en" sz="2400" dirty="0">
                <a:solidFill>
                  <a:srgbClr val="3A0B0F"/>
                </a:solidFill>
              </a:rPr>
              <a:t> in their funding requests and proposals</a:t>
            </a:r>
            <a:endParaRPr sz="2400" dirty="0"/>
          </a:p>
        </p:txBody>
      </p:sp>
      <p:sp>
        <p:nvSpPr>
          <p:cNvPr id="1453" name="Google Shape;1453;p170"/>
          <p:cNvSpPr txBox="1">
            <a:spLocks noGrp="1"/>
          </p:cNvSpPr>
          <p:nvPr>
            <p:ph type="title"/>
          </p:nvPr>
        </p:nvSpPr>
        <p:spPr>
          <a:xfrm>
            <a:off x="1661133" y="1440633"/>
            <a:ext cx="4113200" cy="2698000"/>
          </a:xfrm>
          <a:prstGeom prst="rect">
            <a:avLst/>
          </a:prstGeom>
        </p:spPr>
        <p:txBody>
          <a:bodyPr spcFirstLastPara="1" vert="horz" wrap="square" lIns="121900" tIns="121900" rIns="121900" bIns="121900" rtlCol="0" anchor="t" anchorCtr="0">
            <a:noAutofit/>
          </a:bodyPr>
          <a:lstStyle/>
          <a:p>
            <a:r>
              <a:rPr lang="en"/>
              <a:t>Search Trends in your Coverage Area</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171"/>
          <p:cNvSpPr txBox="1">
            <a:spLocks noGrp="1"/>
          </p:cNvSpPr>
          <p:nvPr>
            <p:ph type="title"/>
          </p:nvPr>
        </p:nvSpPr>
        <p:spPr>
          <a:xfrm>
            <a:off x="1413467" y="461267"/>
            <a:ext cx="9810800" cy="1570000"/>
          </a:xfrm>
          <a:prstGeom prst="rect">
            <a:avLst/>
          </a:prstGeom>
        </p:spPr>
        <p:txBody>
          <a:bodyPr spcFirstLastPara="1" vert="horz" wrap="square" lIns="121900" tIns="121900" rIns="121900" bIns="121900" rtlCol="0" anchor="t" anchorCtr="0">
            <a:noAutofit/>
          </a:bodyPr>
          <a:lstStyle/>
          <a:p>
            <a:r>
              <a:rPr lang="en"/>
              <a:t>Search Trends in your Coverage Area</a:t>
            </a:r>
            <a:endParaRPr/>
          </a:p>
        </p:txBody>
      </p:sp>
      <p:pic>
        <p:nvPicPr>
          <p:cNvPr id="1459" name="Google Shape;1459;p171"/>
          <p:cNvPicPr preferRelativeResize="0"/>
          <p:nvPr/>
        </p:nvPicPr>
        <p:blipFill>
          <a:blip r:embed="rId3">
            <a:alphaModFix/>
          </a:blip>
          <a:stretch>
            <a:fillRect/>
          </a:stretch>
        </p:blipFill>
        <p:spPr>
          <a:xfrm>
            <a:off x="259967" y="2031267"/>
            <a:ext cx="11785603" cy="3848804"/>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63"/>
        <p:cNvGrpSpPr/>
        <p:nvPr/>
      </p:nvGrpSpPr>
      <p:grpSpPr>
        <a:xfrm>
          <a:off x="0" y="0"/>
          <a:ext cx="0" cy="0"/>
          <a:chOff x="0" y="0"/>
          <a:chExt cx="0" cy="0"/>
        </a:xfrm>
      </p:grpSpPr>
      <p:sp>
        <p:nvSpPr>
          <p:cNvPr id="1464" name="Google Shape;1464;p172"/>
          <p:cNvSpPr txBox="1">
            <a:spLocks noGrp="1"/>
          </p:cNvSpPr>
          <p:nvPr>
            <p:ph type="title"/>
          </p:nvPr>
        </p:nvSpPr>
        <p:spPr>
          <a:xfrm>
            <a:off x="1661133" y="1440633"/>
            <a:ext cx="4113200" cy="2698000"/>
          </a:xfrm>
          <a:prstGeom prst="rect">
            <a:avLst/>
          </a:prstGeom>
        </p:spPr>
        <p:txBody>
          <a:bodyPr spcFirstLastPara="1" vert="horz" wrap="square" lIns="121900" tIns="121900" rIns="121900" bIns="121900" rtlCol="0" anchor="t" anchorCtr="0">
            <a:noAutofit/>
          </a:bodyPr>
          <a:lstStyle/>
          <a:p>
            <a:r>
              <a:rPr lang="en"/>
              <a:t>Search </a:t>
            </a:r>
            <a:endParaRPr/>
          </a:p>
          <a:p>
            <a:r>
              <a:rPr lang="en"/>
              <a:t>Trends </a:t>
            </a:r>
            <a:endParaRPr/>
          </a:p>
        </p:txBody>
      </p:sp>
      <p:pic>
        <p:nvPicPr>
          <p:cNvPr id="1465" name="Google Shape;1465;p172"/>
          <p:cNvPicPr preferRelativeResize="0"/>
          <p:nvPr/>
        </p:nvPicPr>
        <p:blipFill>
          <a:blip r:embed="rId3">
            <a:alphaModFix/>
          </a:blip>
          <a:stretch>
            <a:fillRect/>
          </a:stretch>
        </p:blipFill>
        <p:spPr>
          <a:xfrm>
            <a:off x="3894533" y="412867"/>
            <a:ext cx="8105635" cy="603226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173"/>
          <p:cNvSpPr txBox="1">
            <a:spLocks noGrp="1"/>
          </p:cNvSpPr>
          <p:nvPr>
            <p:ph type="title"/>
          </p:nvPr>
        </p:nvSpPr>
        <p:spPr>
          <a:xfrm>
            <a:off x="1661133" y="1440633"/>
            <a:ext cx="4113200" cy="2698000"/>
          </a:xfrm>
          <a:prstGeom prst="rect">
            <a:avLst/>
          </a:prstGeom>
        </p:spPr>
        <p:txBody>
          <a:bodyPr spcFirstLastPara="1" vert="horz" wrap="square" lIns="121900" tIns="121900" rIns="121900" bIns="121900" rtlCol="0" anchor="t" anchorCtr="0">
            <a:noAutofit/>
          </a:bodyPr>
          <a:lstStyle/>
          <a:p>
            <a:r>
              <a:rPr lang="en"/>
              <a:t>Data </a:t>
            </a:r>
            <a:endParaRPr/>
          </a:p>
          <a:p>
            <a:r>
              <a:rPr lang="en"/>
              <a:t>Collection </a:t>
            </a:r>
            <a:endParaRPr/>
          </a:p>
          <a:p>
            <a:r>
              <a:rPr lang="en"/>
              <a:t>Form Report</a:t>
            </a:r>
            <a:endParaRPr/>
          </a:p>
        </p:txBody>
      </p:sp>
      <p:sp>
        <p:nvSpPr>
          <p:cNvPr id="1471" name="Google Shape;1471;p173"/>
          <p:cNvSpPr txBox="1">
            <a:spLocks noGrp="1"/>
          </p:cNvSpPr>
          <p:nvPr>
            <p:ph type="subTitle" idx="1"/>
          </p:nvPr>
        </p:nvSpPr>
        <p:spPr>
          <a:xfrm>
            <a:off x="6831567" y="904600"/>
            <a:ext cx="4508000" cy="5527600"/>
          </a:xfrm>
          <a:prstGeom prst="rect">
            <a:avLst/>
          </a:prstGeom>
        </p:spPr>
        <p:txBody>
          <a:bodyPr spcFirstLastPara="1" vert="horz" wrap="square" lIns="121900" tIns="121900" rIns="121900" bIns="121900" rtlCol="0" anchor="t" anchorCtr="0">
            <a:noAutofit/>
          </a:bodyPr>
          <a:lstStyle/>
          <a:p>
            <a:pPr marL="0" indent="0"/>
            <a:r>
              <a:rPr lang="en" b="1">
                <a:solidFill>
                  <a:srgbClr val="008080"/>
                </a:solidFill>
              </a:rPr>
              <a:t>Download your Data Collection Forms for additional analysis!</a:t>
            </a:r>
            <a:endParaRPr b="1">
              <a:solidFill>
                <a:srgbClr val="008080"/>
              </a:solidFill>
            </a:endParaRPr>
          </a:p>
          <a:p>
            <a:pPr marL="0" indent="0">
              <a:lnSpc>
                <a:spcPct val="115000"/>
              </a:lnSpc>
              <a:spcBef>
                <a:spcPts val="1600"/>
              </a:spcBef>
            </a:pPr>
            <a:r>
              <a:rPr lang="en">
                <a:solidFill>
                  <a:srgbClr val="000000"/>
                </a:solidFill>
              </a:rPr>
              <a:t>Use this Dashboard to:</a:t>
            </a:r>
            <a:endParaRPr>
              <a:solidFill>
                <a:srgbClr val="000000"/>
              </a:solidFill>
            </a:endParaRPr>
          </a:p>
          <a:p>
            <a:pPr marL="609585" indent="-440256">
              <a:lnSpc>
                <a:spcPct val="115000"/>
              </a:lnSpc>
              <a:spcBef>
                <a:spcPts val="1600"/>
              </a:spcBef>
              <a:buClr>
                <a:schemeClr val="dk2"/>
              </a:buClr>
              <a:buFont typeface="Arial"/>
              <a:buChar char="●"/>
            </a:pPr>
            <a:r>
              <a:rPr lang="en">
                <a:solidFill>
                  <a:srgbClr val="000000"/>
                </a:solidFill>
                <a:latin typeface="Source Sans Pro SemiBold"/>
                <a:ea typeface="Source Sans Pro SemiBold"/>
                <a:cs typeface="Source Sans Pro SemiBold"/>
                <a:sym typeface="Source Sans Pro SemiBold"/>
              </a:rPr>
              <a:t>Quantify the information</a:t>
            </a:r>
            <a:r>
              <a:rPr lang="en">
                <a:solidFill>
                  <a:srgbClr val="000000"/>
                </a:solidFill>
              </a:rPr>
              <a:t> in your Data Collection Forms;</a:t>
            </a:r>
            <a:endParaRPr b="1">
              <a:solidFill>
                <a:srgbClr val="000000"/>
              </a:solidFill>
            </a:endParaRPr>
          </a:p>
          <a:p>
            <a:pPr marL="609585" indent="-440256">
              <a:lnSpc>
                <a:spcPct val="115000"/>
              </a:lnSpc>
              <a:spcBef>
                <a:spcPts val="1333"/>
              </a:spcBef>
              <a:buClr>
                <a:schemeClr val="dk2"/>
              </a:buClr>
              <a:buFont typeface="Arial"/>
              <a:buChar char="●"/>
            </a:pPr>
            <a:r>
              <a:rPr lang="en">
                <a:solidFill>
                  <a:srgbClr val="000000"/>
                </a:solidFill>
                <a:latin typeface="Source Sans Pro SemiBold"/>
                <a:ea typeface="Source Sans Pro SemiBold"/>
                <a:cs typeface="Source Sans Pro SemiBold"/>
                <a:sym typeface="Source Sans Pro SemiBold"/>
              </a:rPr>
              <a:t>Show your program’s impact</a:t>
            </a:r>
            <a:r>
              <a:rPr lang="en" b="1">
                <a:solidFill>
                  <a:srgbClr val="000000"/>
                </a:solidFill>
              </a:rPr>
              <a:t> </a:t>
            </a:r>
            <a:r>
              <a:rPr lang="en">
                <a:solidFill>
                  <a:srgbClr val="000000"/>
                </a:solidFill>
              </a:rPr>
              <a:t>through services rendered;</a:t>
            </a:r>
            <a:endParaRPr>
              <a:solidFill>
                <a:srgbClr val="000000"/>
              </a:solidFill>
            </a:endParaRPr>
          </a:p>
          <a:p>
            <a:pPr marL="609585" indent="-440256">
              <a:lnSpc>
                <a:spcPct val="115000"/>
              </a:lnSpc>
              <a:spcBef>
                <a:spcPts val="1333"/>
              </a:spcBef>
              <a:buClr>
                <a:schemeClr val="dk2"/>
              </a:buClr>
              <a:buFont typeface="Arial"/>
              <a:buChar char="●"/>
            </a:pPr>
            <a:r>
              <a:rPr lang="en">
                <a:solidFill>
                  <a:srgbClr val="000000"/>
                </a:solidFill>
                <a:latin typeface="Source Sans Pro SemiBold"/>
                <a:ea typeface="Source Sans Pro SemiBold"/>
                <a:cs typeface="Source Sans Pro SemiBold"/>
                <a:sym typeface="Source Sans Pro SemiBold"/>
              </a:rPr>
              <a:t>View trends</a:t>
            </a:r>
            <a:r>
              <a:rPr lang="en">
                <a:solidFill>
                  <a:srgbClr val="000000"/>
                </a:solidFill>
              </a:rPr>
              <a:t> of demographic data, services provided;</a:t>
            </a:r>
            <a:endParaRPr>
              <a:solidFill>
                <a:srgbClr val="000000"/>
              </a:solidFill>
            </a:endParaRPr>
          </a:p>
          <a:p>
            <a:pPr marL="609585" indent="-440256">
              <a:lnSpc>
                <a:spcPct val="115000"/>
              </a:lnSpc>
              <a:spcBef>
                <a:spcPts val="1600"/>
              </a:spcBef>
              <a:buClr>
                <a:schemeClr val="dk2"/>
              </a:buClr>
              <a:buFont typeface="Arial"/>
              <a:buChar char="●"/>
            </a:pPr>
            <a:r>
              <a:rPr lang="en">
                <a:solidFill>
                  <a:srgbClr val="000000"/>
                </a:solidFill>
                <a:latin typeface="Source Sans Pro SemiBold"/>
                <a:ea typeface="Source Sans Pro SemiBold"/>
                <a:cs typeface="Source Sans Pro SemiBold"/>
                <a:sym typeface="Source Sans Pro SemiBold"/>
              </a:rPr>
              <a:t>Understand volume</a:t>
            </a:r>
            <a:r>
              <a:rPr lang="en" b="1">
                <a:solidFill>
                  <a:srgbClr val="000000"/>
                </a:solidFill>
              </a:rPr>
              <a:t> </a:t>
            </a:r>
            <a:r>
              <a:rPr lang="en">
                <a:solidFill>
                  <a:srgbClr val="000000"/>
                </a:solidFill>
              </a:rPr>
              <a:t>of form submissions over time.</a:t>
            </a:r>
            <a:endParaRPr b="1">
              <a:solidFill>
                <a:srgbClr val="008080"/>
              </a:solidFill>
            </a:endParaRPr>
          </a:p>
          <a:p>
            <a:pPr marL="0" indent="0">
              <a:lnSpc>
                <a:spcPct val="115000"/>
              </a:lnSpc>
              <a:spcBef>
                <a:spcPts val="1600"/>
              </a:spcBef>
            </a:pPr>
            <a:r>
              <a:rPr lang="en"/>
              <a:t>Use this Dashboard to:</a:t>
            </a:r>
            <a:endParaRPr/>
          </a:p>
          <a:p>
            <a:pPr marL="609585" indent="-304792">
              <a:lnSpc>
                <a:spcPct val="115000"/>
              </a:lnSpc>
              <a:spcBef>
                <a:spcPts val="1600"/>
              </a:spcBef>
              <a:buClr>
                <a:srgbClr val="00ACAA"/>
              </a:buClr>
            </a:pPr>
            <a:r>
              <a:rPr lang="en">
                <a:latin typeface="Source Sans Pro SemiBold"/>
                <a:ea typeface="Source Sans Pro SemiBold"/>
                <a:cs typeface="Source Sans Pro SemiBold"/>
                <a:sym typeface="Source Sans Pro SemiBold"/>
              </a:rPr>
              <a:t>Quantify the information</a:t>
            </a:r>
            <a:r>
              <a:rPr lang="en"/>
              <a:t> in your Data Collection Forms;</a:t>
            </a:r>
            <a:endParaRPr b="1"/>
          </a:p>
          <a:p>
            <a:pPr marL="609585" indent="-304792">
              <a:lnSpc>
                <a:spcPct val="115000"/>
              </a:lnSpc>
              <a:spcBef>
                <a:spcPts val="1333"/>
              </a:spcBef>
              <a:buClr>
                <a:srgbClr val="00ACAA"/>
              </a:buClr>
            </a:pPr>
            <a:r>
              <a:rPr lang="en">
                <a:latin typeface="Source Sans Pro SemiBold"/>
                <a:ea typeface="Source Sans Pro SemiBold"/>
                <a:cs typeface="Source Sans Pro SemiBold"/>
                <a:sym typeface="Source Sans Pro SemiBold"/>
              </a:rPr>
              <a:t>Show your program’s impact</a:t>
            </a:r>
            <a:r>
              <a:rPr lang="en" b="1"/>
              <a:t> </a:t>
            </a:r>
            <a:r>
              <a:rPr lang="en"/>
              <a:t>through services rendered;</a:t>
            </a:r>
            <a:endParaRPr/>
          </a:p>
          <a:p>
            <a:pPr marL="609585" indent="-304792">
              <a:lnSpc>
                <a:spcPct val="115000"/>
              </a:lnSpc>
              <a:spcBef>
                <a:spcPts val="1333"/>
              </a:spcBef>
              <a:buClr>
                <a:srgbClr val="00ACAA"/>
              </a:buClr>
            </a:pPr>
            <a:r>
              <a:rPr lang="en">
                <a:latin typeface="Source Sans Pro SemiBold"/>
                <a:ea typeface="Source Sans Pro SemiBold"/>
                <a:cs typeface="Source Sans Pro SemiBold"/>
                <a:sym typeface="Source Sans Pro SemiBold"/>
              </a:rPr>
              <a:t>View trends</a:t>
            </a:r>
            <a:r>
              <a:rPr lang="en"/>
              <a:t> of demographic data, services provided;</a:t>
            </a:r>
            <a:endParaRPr/>
          </a:p>
          <a:p>
            <a:pPr marL="609585" indent="-304792">
              <a:lnSpc>
                <a:spcPct val="115000"/>
              </a:lnSpc>
              <a:spcBef>
                <a:spcPts val="1600"/>
              </a:spcBef>
              <a:buClr>
                <a:srgbClr val="00ACAA"/>
              </a:buClr>
            </a:pPr>
            <a:r>
              <a:rPr lang="en">
                <a:latin typeface="Source Sans Pro SemiBold"/>
                <a:ea typeface="Source Sans Pro SemiBold"/>
                <a:cs typeface="Source Sans Pro SemiBold"/>
                <a:sym typeface="Source Sans Pro SemiBold"/>
              </a:rPr>
              <a:t>Understand volume</a:t>
            </a:r>
            <a:r>
              <a:rPr lang="en" b="1"/>
              <a:t> </a:t>
            </a:r>
            <a:r>
              <a:rPr lang="en"/>
              <a:t>of form submissions over time.</a:t>
            </a:r>
            <a:endParaRPr b="1"/>
          </a:p>
          <a:p>
            <a:pPr marL="0" indent="0">
              <a:lnSpc>
                <a:spcPct val="115000"/>
              </a:lnSpc>
              <a:spcBef>
                <a:spcPts val="1600"/>
              </a:spcBef>
              <a:spcAft>
                <a:spcPts val="1600"/>
              </a:spcAft>
            </a:pPr>
            <a:endParaRPr>
              <a:solidFill>
                <a:srgbClr val="00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174"/>
          <p:cNvSpPr txBox="1">
            <a:spLocks noGrp="1"/>
          </p:cNvSpPr>
          <p:nvPr>
            <p:ph type="title"/>
          </p:nvPr>
        </p:nvSpPr>
        <p:spPr>
          <a:xfrm>
            <a:off x="1413467" y="407200"/>
            <a:ext cx="9810800" cy="1570000"/>
          </a:xfrm>
          <a:prstGeom prst="rect">
            <a:avLst/>
          </a:prstGeom>
        </p:spPr>
        <p:txBody>
          <a:bodyPr spcFirstLastPara="1" vert="horz" wrap="square" lIns="121900" tIns="121900" rIns="121900" bIns="121900" rtlCol="0" anchor="t" anchorCtr="0">
            <a:noAutofit/>
          </a:bodyPr>
          <a:lstStyle/>
          <a:p>
            <a:r>
              <a:rPr lang="en"/>
              <a:t>Data Collection Form Report</a:t>
            </a:r>
            <a:endParaRPr/>
          </a:p>
        </p:txBody>
      </p:sp>
      <p:grpSp>
        <p:nvGrpSpPr>
          <p:cNvPr id="1477" name="Google Shape;1477;p174"/>
          <p:cNvGrpSpPr/>
          <p:nvPr/>
        </p:nvGrpSpPr>
        <p:grpSpPr>
          <a:xfrm>
            <a:off x="1278942" y="2075962"/>
            <a:ext cx="10639620" cy="3947585"/>
            <a:chOff x="2118076" y="1279925"/>
            <a:chExt cx="6945526" cy="2475700"/>
          </a:xfrm>
        </p:grpSpPr>
        <p:pic>
          <p:nvPicPr>
            <p:cNvPr id="1478" name="Google Shape;1478;p174"/>
            <p:cNvPicPr preferRelativeResize="0"/>
            <p:nvPr/>
          </p:nvPicPr>
          <p:blipFill>
            <a:blip r:embed="rId3">
              <a:alphaModFix/>
            </a:blip>
            <a:stretch>
              <a:fillRect/>
            </a:stretch>
          </p:blipFill>
          <p:spPr>
            <a:xfrm>
              <a:off x="4068700" y="1279925"/>
              <a:ext cx="4994898" cy="1502375"/>
            </a:xfrm>
            <a:prstGeom prst="rect">
              <a:avLst/>
            </a:prstGeom>
            <a:noFill/>
            <a:ln>
              <a:noFill/>
            </a:ln>
          </p:spPr>
        </p:pic>
        <p:pic>
          <p:nvPicPr>
            <p:cNvPr id="1479" name="Google Shape;1479;p174"/>
            <p:cNvPicPr preferRelativeResize="0"/>
            <p:nvPr/>
          </p:nvPicPr>
          <p:blipFill>
            <a:blip r:embed="rId4">
              <a:alphaModFix/>
            </a:blip>
            <a:stretch>
              <a:fillRect/>
            </a:stretch>
          </p:blipFill>
          <p:spPr>
            <a:xfrm>
              <a:off x="2118076" y="2782299"/>
              <a:ext cx="6945526" cy="973325"/>
            </a:xfrm>
            <a:prstGeom prst="rect">
              <a:avLst/>
            </a:prstGeom>
            <a:noFill/>
            <a:ln>
              <a:noFill/>
            </a:ln>
          </p:spPr>
        </p:pic>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6B336-D792-7D11-7103-3B70BE412A39}"/>
              </a:ext>
            </a:extLst>
          </p:cNvPr>
          <p:cNvSpPr>
            <a:spLocks noGrp="1"/>
          </p:cNvSpPr>
          <p:nvPr>
            <p:ph type="title"/>
          </p:nvPr>
        </p:nvSpPr>
        <p:spPr>
          <a:xfrm>
            <a:off x="1413467" y="236307"/>
            <a:ext cx="9810800" cy="1570000"/>
          </a:xfrm>
        </p:spPr>
        <p:txBody>
          <a:bodyPr/>
          <a:lstStyle/>
          <a:p>
            <a:r>
              <a:rPr lang="en-US" dirty="0"/>
              <a:t>  Let’s Connect!</a:t>
            </a:r>
          </a:p>
        </p:txBody>
      </p:sp>
      <p:sp>
        <p:nvSpPr>
          <p:cNvPr id="3" name="Text Placeholder 2">
            <a:extLst>
              <a:ext uri="{FF2B5EF4-FFF2-40B4-BE49-F238E27FC236}">
                <a16:creationId xmlns:a16="http://schemas.microsoft.com/office/drawing/2014/main" id="{B23126E9-96C2-6955-64F4-E0697196B3E7}"/>
              </a:ext>
            </a:extLst>
          </p:cNvPr>
          <p:cNvSpPr>
            <a:spLocks noGrp="1"/>
          </p:cNvSpPr>
          <p:nvPr>
            <p:ph type="body" idx="1"/>
          </p:nvPr>
        </p:nvSpPr>
        <p:spPr>
          <a:xfrm>
            <a:off x="1413467" y="4491989"/>
            <a:ext cx="5046888" cy="3547200"/>
          </a:xfrm>
        </p:spPr>
        <p:txBody>
          <a:bodyPr/>
          <a:lstStyle/>
          <a:p>
            <a:pPr marL="0" lvl="0" indent="0" algn="l" rtl="0">
              <a:spcBef>
                <a:spcPts val="0"/>
              </a:spcBef>
              <a:spcAft>
                <a:spcPts val="0"/>
              </a:spcAft>
              <a:buNone/>
            </a:pPr>
            <a:r>
              <a:rPr lang="en-US" sz="2000" b="1" dirty="0">
                <a:latin typeface="Source Sans Pro"/>
                <a:ea typeface="Source Sans Pro"/>
                <a:cs typeface="Source Sans Pro"/>
                <a:sym typeface="Source Sans Pro"/>
              </a:rPr>
              <a:t>Name:</a:t>
            </a:r>
            <a:r>
              <a:rPr lang="en-US" sz="2000" dirty="0">
                <a:latin typeface="Source Sans Pro"/>
                <a:ea typeface="Source Sans Pro"/>
                <a:cs typeface="Source Sans Pro"/>
                <a:sym typeface="Source Sans Pro"/>
              </a:rPr>
              <a:t> Jill Doberstein</a:t>
            </a:r>
          </a:p>
          <a:p>
            <a:pPr marL="0" lvl="0" indent="0" algn="l" rtl="0">
              <a:spcBef>
                <a:spcPts val="0"/>
              </a:spcBef>
              <a:spcAft>
                <a:spcPts val="0"/>
              </a:spcAft>
              <a:buNone/>
            </a:pPr>
            <a:r>
              <a:rPr lang="en-US" sz="2000" b="1" dirty="0"/>
              <a:t>Role: </a:t>
            </a:r>
            <a:r>
              <a:rPr lang="en-US" sz="2000" dirty="0"/>
              <a:t>Essentia Community Outreach Manager</a:t>
            </a:r>
            <a:endParaRPr lang="en-US" sz="2000" dirty="0">
              <a:latin typeface="Source Sans Pro"/>
              <a:ea typeface="Source Sans Pro"/>
              <a:cs typeface="Source Sans Pro"/>
              <a:sym typeface="Source Sans Pro"/>
            </a:endParaRPr>
          </a:p>
          <a:p>
            <a:pPr marL="0" lvl="0" indent="0" algn="l" rtl="0">
              <a:spcBef>
                <a:spcPts val="0"/>
              </a:spcBef>
              <a:spcAft>
                <a:spcPts val="0"/>
              </a:spcAft>
              <a:buNone/>
            </a:pPr>
            <a:r>
              <a:rPr lang="en-US" sz="2000" b="1" dirty="0">
                <a:latin typeface="Source Sans Pro"/>
                <a:ea typeface="Source Sans Pro"/>
                <a:cs typeface="Source Sans Pro"/>
                <a:sym typeface="Source Sans Pro"/>
              </a:rPr>
              <a:t>Email:</a:t>
            </a:r>
            <a:r>
              <a:rPr lang="en-US" sz="2000" dirty="0">
                <a:latin typeface="Source Sans Pro"/>
                <a:ea typeface="Source Sans Pro"/>
                <a:cs typeface="Source Sans Pro"/>
                <a:sym typeface="Source Sans Pro"/>
              </a:rPr>
              <a:t> Jill.Doberstein@</a:t>
            </a:r>
            <a:r>
              <a:rPr lang="en-US" sz="2000" dirty="0"/>
              <a:t>E</a:t>
            </a:r>
            <a:r>
              <a:rPr lang="en-US" sz="2000" dirty="0">
                <a:latin typeface="Source Sans Pro"/>
                <a:ea typeface="Source Sans Pro"/>
                <a:cs typeface="Source Sans Pro"/>
                <a:sym typeface="Source Sans Pro"/>
              </a:rPr>
              <a:t>ssentiaHealth.org</a:t>
            </a:r>
          </a:p>
          <a:p>
            <a:pPr marL="0" lvl="0" indent="0" algn="l" rtl="0">
              <a:spcBef>
                <a:spcPts val="0"/>
              </a:spcBef>
              <a:spcAft>
                <a:spcPts val="0"/>
              </a:spcAft>
              <a:buNone/>
            </a:pPr>
            <a:r>
              <a:rPr lang="en-US" sz="2000" b="1" dirty="0">
                <a:latin typeface="Source Sans Pro"/>
                <a:ea typeface="Source Sans Pro"/>
                <a:cs typeface="Source Sans Pro"/>
                <a:sym typeface="Source Sans Pro"/>
              </a:rPr>
              <a:t>Phone: </a:t>
            </a:r>
            <a:r>
              <a:rPr lang="en-US" sz="2000" dirty="0">
                <a:latin typeface="Source Sans Pro"/>
                <a:ea typeface="Source Sans Pro"/>
                <a:cs typeface="Source Sans Pro"/>
                <a:sym typeface="Source Sans Pro"/>
              </a:rPr>
              <a:t>(218)786-2512</a:t>
            </a:r>
          </a:p>
          <a:p>
            <a:pPr marL="0" lvl="0" indent="0" algn="l" rtl="0">
              <a:spcBef>
                <a:spcPts val="0"/>
              </a:spcBef>
              <a:spcAft>
                <a:spcPts val="0"/>
              </a:spcAft>
              <a:buNone/>
            </a:pPr>
            <a:r>
              <a:rPr lang="en-US" sz="2000" b="1" dirty="0">
                <a:latin typeface="Source Sans Pro"/>
                <a:ea typeface="Source Sans Pro"/>
                <a:cs typeface="Source Sans Pro"/>
                <a:sym typeface="Source Sans Pro"/>
              </a:rPr>
              <a:t>Contact Us:</a:t>
            </a:r>
            <a:r>
              <a:rPr lang="en-US" sz="2000" dirty="0">
                <a:latin typeface="Source Sans Pro"/>
                <a:ea typeface="Source Sans Pro"/>
                <a:cs typeface="Source Sans Pro"/>
                <a:sym typeface="Source Sans Pro"/>
              </a:rPr>
              <a:t> </a:t>
            </a:r>
            <a:r>
              <a:rPr lang="en-US" sz="2000" dirty="0">
                <a:solidFill>
                  <a:srgbClr val="008080"/>
                </a:solidFill>
                <a:uFill>
                  <a:noFill/>
                </a:uFill>
                <a:latin typeface="Source Sans Pro"/>
                <a:ea typeface="Source Sans Pro"/>
                <a:cs typeface="Source Sans Pro"/>
                <a:sym typeface="Source Sans Pro"/>
              </a:rPr>
              <a:t>Resourceful@EssentiaHealth.org</a:t>
            </a:r>
            <a:endParaRPr lang="en-US" sz="2000" dirty="0">
              <a:latin typeface="Source Sans Pro"/>
              <a:ea typeface="Source Sans Pro"/>
              <a:cs typeface="Source Sans Pro"/>
              <a:sym typeface="Source Sans Pro"/>
            </a:endParaRPr>
          </a:p>
          <a:p>
            <a:pPr marL="186262" indent="0">
              <a:buNone/>
            </a:pPr>
            <a:endParaRPr lang="en-US" dirty="0"/>
          </a:p>
        </p:txBody>
      </p:sp>
      <p:sp>
        <p:nvSpPr>
          <p:cNvPr id="4" name="Text Placeholder 3">
            <a:extLst>
              <a:ext uri="{FF2B5EF4-FFF2-40B4-BE49-F238E27FC236}">
                <a16:creationId xmlns:a16="http://schemas.microsoft.com/office/drawing/2014/main" id="{B5D5F618-D957-9FE5-9705-E1B61FB91E9F}"/>
              </a:ext>
            </a:extLst>
          </p:cNvPr>
          <p:cNvSpPr>
            <a:spLocks noGrp="1"/>
          </p:cNvSpPr>
          <p:nvPr>
            <p:ph type="body" idx="2"/>
          </p:nvPr>
        </p:nvSpPr>
        <p:spPr>
          <a:xfrm>
            <a:off x="6732270" y="4503419"/>
            <a:ext cx="5459729" cy="3547200"/>
          </a:xfrm>
        </p:spPr>
        <p:txBody>
          <a:bodyPr/>
          <a:lstStyle/>
          <a:p>
            <a:pPr marL="0" lvl="0" indent="0" algn="l" rtl="0">
              <a:spcBef>
                <a:spcPts val="0"/>
              </a:spcBef>
              <a:spcAft>
                <a:spcPts val="0"/>
              </a:spcAft>
              <a:buNone/>
            </a:pPr>
            <a:r>
              <a:rPr lang="en-US" sz="2000" b="1" dirty="0">
                <a:latin typeface="Source Sans Pro"/>
                <a:ea typeface="Source Sans Pro"/>
                <a:cs typeface="Source Sans Pro"/>
                <a:sym typeface="Source Sans Pro"/>
              </a:rPr>
              <a:t>Name:</a:t>
            </a:r>
            <a:r>
              <a:rPr lang="en-US" sz="2000" dirty="0">
                <a:latin typeface="Source Sans Pro"/>
                <a:ea typeface="Source Sans Pro"/>
                <a:cs typeface="Source Sans Pro"/>
                <a:sym typeface="Source Sans Pro"/>
              </a:rPr>
              <a:t> Vickie Walsh</a:t>
            </a:r>
          </a:p>
          <a:p>
            <a:pPr marL="0" lvl="0" indent="0" algn="l" rtl="0">
              <a:spcBef>
                <a:spcPts val="0"/>
              </a:spcBef>
              <a:spcAft>
                <a:spcPts val="0"/>
              </a:spcAft>
              <a:buNone/>
            </a:pPr>
            <a:r>
              <a:rPr lang="en-US" sz="2000" b="1" dirty="0"/>
              <a:t>Role: </a:t>
            </a:r>
            <a:r>
              <a:rPr lang="en-US" sz="2000" dirty="0" err="1"/>
              <a:t>FindHelp</a:t>
            </a:r>
            <a:r>
              <a:rPr lang="en-US" sz="2000" dirty="0"/>
              <a:t> Community Engagement Manager</a:t>
            </a:r>
            <a:endParaRPr lang="en-US" sz="2000" dirty="0">
              <a:latin typeface="Source Sans Pro"/>
              <a:ea typeface="Source Sans Pro"/>
              <a:cs typeface="Source Sans Pro"/>
              <a:sym typeface="Source Sans Pro"/>
            </a:endParaRPr>
          </a:p>
          <a:p>
            <a:pPr marL="0" lvl="0" indent="0" algn="l" rtl="0">
              <a:spcBef>
                <a:spcPts val="0"/>
              </a:spcBef>
              <a:spcAft>
                <a:spcPts val="0"/>
              </a:spcAft>
              <a:buNone/>
            </a:pPr>
            <a:r>
              <a:rPr lang="en-US" sz="2000" b="1" dirty="0">
                <a:latin typeface="Source Sans Pro"/>
                <a:ea typeface="Source Sans Pro"/>
                <a:cs typeface="Source Sans Pro"/>
                <a:sym typeface="Source Sans Pro"/>
              </a:rPr>
              <a:t>Email:</a:t>
            </a:r>
            <a:r>
              <a:rPr lang="en-US" sz="2000" dirty="0">
                <a:latin typeface="Source Sans Pro"/>
                <a:ea typeface="Source Sans Pro"/>
                <a:cs typeface="Source Sans Pro"/>
                <a:sym typeface="Source Sans Pro"/>
              </a:rPr>
              <a:t> vwalsh@findhelp.com</a:t>
            </a:r>
          </a:p>
          <a:p>
            <a:pPr marL="0" lvl="0" indent="0" algn="l" rtl="0">
              <a:spcBef>
                <a:spcPts val="0"/>
              </a:spcBef>
              <a:spcAft>
                <a:spcPts val="0"/>
              </a:spcAft>
              <a:buNone/>
            </a:pPr>
            <a:r>
              <a:rPr lang="en-US" sz="2000" b="1" dirty="0">
                <a:latin typeface="Source Sans Pro"/>
                <a:ea typeface="Source Sans Pro"/>
                <a:cs typeface="Source Sans Pro"/>
                <a:sym typeface="Source Sans Pro"/>
              </a:rPr>
              <a:t>Phone: </a:t>
            </a:r>
            <a:r>
              <a:rPr lang="en-US" sz="2000" dirty="0">
                <a:latin typeface="Source Sans Pro"/>
                <a:ea typeface="Source Sans Pro"/>
                <a:cs typeface="Source Sans Pro"/>
                <a:sym typeface="Source Sans Pro"/>
              </a:rPr>
              <a:t>(608)386-7657</a:t>
            </a:r>
          </a:p>
          <a:p>
            <a:pPr marL="0" lvl="0" indent="0" algn="l" rtl="0">
              <a:spcBef>
                <a:spcPts val="0"/>
              </a:spcBef>
              <a:spcAft>
                <a:spcPts val="0"/>
              </a:spcAft>
              <a:buNone/>
            </a:pPr>
            <a:r>
              <a:rPr lang="en-US" sz="2000" b="1" dirty="0">
                <a:latin typeface="Source Sans Pro"/>
                <a:ea typeface="Source Sans Pro"/>
                <a:cs typeface="Source Sans Pro"/>
                <a:sym typeface="Source Sans Pro"/>
              </a:rPr>
              <a:t>Contact Us:</a:t>
            </a:r>
            <a:r>
              <a:rPr lang="en-US" sz="2000" dirty="0">
                <a:latin typeface="Source Sans Pro"/>
                <a:ea typeface="Source Sans Pro"/>
                <a:cs typeface="Source Sans Pro"/>
                <a:sym typeface="Source Sans Pro"/>
              </a:rPr>
              <a:t> </a:t>
            </a:r>
            <a:r>
              <a:rPr lang="en-US" sz="2000" dirty="0">
                <a:solidFill>
                  <a:srgbClr val="008080"/>
                </a:solidFill>
                <a:uFill>
                  <a:noFill/>
                </a:uFill>
                <a:latin typeface="Source Sans Pro"/>
                <a:ea typeface="Source Sans Pro"/>
                <a:cs typeface="Source Sans Pro"/>
                <a:sym typeface="Source Sans Pro"/>
                <a:hlinkClick r:id="rId2">
                  <a:extLst>
                    <a:ext uri="{A12FA001-AC4F-418D-AE19-62706E023703}">
                      <ahyp:hlinkClr xmlns:ahyp="http://schemas.microsoft.com/office/drawing/2018/hyperlinkcolor" val="tx"/>
                    </a:ext>
                  </a:extLst>
                </a:hlinkClick>
              </a:rPr>
              <a:t>support@findhelp.com</a:t>
            </a:r>
            <a:endParaRPr lang="en-US" sz="2000" dirty="0">
              <a:latin typeface="Source Sans Pro"/>
              <a:ea typeface="Source Sans Pro"/>
              <a:cs typeface="Source Sans Pro"/>
              <a:sym typeface="Source Sans Pro"/>
            </a:endParaRPr>
          </a:p>
          <a:p>
            <a:pPr marL="0" lvl="0" indent="0" algn="l" rtl="0">
              <a:spcBef>
                <a:spcPts val="0"/>
              </a:spcBef>
              <a:spcAft>
                <a:spcPts val="0"/>
              </a:spcAft>
              <a:buNone/>
            </a:pPr>
            <a:r>
              <a:rPr lang="en-US" sz="2000" b="1" u="sng" dirty="0">
                <a:solidFill>
                  <a:schemeClr val="hlink"/>
                </a:solidFill>
                <a:latin typeface="Source Sans Pro"/>
                <a:ea typeface="Source Sans Pro"/>
                <a:cs typeface="Source Sans Pro"/>
                <a:sym typeface="Source Sans Pro"/>
                <a:hlinkClick r:id="rId3"/>
              </a:rPr>
              <a:t>Schedule a meeting</a:t>
            </a:r>
            <a:r>
              <a:rPr lang="en-US" sz="2000" b="1" dirty="0">
                <a:latin typeface="Source Sans Pro"/>
                <a:ea typeface="Source Sans Pro"/>
                <a:cs typeface="Source Sans Pro"/>
                <a:sym typeface="Source Sans Pro"/>
              </a:rPr>
              <a:t>!</a:t>
            </a:r>
          </a:p>
          <a:p>
            <a:pPr marL="186262" indent="0">
              <a:buNone/>
            </a:pPr>
            <a:endParaRPr lang="en-US" dirty="0"/>
          </a:p>
        </p:txBody>
      </p:sp>
      <p:pic>
        <p:nvPicPr>
          <p:cNvPr id="5" name="Google Shape;1491;p176">
            <a:extLst>
              <a:ext uri="{FF2B5EF4-FFF2-40B4-BE49-F238E27FC236}">
                <a16:creationId xmlns:a16="http://schemas.microsoft.com/office/drawing/2014/main" id="{28DF4732-B82F-4F68-5ED7-37C08ADBFAA4}"/>
              </a:ext>
            </a:extLst>
          </p:cNvPr>
          <p:cNvPicPr preferRelativeResize="0"/>
          <p:nvPr/>
        </p:nvPicPr>
        <p:blipFill rotWithShape="1">
          <a:blip r:embed="rId4">
            <a:alphaModFix/>
          </a:blip>
          <a:srcRect l="16000" r="12571"/>
          <a:stretch/>
        </p:blipFill>
        <p:spPr>
          <a:xfrm>
            <a:off x="7879328" y="1169386"/>
            <a:ext cx="3166110" cy="3102066"/>
          </a:xfrm>
          <a:prstGeom prst="rect">
            <a:avLst/>
          </a:prstGeom>
          <a:noFill/>
          <a:ln w="28575" cap="flat" cmpd="sng">
            <a:solidFill>
              <a:schemeClr val="dk2"/>
            </a:solidFill>
            <a:prstDash val="solid"/>
            <a:round/>
            <a:headEnd type="none" w="sm" len="sm"/>
            <a:tailEnd type="none" w="sm" len="sm"/>
          </a:ln>
        </p:spPr>
      </p:pic>
      <p:pic>
        <p:nvPicPr>
          <p:cNvPr id="7" name="Picture 6" descr="A picture containing person, wall, indoor, posing&#10;&#10;Description automatically generated">
            <a:extLst>
              <a:ext uri="{FF2B5EF4-FFF2-40B4-BE49-F238E27FC236}">
                <a16:creationId xmlns:a16="http://schemas.microsoft.com/office/drawing/2014/main" id="{B43A23E6-8B1B-F014-3503-70C3EBA628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9617" y="1188352"/>
            <a:ext cx="2414588" cy="2971800"/>
          </a:xfrm>
          <a:prstGeom prst="rect">
            <a:avLst/>
          </a:prstGeom>
        </p:spPr>
      </p:pic>
    </p:spTree>
    <p:extLst>
      <p:ext uri="{BB962C8B-B14F-4D97-AF65-F5344CB8AC3E}">
        <p14:creationId xmlns:p14="http://schemas.microsoft.com/office/powerpoint/2010/main" val="2187540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B85D3-DC29-5B65-EC97-5065D3016816}"/>
              </a:ext>
            </a:extLst>
          </p:cNvPr>
          <p:cNvSpPr>
            <a:spLocks noGrp="1"/>
          </p:cNvSpPr>
          <p:nvPr>
            <p:ph type="title"/>
          </p:nvPr>
        </p:nvSpPr>
        <p:spPr>
          <a:xfrm>
            <a:off x="1805353" y="254142"/>
            <a:ext cx="9810800" cy="1570000"/>
          </a:xfrm>
        </p:spPr>
        <p:txBody>
          <a:bodyPr/>
          <a:lstStyle/>
          <a:p>
            <a:r>
              <a:rPr lang="en-US" dirty="0"/>
              <a:t>Let’s Connect!</a:t>
            </a:r>
          </a:p>
        </p:txBody>
      </p:sp>
      <p:pic>
        <p:nvPicPr>
          <p:cNvPr id="5" name="Picture 4" descr="A picture containing person, wall, indoor, posing&#10;&#10;Description automatically generated">
            <a:extLst>
              <a:ext uri="{FF2B5EF4-FFF2-40B4-BE49-F238E27FC236}">
                <a16:creationId xmlns:a16="http://schemas.microsoft.com/office/drawing/2014/main" id="{F2DC03A6-0B58-36B2-A616-7EEC9E96D5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4228" y="1428498"/>
            <a:ext cx="2414588" cy="2971800"/>
          </a:xfrm>
          <a:prstGeom prst="rect">
            <a:avLst/>
          </a:prstGeom>
        </p:spPr>
      </p:pic>
      <p:sp>
        <p:nvSpPr>
          <p:cNvPr id="6" name="Text Placeholder 2">
            <a:extLst>
              <a:ext uri="{FF2B5EF4-FFF2-40B4-BE49-F238E27FC236}">
                <a16:creationId xmlns:a16="http://schemas.microsoft.com/office/drawing/2014/main" id="{67EB96C9-3454-57B9-1D88-E597AAEE1BC6}"/>
              </a:ext>
            </a:extLst>
          </p:cNvPr>
          <p:cNvSpPr>
            <a:spLocks noGrp="1"/>
          </p:cNvSpPr>
          <p:nvPr>
            <p:ph type="body" idx="1"/>
          </p:nvPr>
        </p:nvSpPr>
        <p:spPr>
          <a:xfrm>
            <a:off x="1544095" y="2713431"/>
            <a:ext cx="5046888" cy="3547200"/>
          </a:xfrm>
        </p:spPr>
        <p:txBody>
          <a:bodyPr/>
          <a:lstStyle/>
          <a:p>
            <a:pPr marL="0" lvl="0" indent="0" algn="l" rtl="0">
              <a:spcBef>
                <a:spcPts val="0"/>
              </a:spcBef>
              <a:spcAft>
                <a:spcPts val="0"/>
              </a:spcAft>
              <a:buNone/>
            </a:pPr>
            <a:r>
              <a:rPr lang="en-US" sz="2000" b="1" dirty="0">
                <a:latin typeface="Source Sans Pro"/>
                <a:ea typeface="Source Sans Pro"/>
                <a:cs typeface="Source Sans Pro"/>
                <a:sym typeface="Source Sans Pro"/>
              </a:rPr>
              <a:t>Name:</a:t>
            </a:r>
            <a:r>
              <a:rPr lang="en-US" sz="2000" dirty="0">
                <a:latin typeface="Source Sans Pro"/>
                <a:ea typeface="Source Sans Pro"/>
                <a:cs typeface="Source Sans Pro"/>
                <a:sym typeface="Source Sans Pro"/>
              </a:rPr>
              <a:t> Jill Doberstein</a:t>
            </a:r>
          </a:p>
          <a:p>
            <a:pPr marL="0" lvl="0" indent="0" algn="l" rtl="0">
              <a:spcBef>
                <a:spcPts val="0"/>
              </a:spcBef>
              <a:spcAft>
                <a:spcPts val="0"/>
              </a:spcAft>
              <a:buNone/>
            </a:pPr>
            <a:r>
              <a:rPr lang="en-US" sz="2000" b="1" dirty="0"/>
              <a:t>Role: </a:t>
            </a:r>
            <a:r>
              <a:rPr lang="en-US" sz="2000" dirty="0"/>
              <a:t>Essentia Community Outreach Manager</a:t>
            </a:r>
            <a:endParaRPr lang="en-US" sz="2000" dirty="0">
              <a:latin typeface="Source Sans Pro"/>
              <a:ea typeface="Source Sans Pro"/>
              <a:cs typeface="Source Sans Pro"/>
              <a:sym typeface="Source Sans Pro"/>
            </a:endParaRPr>
          </a:p>
          <a:p>
            <a:pPr marL="0" lvl="0" indent="0" algn="l" rtl="0">
              <a:spcBef>
                <a:spcPts val="0"/>
              </a:spcBef>
              <a:spcAft>
                <a:spcPts val="0"/>
              </a:spcAft>
              <a:buNone/>
            </a:pPr>
            <a:r>
              <a:rPr lang="en-US" sz="2000" b="1" dirty="0">
                <a:latin typeface="Source Sans Pro"/>
                <a:ea typeface="Source Sans Pro"/>
                <a:cs typeface="Source Sans Pro"/>
                <a:sym typeface="Source Sans Pro"/>
              </a:rPr>
              <a:t>Email:</a:t>
            </a:r>
            <a:r>
              <a:rPr lang="en-US" sz="2000" dirty="0">
                <a:latin typeface="Source Sans Pro"/>
                <a:ea typeface="Source Sans Pro"/>
                <a:cs typeface="Source Sans Pro"/>
                <a:sym typeface="Source Sans Pro"/>
              </a:rPr>
              <a:t> Jill.Doberstein@</a:t>
            </a:r>
            <a:r>
              <a:rPr lang="en-US" sz="2000" dirty="0"/>
              <a:t>E</a:t>
            </a:r>
            <a:r>
              <a:rPr lang="en-US" sz="2000" dirty="0">
                <a:latin typeface="Source Sans Pro"/>
                <a:ea typeface="Source Sans Pro"/>
                <a:cs typeface="Source Sans Pro"/>
                <a:sym typeface="Source Sans Pro"/>
              </a:rPr>
              <a:t>ssentiaHealth.org</a:t>
            </a:r>
          </a:p>
          <a:p>
            <a:pPr marL="0" lvl="0" indent="0" algn="l" rtl="0">
              <a:spcBef>
                <a:spcPts val="0"/>
              </a:spcBef>
              <a:spcAft>
                <a:spcPts val="0"/>
              </a:spcAft>
              <a:buNone/>
            </a:pPr>
            <a:r>
              <a:rPr lang="en-US" sz="2000" b="1" dirty="0">
                <a:latin typeface="Source Sans Pro"/>
                <a:ea typeface="Source Sans Pro"/>
                <a:cs typeface="Source Sans Pro"/>
                <a:sym typeface="Source Sans Pro"/>
              </a:rPr>
              <a:t>Phone: </a:t>
            </a:r>
            <a:r>
              <a:rPr lang="en-US" sz="2000" dirty="0">
                <a:latin typeface="Source Sans Pro"/>
                <a:ea typeface="Source Sans Pro"/>
                <a:cs typeface="Source Sans Pro"/>
                <a:sym typeface="Source Sans Pro"/>
              </a:rPr>
              <a:t>(218)786-2512</a:t>
            </a:r>
          </a:p>
          <a:p>
            <a:pPr marL="0" lvl="0" indent="0" algn="l" rtl="0">
              <a:spcBef>
                <a:spcPts val="0"/>
              </a:spcBef>
              <a:spcAft>
                <a:spcPts val="0"/>
              </a:spcAft>
              <a:buNone/>
            </a:pPr>
            <a:r>
              <a:rPr lang="en-US" sz="2000" b="1" dirty="0">
                <a:latin typeface="Source Sans Pro"/>
                <a:ea typeface="Source Sans Pro"/>
                <a:cs typeface="Source Sans Pro"/>
                <a:sym typeface="Source Sans Pro"/>
              </a:rPr>
              <a:t>Contact Us:</a:t>
            </a:r>
            <a:r>
              <a:rPr lang="en-US" sz="2000" dirty="0">
                <a:latin typeface="Source Sans Pro"/>
                <a:ea typeface="Source Sans Pro"/>
                <a:cs typeface="Source Sans Pro"/>
                <a:sym typeface="Source Sans Pro"/>
              </a:rPr>
              <a:t> </a:t>
            </a:r>
            <a:r>
              <a:rPr lang="en-US" sz="2000" dirty="0">
                <a:solidFill>
                  <a:srgbClr val="008080"/>
                </a:solidFill>
                <a:uFill>
                  <a:noFill/>
                </a:uFill>
                <a:latin typeface="Source Sans Pro"/>
                <a:ea typeface="Source Sans Pro"/>
                <a:cs typeface="Source Sans Pro"/>
                <a:sym typeface="Source Sans Pro"/>
              </a:rPr>
              <a:t>Resourceful@EssentiaHealth.org</a:t>
            </a:r>
            <a:endParaRPr lang="en-US" sz="2000" dirty="0">
              <a:latin typeface="Source Sans Pro"/>
              <a:ea typeface="Source Sans Pro"/>
              <a:cs typeface="Source Sans Pro"/>
              <a:sym typeface="Source Sans Pro"/>
            </a:endParaRPr>
          </a:p>
          <a:p>
            <a:pPr marL="186262" indent="0">
              <a:buNone/>
            </a:pPr>
            <a:endParaRPr lang="en-US" dirty="0"/>
          </a:p>
        </p:txBody>
      </p:sp>
    </p:spTree>
    <p:extLst>
      <p:ext uri="{BB962C8B-B14F-4D97-AF65-F5344CB8AC3E}">
        <p14:creationId xmlns:p14="http://schemas.microsoft.com/office/powerpoint/2010/main" val="554694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EF05A38-D7BC-46F9-9503-744B232442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8" r="1988"/>
          <a:stretch/>
        </p:blipFill>
        <p:spPr bwMode="auto">
          <a:xfrm>
            <a:off x="1528763" y="914400"/>
            <a:ext cx="9944100"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369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imeline&#10;&#10;Description automatically generated">
            <a:extLst>
              <a:ext uri="{FF2B5EF4-FFF2-40B4-BE49-F238E27FC236}">
                <a16:creationId xmlns:a16="http://schemas.microsoft.com/office/drawing/2014/main" id="{9E8A7B04-23A2-D344-20F5-400D1D88DA2F}"/>
              </a:ext>
            </a:extLst>
          </p:cNvPr>
          <p:cNvPicPr>
            <a:picLocks noChangeAspect="1"/>
          </p:cNvPicPr>
          <p:nvPr/>
        </p:nvPicPr>
        <p:blipFill>
          <a:blip r:embed="rId2"/>
          <a:stretch>
            <a:fillRect/>
          </a:stretch>
        </p:blipFill>
        <p:spPr>
          <a:xfrm>
            <a:off x="1725246" y="1682998"/>
            <a:ext cx="9728200" cy="3814388"/>
          </a:xfrm>
          <a:prstGeom prst="rect">
            <a:avLst/>
          </a:prstGeom>
        </p:spPr>
      </p:pic>
      <p:pic>
        <p:nvPicPr>
          <p:cNvPr id="4" name="Picture 4" descr="A picture containing text, clipart&#10;&#10;Description automatically generated">
            <a:extLst>
              <a:ext uri="{FF2B5EF4-FFF2-40B4-BE49-F238E27FC236}">
                <a16:creationId xmlns:a16="http://schemas.microsoft.com/office/drawing/2014/main" id="{C5816752-EC0F-FC15-32C7-CFBF27EDB7A4}"/>
              </a:ext>
            </a:extLst>
          </p:cNvPr>
          <p:cNvPicPr>
            <a:picLocks noChangeAspect="1"/>
          </p:cNvPicPr>
          <p:nvPr/>
        </p:nvPicPr>
        <p:blipFill>
          <a:blip r:embed="rId3"/>
          <a:stretch>
            <a:fillRect/>
          </a:stretch>
        </p:blipFill>
        <p:spPr>
          <a:xfrm>
            <a:off x="10081726" y="6208436"/>
            <a:ext cx="1864568" cy="513800"/>
          </a:xfrm>
          <a:prstGeom prst="rect">
            <a:avLst/>
          </a:prstGeom>
        </p:spPr>
      </p:pic>
    </p:spTree>
    <p:extLst>
      <p:ext uri="{BB962C8B-B14F-4D97-AF65-F5344CB8AC3E}">
        <p14:creationId xmlns:p14="http://schemas.microsoft.com/office/powerpoint/2010/main" val="1701865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366ED-0613-438A-A748-8CA138B68E30}"/>
              </a:ext>
            </a:extLst>
          </p:cNvPr>
          <p:cNvSpPr>
            <a:spLocks noGrp="1"/>
          </p:cNvSpPr>
          <p:nvPr>
            <p:ph type="title"/>
          </p:nvPr>
        </p:nvSpPr>
        <p:spPr>
          <a:xfrm>
            <a:off x="1608852" y="331459"/>
            <a:ext cx="9810800" cy="1570000"/>
          </a:xfrm>
        </p:spPr>
        <p:txBody>
          <a:bodyPr/>
          <a:lstStyle/>
          <a:p>
            <a:r>
              <a:rPr lang="en-US" dirty="0"/>
              <a:t>What is </a:t>
            </a:r>
            <a:r>
              <a:rPr lang="en-US" dirty="0">
                <a:solidFill>
                  <a:srgbClr val="E4A724"/>
                </a:solidFill>
              </a:rPr>
              <a:t>Resourceful</a:t>
            </a:r>
            <a:r>
              <a:rPr lang="en-US" dirty="0"/>
              <a:t>?</a:t>
            </a:r>
          </a:p>
        </p:txBody>
      </p:sp>
      <p:pic>
        <p:nvPicPr>
          <p:cNvPr id="8" name="Picture 8" descr="Graphical user interface, text, application&#10;&#10;Description automatically generated">
            <a:extLst>
              <a:ext uri="{FF2B5EF4-FFF2-40B4-BE49-F238E27FC236}">
                <a16:creationId xmlns:a16="http://schemas.microsoft.com/office/drawing/2014/main" id="{9D23C0E0-DA7F-278D-1B39-629B8616B936}"/>
              </a:ext>
            </a:extLst>
          </p:cNvPr>
          <p:cNvPicPr>
            <a:picLocks noChangeAspect="1"/>
          </p:cNvPicPr>
          <p:nvPr/>
        </p:nvPicPr>
        <p:blipFill>
          <a:blip r:embed="rId2"/>
          <a:stretch>
            <a:fillRect/>
          </a:stretch>
        </p:blipFill>
        <p:spPr>
          <a:xfrm>
            <a:off x="1295400" y="1995586"/>
            <a:ext cx="6572738" cy="3042674"/>
          </a:xfrm>
          <a:prstGeom prst="rect">
            <a:avLst/>
          </a:prstGeom>
        </p:spPr>
      </p:pic>
      <p:pic>
        <p:nvPicPr>
          <p:cNvPr id="9" name="Picture 9">
            <a:extLst>
              <a:ext uri="{FF2B5EF4-FFF2-40B4-BE49-F238E27FC236}">
                <a16:creationId xmlns:a16="http://schemas.microsoft.com/office/drawing/2014/main" id="{1CF0CFB9-295F-EA4C-FC00-FBF9DE76A28D}"/>
              </a:ext>
            </a:extLst>
          </p:cNvPr>
          <p:cNvPicPr>
            <a:picLocks noChangeAspect="1"/>
          </p:cNvPicPr>
          <p:nvPr/>
        </p:nvPicPr>
        <p:blipFill>
          <a:blip r:embed="rId3"/>
          <a:stretch>
            <a:fillRect/>
          </a:stretch>
        </p:blipFill>
        <p:spPr>
          <a:xfrm>
            <a:off x="8309707" y="1041557"/>
            <a:ext cx="3524738" cy="4960500"/>
          </a:xfrm>
          <a:prstGeom prst="rect">
            <a:avLst/>
          </a:prstGeom>
        </p:spPr>
      </p:pic>
      <p:pic>
        <p:nvPicPr>
          <p:cNvPr id="3" name="Picture 3">
            <a:extLst>
              <a:ext uri="{FF2B5EF4-FFF2-40B4-BE49-F238E27FC236}">
                <a16:creationId xmlns:a16="http://schemas.microsoft.com/office/drawing/2014/main" id="{D48AD35C-A180-BA91-31F3-9EC37072F209}"/>
              </a:ext>
            </a:extLst>
          </p:cNvPr>
          <p:cNvPicPr>
            <a:picLocks noChangeAspect="1"/>
          </p:cNvPicPr>
          <p:nvPr/>
        </p:nvPicPr>
        <p:blipFill>
          <a:blip r:embed="rId4"/>
          <a:stretch>
            <a:fillRect/>
          </a:stretch>
        </p:blipFill>
        <p:spPr>
          <a:xfrm>
            <a:off x="10027297" y="6052927"/>
            <a:ext cx="1973425" cy="537126"/>
          </a:xfrm>
          <a:prstGeom prst="rect">
            <a:avLst/>
          </a:prstGeom>
        </p:spPr>
      </p:pic>
    </p:spTree>
    <p:extLst>
      <p:ext uri="{BB962C8B-B14F-4D97-AF65-F5344CB8AC3E}">
        <p14:creationId xmlns:p14="http://schemas.microsoft.com/office/powerpoint/2010/main" val="1486571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13518-9364-4095-9508-77123373D7C8}"/>
              </a:ext>
            </a:extLst>
          </p:cNvPr>
          <p:cNvSpPr>
            <a:spLocks noGrp="1"/>
          </p:cNvSpPr>
          <p:nvPr>
            <p:ph type="title"/>
          </p:nvPr>
        </p:nvSpPr>
        <p:spPr>
          <a:xfrm>
            <a:off x="1579544" y="350997"/>
            <a:ext cx="9810800" cy="1570000"/>
          </a:xfrm>
        </p:spPr>
        <p:txBody>
          <a:bodyPr/>
          <a:lstStyle/>
          <a:p>
            <a:r>
              <a:rPr lang="en-US" dirty="0"/>
              <a:t>Who uses </a:t>
            </a:r>
            <a:r>
              <a:rPr lang="en-US" dirty="0">
                <a:solidFill>
                  <a:srgbClr val="E4A724"/>
                </a:solidFill>
              </a:rPr>
              <a:t>Resourceful</a:t>
            </a:r>
            <a:r>
              <a:rPr lang="en-US" dirty="0"/>
              <a:t>?</a:t>
            </a:r>
          </a:p>
        </p:txBody>
      </p:sp>
      <p:pic>
        <p:nvPicPr>
          <p:cNvPr id="4" name="Picture 4" descr="Logo, company name&#10;&#10;Description automatically generated">
            <a:extLst>
              <a:ext uri="{FF2B5EF4-FFF2-40B4-BE49-F238E27FC236}">
                <a16:creationId xmlns:a16="http://schemas.microsoft.com/office/drawing/2014/main" id="{77C7AFC2-7EF0-5DB4-A7B7-EE017358EF2D}"/>
              </a:ext>
            </a:extLst>
          </p:cNvPr>
          <p:cNvPicPr>
            <a:picLocks noChangeAspect="1"/>
          </p:cNvPicPr>
          <p:nvPr/>
        </p:nvPicPr>
        <p:blipFill>
          <a:blip r:embed="rId2"/>
          <a:stretch>
            <a:fillRect/>
          </a:stretch>
        </p:blipFill>
        <p:spPr>
          <a:xfrm>
            <a:off x="2076938" y="1927470"/>
            <a:ext cx="9444891" cy="3833446"/>
          </a:xfrm>
          <a:prstGeom prst="rect">
            <a:avLst/>
          </a:prstGeom>
        </p:spPr>
      </p:pic>
      <p:pic>
        <p:nvPicPr>
          <p:cNvPr id="5" name="Picture 5" descr="A picture containing chart&#10;&#10;Description automatically generated">
            <a:extLst>
              <a:ext uri="{FF2B5EF4-FFF2-40B4-BE49-F238E27FC236}">
                <a16:creationId xmlns:a16="http://schemas.microsoft.com/office/drawing/2014/main" id="{960C40E1-83C6-4F0F-B7D5-CB8D5F1F8DAB}"/>
              </a:ext>
            </a:extLst>
          </p:cNvPr>
          <p:cNvPicPr>
            <a:picLocks noChangeAspect="1"/>
          </p:cNvPicPr>
          <p:nvPr/>
        </p:nvPicPr>
        <p:blipFill>
          <a:blip r:embed="rId3"/>
          <a:stretch>
            <a:fillRect/>
          </a:stretch>
        </p:blipFill>
        <p:spPr>
          <a:xfrm>
            <a:off x="9005766" y="2856646"/>
            <a:ext cx="901700" cy="929787"/>
          </a:xfrm>
          <a:prstGeom prst="rect">
            <a:avLst/>
          </a:prstGeom>
        </p:spPr>
      </p:pic>
      <p:pic>
        <p:nvPicPr>
          <p:cNvPr id="3" name="Picture 5" descr="A picture containing text, clipart&#10;&#10;Description automatically generated">
            <a:extLst>
              <a:ext uri="{FF2B5EF4-FFF2-40B4-BE49-F238E27FC236}">
                <a16:creationId xmlns:a16="http://schemas.microsoft.com/office/drawing/2014/main" id="{370A63B7-5D9F-0F90-797A-0131FDCCB345}"/>
              </a:ext>
            </a:extLst>
          </p:cNvPr>
          <p:cNvPicPr>
            <a:picLocks noChangeAspect="1"/>
          </p:cNvPicPr>
          <p:nvPr/>
        </p:nvPicPr>
        <p:blipFill>
          <a:blip r:embed="rId4"/>
          <a:stretch>
            <a:fillRect/>
          </a:stretch>
        </p:blipFill>
        <p:spPr>
          <a:xfrm>
            <a:off x="10143931" y="6107355"/>
            <a:ext cx="1903445" cy="521575"/>
          </a:xfrm>
          <a:prstGeom prst="rect">
            <a:avLst/>
          </a:prstGeom>
        </p:spPr>
      </p:pic>
    </p:spTree>
    <p:extLst>
      <p:ext uri="{BB962C8B-B14F-4D97-AF65-F5344CB8AC3E}">
        <p14:creationId xmlns:p14="http://schemas.microsoft.com/office/powerpoint/2010/main" val="608731081"/>
      </p:ext>
    </p:extLst>
  </p:cSld>
  <p:clrMapOvr>
    <a:masterClrMapping/>
  </p:clrMapOvr>
</p:sld>
</file>

<file path=ppt/theme/theme1.xml><?xml version="1.0" encoding="utf-8"?>
<a:theme xmlns:a="http://schemas.openxmlformats.org/drawingml/2006/main" name="Resourceful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ourceful Theme" id="{81436713-7815-4E01-90DD-9A275D5129DB}" vid="{38B0A0E4-230A-446D-9241-B53107A2F5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01344687690E4B9C346E55F0142F2C" ma:contentTypeVersion="12" ma:contentTypeDescription="Create a new document." ma:contentTypeScope="" ma:versionID="17285091edd1a0cb364fbd8d7b6e0b8d">
  <xsd:schema xmlns:xsd="http://www.w3.org/2001/XMLSchema" xmlns:xs="http://www.w3.org/2001/XMLSchema" xmlns:p="http://schemas.microsoft.com/office/2006/metadata/properties" xmlns:ns2="9771367b-1644-4ff0-99df-e7d656968e85" xmlns:ns3="596c2983-fb79-41bf-bfa1-d7b1df80b07d" targetNamespace="http://schemas.microsoft.com/office/2006/metadata/properties" ma:root="true" ma:fieldsID="c8d88bf24746c9721feb2458f2f35bd3" ns2:_="" ns3:_="">
    <xsd:import namespace="9771367b-1644-4ff0-99df-e7d656968e85"/>
    <xsd:import namespace="596c2983-fb79-41bf-bfa1-d7b1df80b0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71367b-1644-4ff0-99df-e7d656968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901f7c5-ab3a-4de6-bc69-76188c48e71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6c2983-fb79-41bf-bfa1-d7b1df80b07d"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7a6348a-3315-4cff-8f41-dda7557eba6d}" ma:internalName="TaxCatchAll" ma:showField="CatchAllData" ma:web="596c2983-fb79-41bf-bfa1-d7b1df80b0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771367b-1644-4ff0-99df-e7d656968e85">
      <Terms xmlns="http://schemas.microsoft.com/office/infopath/2007/PartnerControls"/>
    </lcf76f155ced4ddcb4097134ff3c332f>
    <TaxCatchAll xmlns="596c2983-fb79-41bf-bfa1-d7b1df80b07d" xsi:nil="true"/>
  </documentManagement>
</p:properties>
</file>

<file path=customXml/itemProps1.xml><?xml version="1.0" encoding="utf-8"?>
<ds:datastoreItem xmlns:ds="http://schemas.openxmlformats.org/officeDocument/2006/customXml" ds:itemID="{BCD7A033-80CD-42CA-9266-F04B71B31839}">
  <ds:schemaRefs>
    <ds:schemaRef ds:uri="596c2983-fb79-41bf-bfa1-d7b1df80b07d"/>
    <ds:schemaRef ds:uri="9771367b-1644-4ff0-99df-e7d656968e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4385327-26A7-43B5-9F8D-E61521A38DF4}">
  <ds:schemaRefs>
    <ds:schemaRef ds:uri="http://schemas.microsoft.com/sharepoint/v3/contenttype/forms"/>
  </ds:schemaRefs>
</ds:datastoreItem>
</file>

<file path=customXml/itemProps3.xml><?xml version="1.0" encoding="utf-8"?>
<ds:datastoreItem xmlns:ds="http://schemas.openxmlformats.org/officeDocument/2006/customXml" ds:itemID="{9372B9FA-65B9-4EBB-AC39-865057F51D21}">
  <ds:schemaRefs>
    <ds:schemaRef ds:uri="http://purl.org/dc/dcmitype/"/>
    <ds:schemaRef ds:uri="http://schemas.microsoft.com/office/2006/documentManagement/types"/>
    <ds:schemaRef ds:uri="http://schemas.microsoft.com/office/infopath/2007/PartnerControls"/>
    <ds:schemaRef ds:uri="http://schemas.microsoft.com/office/2006/metadata/properties"/>
    <ds:schemaRef ds:uri="http://purl.org/dc/terms/"/>
    <ds:schemaRef ds:uri="http://schemas.openxmlformats.org/package/2006/metadata/core-properties"/>
    <ds:schemaRef ds:uri="9771367b-1644-4ff0-99df-e7d656968e85"/>
    <ds:schemaRef ds:uri="596c2983-fb79-41bf-bfa1-d7b1df80b07d"/>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Resourceful Theme</Template>
  <TotalTime>412</TotalTime>
  <Words>2111</Words>
  <Application>Microsoft Office PowerPoint</Application>
  <PresentationFormat>Widescreen</PresentationFormat>
  <Paragraphs>227</Paragraphs>
  <Slides>57</Slides>
  <Notes>31</Notes>
  <HiddenSlides>2</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vt:lpstr>
      <vt:lpstr>Calibri</vt:lpstr>
      <vt:lpstr>Calibri Light</vt:lpstr>
      <vt:lpstr>Lato</vt:lpstr>
      <vt:lpstr>Roboto</vt:lpstr>
      <vt:lpstr>Source Sans Pro</vt:lpstr>
      <vt:lpstr>Source Sans Pro SemiBold</vt:lpstr>
      <vt:lpstr>Wingdings</vt:lpstr>
      <vt:lpstr>Resourceful Theme</vt:lpstr>
      <vt:lpstr>PowerPoint Presentation</vt:lpstr>
      <vt:lpstr>PowerPoint Presentation</vt:lpstr>
      <vt:lpstr>Co-Creation Process, Engagement &amp; Evaluation</vt:lpstr>
      <vt:lpstr>Our Mission:</vt:lpstr>
      <vt:lpstr>PowerPoint Presentation</vt:lpstr>
      <vt:lpstr>PowerPoint Presentation</vt:lpstr>
      <vt:lpstr>PowerPoint Presentation</vt:lpstr>
      <vt:lpstr>What is Resourceful?</vt:lpstr>
      <vt:lpstr>Who uses Resourceful?</vt:lpstr>
      <vt:lpstr>Benefits of using Resourceful on the FindHelp National Network</vt:lpstr>
      <vt:lpstr>PowerPoint Presentation</vt:lpstr>
      <vt:lpstr>How is this different than              ?</vt:lpstr>
      <vt:lpstr>EMR Integration in Healthcare</vt:lpstr>
      <vt:lpstr>PowerPoint Presentation</vt:lpstr>
      <vt:lpstr>Patient/Client Story – from a Community Health Worker</vt:lpstr>
      <vt:lpstr>PowerPoint Presentation</vt:lpstr>
      <vt:lpstr>Data Analytics – is it working?</vt:lpstr>
      <vt:lpstr>Searches: All Time</vt:lpstr>
      <vt:lpstr>Most Common Search Terms: All Time</vt:lpstr>
      <vt:lpstr>Location of Searches: All Time</vt:lpstr>
      <vt:lpstr>PowerPoint Presentation</vt:lpstr>
      <vt:lpstr>Number of Users: All Time</vt:lpstr>
      <vt:lpstr>Programs Listed: All Time</vt:lpstr>
      <vt:lpstr>Programs Claimed: All Time</vt:lpstr>
      <vt:lpstr>Most Engaged Programs</vt:lpstr>
      <vt:lpstr>Total Referrals: All Time</vt:lpstr>
      <vt:lpstr>Closed Loop: Status Updates</vt:lpstr>
      <vt:lpstr>Poll: What system of record does your team currently use to track and manage referrals?</vt:lpstr>
      <vt:lpstr>Email Referral</vt:lpstr>
      <vt:lpstr>Live Demo: How it all works!</vt:lpstr>
      <vt:lpstr>PowerPoint Presentation</vt:lpstr>
      <vt:lpstr> I do, We do, You do!</vt:lpstr>
      <vt:lpstr>Search for programs</vt:lpstr>
      <vt:lpstr>Browse social service programs</vt:lpstr>
      <vt:lpstr>Refer to programs</vt:lpstr>
      <vt:lpstr>Interact with programs</vt:lpstr>
      <vt:lpstr>Create favorites folders</vt:lpstr>
      <vt:lpstr>Manage people you’re helping</vt:lpstr>
      <vt:lpstr>Manage your referral dashboard</vt:lpstr>
      <vt:lpstr>List and Claim your program(s)</vt:lpstr>
      <vt:lpstr>PowerPoint Presentation</vt:lpstr>
      <vt:lpstr>PowerPoint Presentation</vt:lpstr>
      <vt:lpstr>PowerPoint Presentation</vt:lpstr>
      <vt:lpstr>Closing the Loop: Responding to Referrals</vt:lpstr>
      <vt:lpstr>Option 1: Email Notification</vt:lpstr>
      <vt:lpstr>Option 2: Inbound Referral Dash</vt:lpstr>
      <vt:lpstr>Free Reporting for Claimed Programs listed on findhelp </vt:lpstr>
      <vt:lpstr>Claimed Program Dashboard</vt:lpstr>
      <vt:lpstr>Claimed Program Dashboard</vt:lpstr>
      <vt:lpstr>Claimed Program Dashboard</vt:lpstr>
      <vt:lpstr>Search Trends in your Coverage Area</vt:lpstr>
      <vt:lpstr>Search Trends in your Coverage Area</vt:lpstr>
      <vt:lpstr>Search  Trends </vt:lpstr>
      <vt:lpstr>Data  Collection  Form Report</vt:lpstr>
      <vt:lpstr>Data Collection Form Report</vt:lpstr>
      <vt:lpstr>  Let’s Connect!</vt:lpstr>
      <vt:lpstr>Let’s Connect!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Doberstein, Jill K.</dc:creator>
  <cp:lastModifiedBy>Potratz, Wendy J</cp:lastModifiedBy>
  <cp:revision>192</cp:revision>
  <dcterms:created xsi:type="dcterms:W3CDTF">2022-09-22T19:43:19Z</dcterms:created>
  <dcterms:modified xsi:type="dcterms:W3CDTF">2023-10-02T17:46:26Z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0x010100EC01344687690E4B9C346E55F0142F2C</vt:lpwstr>
  </property>
  <property fmtid="{D5CDD505-2E9C-101B-9397-08002B2CF9AE}" pid="3" name="MediaServiceImageTags">
    <vt:lpwstr/>
  </property>
</Properties>
</file>