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3BB_C385B482.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710" r:id="rId6"/>
  </p:sldMasterIdLst>
  <p:notesMasterIdLst>
    <p:notesMasterId r:id="rId65"/>
  </p:notesMasterIdLst>
  <p:sldIdLst>
    <p:sldId id="264" r:id="rId7"/>
    <p:sldId id="1028" r:id="rId8"/>
    <p:sldId id="1029" r:id="rId9"/>
    <p:sldId id="1027" r:id="rId10"/>
    <p:sldId id="1030" r:id="rId11"/>
    <p:sldId id="1038" r:id="rId12"/>
    <p:sldId id="1031" r:id="rId13"/>
    <p:sldId id="1032" r:id="rId14"/>
    <p:sldId id="955" r:id="rId15"/>
    <p:sldId id="1034" r:id="rId16"/>
    <p:sldId id="1067" r:id="rId17"/>
    <p:sldId id="1036" r:id="rId18"/>
    <p:sldId id="1037" r:id="rId19"/>
    <p:sldId id="1039" r:id="rId20"/>
    <p:sldId id="1049" r:id="rId21"/>
    <p:sldId id="1056" r:id="rId22"/>
    <p:sldId id="1041" r:id="rId23"/>
    <p:sldId id="1057" r:id="rId24"/>
    <p:sldId id="1058" r:id="rId25"/>
    <p:sldId id="1068" r:id="rId26"/>
    <p:sldId id="953" r:id="rId27"/>
    <p:sldId id="954" r:id="rId28"/>
    <p:sldId id="951" r:id="rId29"/>
    <p:sldId id="967" r:id="rId30"/>
    <p:sldId id="1046" r:id="rId31"/>
    <p:sldId id="1045" r:id="rId32"/>
    <p:sldId id="965" r:id="rId33"/>
    <p:sldId id="1044" r:id="rId34"/>
    <p:sldId id="956" r:id="rId35"/>
    <p:sldId id="964" r:id="rId36"/>
    <p:sldId id="1050" r:id="rId37"/>
    <p:sldId id="976" r:id="rId38"/>
    <p:sldId id="968" r:id="rId39"/>
    <p:sldId id="1053" r:id="rId40"/>
    <p:sldId id="1061" r:id="rId41"/>
    <p:sldId id="1059" r:id="rId42"/>
    <p:sldId id="1062" r:id="rId43"/>
    <p:sldId id="1051" r:id="rId44"/>
    <p:sldId id="966" r:id="rId45"/>
    <p:sldId id="1054" r:id="rId46"/>
    <p:sldId id="1069" r:id="rId47"/>
    <p:sldId id="1014" r:id="rId48"/>
    <p:sldId id="1015" r:id="rId49"/>
    <p:sldId id="1016" r:id="rId50"/>
    <p:sldId id="1017" r:id="rId51"/>
    <p:sldId id="1018" r:id="rId52"/>
    <p:sldId id="1025" r:id="rId53"/>
    <p:sldId id="1019" r:id="rId54"/>
    <p:sldId id="1020" r:id="rId55"/>
    <p:sldId id="1021" r:id="rId56"/>
    <p:sldId id="1022" r:id="rId57"/>
    <p:sldId id="1023" r:id="rId58"/>
    <p:sldId id="1026" r:id="rId59"/>
    <p:sldId id="1013" r:id="rId60"/>
    <p:sldId id="1042" r:id="rId61"/>
    <p:sldId id="1064" r:id="rId62"/>
    <p:sldId id="1043" r:id="rId63"/>
    <p:sldId id="1065"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9929AE-8D27-5948-9875-89B54670AA3F}" name="McHenry Wolf, Erin (She/Her/Hers) (MDH)" initials="M(" userId="S::erin.mchenry.wolf@state.mn.us::f4e4bd23-7fd4-444a-9674-4aa5d37a7b6d" providerId="AD"/>
  <p188:author id="{B1D6E1E1-0CA0-6766-40AF-79EE8F6DC769}" name="Ideker, Bridget (She/Her/Hers) (MDH)" initials="IB((" userId="S::Bridget.Ideker@state.mn.us::fac98f25-1e17-457f-851a-fb6bf38ca18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hael, Amy (MDH)" initials="MA(" lastIdx="1" clrIdx="0">
    <p:extLst>
      <p:ext uri="{19B8F6BF-5375-455C-9EA6-DF929625EA0E}">
        <p15:presenceInfo xmlns:p15="http://schemas.microsoft.com/office/powerpoint/2012/main" userId="S-1-5-21-1314793539-288207475-437156019-194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B424B3-BDAA-49D6-BEAF-0B548BB97A8C}" v="809" dt="2023-09-29T16:16:44.9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98" y="10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commentAuthors" Target="commentAuthors.xml"/><Relationship Id="rId5" Type="http://schemas.openxmlformats.org/officeDocument/2006/relationships/slideMaster" Target="slideMasters/slideMaster1.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omments/modernComment_3BB_C385B482.xml><?xml version="1.0" encoding="utf-8"?>
<p188:cmLst xmlns:a="http://schemas.openxmlformats.org/drawingml/2006/main" xmlns:r="http://schemas.openxmlformats.org/officeDocument/2006/relationships" xmlns:p188="http://schemas.microsoft.com/office/powerpoint/2018/8/main">
  <p188:cm id="{451F8123-E18B-401C-8C6D-45ED7868DA4C}" authorId="{B1D6E1E1-0CA0-6766-40AF-79EE8F6DC769}" created="2023-09-15T13:49:23.553">
    <ac:deMkLst xmlns:ac="http://schemas.microsoft.com/office/drawing/2013/main/command">
      <pc:docMk xmlns:pc="http://schemas.microsoft.com/office/powerpoint/2013/main/command"/>
      <pc:sldMk xmlns:pc="http://schemas.microsoft.com/office/powerpoint/2013/main/command" cId="3280319618" sldId="955"/>
      <ac:spMk id="3" creationId="{156A34FE-F714-43CA-8A76-B1863ACA0732}"/>
    </ac:deMkLst>
    <p188:txBody>
      <a:bodyPr/>
      <a:lstStyle/>
      <a:p>
        <a:r>
          <a:rPr lang="en-US"/>
          <a:t>[@Matteen, Kim (She/Her/Hers) (MDH)] do we want to mention hormonal changes during pregnancy - they are the root cause of gdm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77EC3-D7F4-487E-A1AF-DBD88F5EFEEE}" type="datetimeFigureOut">
              <a:rPr lang="en-US" smtClean="0"/>
              <a:t>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EFBD4B-D501-435E-BD6C-50C73707DD9F}" type="slidenum">
              <a:rPr lang="en-US" smtClean="0"/>
              <a:t>‹#›</a:t>
            </a:fld>
            <a:endParaRPr lang="en-US"/>
          </a:p>
        </p:txBody>
      </p:sp>
    </p:spTree>
    <p:extLst>
      <p:ext uri="{BB962C8B-B14F-4D97-AF65-F5344CB8AC3E}">
        <p14:creationId xmlns:p14="http://schemas.microsoft.com/office/powerpoint/2010/main" val="2039523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mn-lt"/>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a:p>
        </p:txBody>
      </p:sp>
    </p:spTree>
    <p:extLst>
      <p:ext uri="{BB962C8B-B14F-4D97-AF65-F5344CB8AC3E}">
        <p14:creationId xmlns:p14="http://schemas.microsoft.com/office/powerpoint/2010/main" val="2294831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old are you. Are you a man or a woman. If you are a woman, have you ever been diagnosed with gestational diabetes. High blood pressure? Are you physically active? What’s your weight status. It’s that simple.  It literally takes a minute to do, but can have lifelong impacts if you’re able to avoid developing diabetes.  Please, take the test with your patients, your family members and friends.  Remember, about 1 in three of us is at risk.</a:t>
            </a:r>
          </a:p>
        </p:txBody>
      </p:sp>
      <p:sp>
        <p:nvSpPr>
          <p:cNvPr id="4" name="Slide Number Placeholder 3"/>
          <p:cNvSpPr>
            <a:spLocks noGrp="1"/>
          </p:cNvSpPr>
          <p:nvPr>
            <p:ph type="sldNum" sz="quarter" idx="5"/>
          </p:nvPr>
        </p:nvSpPr>
        <p:spPr/>
        <p:txBody>
          <a:bodyPr/>
          <a:lstStyle/>
          <a:p>
            <a:fld id="{F9F08466-AEA7-4FC0-9459-6A32F61DA297}" type="slidenum">
              <a:rPr lang="en-US" smtClean="0"/>
              <a:pPr/>
              <a:t>12</a:t>
            </a:fld>
            <a:endParaRPr lang="en-US"/>
          </a:p>
        </p:txBody>
      </p:sp>
    </p:spTree>
    <p:extLst>
      <p:ext uri="{BB962C8B-B14F-4D97-AF65-F5344CB8AC3E}">
        <p14:creationId xmlns:p14="http://schemas.microsoft.com/office/powerpoint/2010/main" val="197237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MDH recommends DSMES at the following key times: 1. at diagnosis 2. change in treatment 3. change in life such as marriage or job change  and 4. annually.</a:t>
            </a:r>
          </a:p>
          <a:p>
            <a:r>
              <a:rPr lang="en-US"/>
              <a:t>The Toolkit is recommended for use with patients after the patient has received DSMES.</a:t>
            </a:r>
          </a:p>
        </p:txBody>
      </p:sp>
      <p:sp>
        <p:nvSpPr>
          <p:cNvPr id="4" name="Slide Number Placeholder 3"/>
          <p:cNvSpPr>
            <a:spLocks noGrp="1"/>
          </p:cNvSpPr>
          <p:nvPr>
            <p:ph type="sldNum" sz="quarter" idx="5"/>
          </p:nvPr>
        </p:nvSpPr>
        <p:spPr/>
        <p:txBody>
          <a:bodyPr/>
          <a:lstStyle/>
          <a:p>
            <a:fld id="{2FEFBD4B-D501-435E-BD6C-50C73707DD9F}" type="slidenum">
              <a:rPr lang="en-US" smtClean="0"/>
              <a:t>29</a:t>
            </a:fld>
            <a:endParaRPr lang="en-US"/>
          </a:p>
        </p:txBody>
      </p:sp>
    </p:spTree>
    <p:extLst>
      <p:ext uri="{BB962C8B-B14F-4D97-AF65-F5344CB8AC3E}">
        <p14:creationId xmlns:p14="http://schemas.microsoft.com/office/powerpoint/2010/main" val="910117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EFBD4B-D501-435E-BD6C-50C73707DD9F}" type="slidenum">
              <a:rPr lang="en-US" smtClean="0"/>
              <a:t>36</a:t>
            </a:fld>
            <a:endParaRPr lang="en-US"/>
          </a:p>
        </p:txBody>
      </p:sp>
    </p:spTree>
    <p:extLst>
      <p:ext uri="{BB962C8B-B14F-4D97-AF65-F5344CB8AC3E}">
        <p14:creationId xmlns:p14="http://schemas.microsoft.com/office/powerpoint/2010/main" val="3398305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EFBD4B-D501-435E-BD6C-50C73707DD9F}" type="slidenum">
              <a:rPr lang="en-US" smtClean="0"/>
              <a:t>42</a:t>
            </a:fld>
            <a:endParaRPr lang="en-US"/>
          </a:p>
        </p:txBody>
      </p:sp>
    </p:spTree>
    <p:extLst>
      <p:ext uri="{BB962C8B-B14F-4D97-AF65-F5344CB8AC3E}">
        <p14:creationId xmlns:p14="http://schemas.microsoft.com/office/powerpoint/2010/main" val="233318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EFBD4B-D501-435E-BD6C-50C73707DD9F}" type="slidenum">
              <a:rPr lang="en-US" smtClean="0"/>
              <a:t>46</a:t>
            </a:fld>
            <a:endParaRPr lang="en-US"/>
          </a:p>
        </p:txBody>
      </p:sp>
    </p:spTree>
    <p:extLst>
      <p:ext uri="{BB962C8B-B14F-4D97-AF65-F5344CB8AC3E}">
        <p14:creationId xmlns:p14="http://schemas.microsoft.com/office/powerpoint/2010/main" val="2787778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EFBD4B-D501-435E-BD6C-50C73707DD9F}" type="slidenum">
              <a:rPr lang="en-US" smtClean="0"/>
              <a:t>47</a:t>
            </a:fld>
            <a:endParaRPr lang="en-US"/>
          </a:p>
        </p:txBody>
      </p:sp>
    </p:spTree>
    <p:extLst>
      <p:ext uri="{BB962C8B-B14F-4D97-AF65-F5344CB8AC3E}">
        <p14:creationId xmlns:p14="http://schemas.microsoft.com/office/powerpoint/2010/main" val="4022967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EFBD4B-D501-435E-BD6C-50C73707DD9F}" type="slidenum">
              <a:rPr lang="en-US" smtClean="0"/>
              <a:t>48</a:t>
            </a:fld>
            <a:endParaRPr lang="en-US"/>
          </a:p>
        </p:txBody>
      </p:sp>
    </p:spTree>
    <p:extLst>
      <p:ext uri="{BB962C8B-B14F-4D97-AF65-F5344CB8AC3E}">
        <p14:creationId xmlns:p14="http://schemas.microsoft.com/office/powerpoint/2010/main" val="102588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EFBD4B-D501-435E-BD6C-50C73707DD9F}" type="slidenum">
              <a:rPr lang="en-US" smtClean="0"/>
              <a:t>49</a:t>
            </a:fld>
            <a:endParaRPr lang="en-US"/>
          </a:p>
        </p:txBody>
      </p:sp>
    </p:spTree>
    <p:extLst>
      <p:ext uri="{BB962C8B-B14F-4D97-AF65-F5344CB8AC3E}">
        <p14:creationId xmlns:p14="http://schemas.microsoft.com/office/powerpoint/2010/main" val="1887462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EFBD4B-D501-435E-BD6C-50C73707DD9F}" type="slidenum">
              <a:rPr lang="en-US" smtClean="0"/>
              <a:t>52</a:t>
            </a:fld>
            <a:endParaRPr lang="en-US"/>
          </a:p>
        </p:txBody>
      </p:sp>
    </p:spTree>
    <p:extLst>
      <p:ext uri="{BB962C8B-B14F-4D97-AF65-F5344CB8AC3E}">
        <p14:creationId xmlns:p14="http://schemas.microsoft.com/office/powerpoint/2010/main" val="3145902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EFBD4B-D501-435E-BD6C-50C73707DD9F}" type="slidenum">
              <a:rPr lang="en-US" smtClean="0"/>
              <a:t>54</a:t>
            </a:fld>
            <a:endParaRPr lang="en-US"/>
          </a:p>
        </p:txBody>
      </p:sp>
    </p:spTree>
    <p:extLst>
      <p:ext uri="{BB962C8B-B14F-4D97-AF65-F5344CB8AC3E}">
        <p14:creationId xmlns:p14="http://schemas.microsoft.com/office/powerpoint/2010/main" val="21214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Kim will do the land acknowledgement</a:t>
            </a:r>
          </a:p>
        </p:txBody>
      </p:sp>
      <p:sp>
        <p:nvSpPr>
          <p:cNvPr id="4" name="Slide Number Placeholder 3"/>
          <p:cNvSpPr>
            <a:spLocks noGrp="1"/>
          </p:cNvSpPr>
          <p:nvPr>
            <p:ph type="sldNum" sz="quarter" idx="5"/>
          </p:nvPr>
        </p:nvSpPr>
        <p:spPr/>
        <p:txBody>
          <a:bodyPr/>
          <a:lstStyle/>
          <a:p>
            <a:fld id="{F9F08466-AEA7-4FC0-9459-6A32F61DA297}" type="slidenum">
              <a:rPr lang="en-US" smtClean="0"/>
              <a:pPr/>
              <a:t>2</a:t>
            </a:fld>
            <a:endParaRPr lang="en-US"/>
          </a:p>
        </p:txBody>
      </p:sp>
    </p:spTree>
    <p:extLst>
      <p:ext uri="{BB962C8B-B14F-4D97-AF65-F5344CB8AC3E}">
        <p14:creationId xmlns:p14="http://schemas.microsoft.com/office/powerpoint/2010/main" val="1871858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Minnesota Insulin Safety Net Program was created to help Minnesotans who face difficulty affording their insulin. The program is made up of two parts. The urgent need program and the continuing need program.</a:t>
            </a:r>
          </a:p>
        </p:txBody>
      </p:sp>
      <p:sp>
        <p:nvSpPr>
          <p:cNvPr id="4" name="Slide Number Placeholder 3"/>
          <p:cNvSpPr>
            <a:spLocks noGrp="1"/>
          </p:cNvSpPr>
          <p:nvPr>
            <p:ph type="sldNum" sz="quarter" idx="5"/>
          </p:nvPr>
        </p:nvSpPr>
        <p:spPr/>
        <p:txBody>
          <a:bodyPr/>
          <a:lstStyle/>
          <a:p>
            <a:fld id="{F9F08466-AEA7-4FC0-9459-6A32F61DA297}" type="slidenum">
              <a:rPr lang="en-US" smtClean="0"/>
              <a:pPr/>
              <a:t>55</a:t>
            </a:fld>
            <a:endParaRPr lang="en-US"/>
          </a:p>
        </p:txBody>
      </p:sp>
    </p:spTree>
    <p:extLst>
      <p:ext uri="{BB962C8B-B14F-4D97-AF65-F5344CB8AC3E}">
        <p14:creationId xmlns:p14="http://schemas.microsoft.com/office/powerpoint/2010/main" val="271540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EFBD4B-D501-435E-BD6C-50C73707DD9F}" type="slidenum">
              <a:rPr lang="en-US" smtClean="0"/>
              <a:t>4</a:t>
            </a:fld>
            <a:endParaRPr lang="en-US"/>
          </a:p>
        </p:txBody>
      </p:sp>
    </p:spTree>
    <p:extLst>
      <p:ext uri="{BB962C8B-B14F-4D97-AF65-F5344CB8AC3E}">
        <p14:creationId xmlns:p14="http://schemas.microsoft.com/office/powerpoint/2010/main" val="3792390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Open Sans" panose="020B0606030504020204" pitchFamily="34" charset="0"/>
              </a:rPr>
              <a:t>If you have diabetes, your body either doesn’t make enough insulin or can’t use the insulin it makes as well as it should. When there isn’t enough insulin or cells stop responding to insulin, too much blood sugar stays in your bloodstream, which over time can cause serious health problems, such as heart disease, vision loss and kidney disease.</a:t>
            </a:r>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5</a:t>
            </a:fld>
            <a:endParaRPr lang="en-US"/>
          </a:p>
        </p:txBody>
      </p:sp>
    </p:spTree>
    <p:extLst>
      <p:ext uri="{BB962C8B-B14F-4D97-AF65-F5344CB8AC3E}">
        <p14:creationId xmlns:p14="http://schemas.microsoft.com/office/powerpoint/2010/main" val="935705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2020, 8.8% of Minnesota adults (about 390,000) had been diagnosed with diabetes (type 1 or 2).</a:t>
            </a:r>
          </a:p>
          <a:p>
            <a:r>
              <a:rPr lang="en-US"/>
              <a:t>Around 24,000 new cases are diagnosed in Minnesota each year (2018).</a:t>
            </a:r>
          </a:p>
          <a:p>
            <a:r>
              <a:rPr lang="en-US"/>
              <a:t>Around 1 in 10 people with diabetes do not know that they have the disease. 39,000 Minnesotans are walking around with diabetes and don’t know they have it. That’s the size of the city of Richfield and then some.</a:t>
            </a:r>
          </a:p>
        </p:txBody>
      </p:sp>
      <p:sp>
        <p:nvSpPr>
          <p:cNvPr id="4" name="Slide Number Placeholder 3"/>
          <p:cNvSpPr>
            <a:spLocks noGrp="1"/>
          </p:cNvSpPr>
          <p:nvPr>
            <p:ph type="sldNum" sz="quarter" idx="5"/>
          </p:nvPr>
        </p:nvSpPr>
        <p:spPr/>
        <p:txBody>
          <a:bodyPr/>
          <a:lstStyle/>
          <a:p>
            <a:fld id="{F9F08466-AEA7-4FC0-9459-6A32F61DA297}" type="slidenum">
              <a:rPr lang="en-US" smtClean="0"/>
              <a:pPr/>
              <a:t>6</a:t>
            </a:fld>
            <a:endParaRPr lang="en-US"/>
          </a:p>
        </p:txBody>
      </p:sp>
    </p:spTree>
    <p:extLst>
      <p:ext uri="{BB962C8B-B14F-4D97-AF65-F5344CB8AC3E}">
        <p14:creationId xmlns:p14="http://schemas.microsoft.com/office/powerpoint/2010/main" val="3408829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7</a:t>
            </a:fld>
            <a:endParaRPr lang="en-US"/>
          </a:p>
        </p:txBody>
      </p:sp>
    </p:spTree>
    <p:extLst>
      <p:ext uri="{BB962C8B-B14F-4D97-AF65-F5344CB8AC3E}">
        <p14:creationId xmlns:p14="http://schemas.microsoft.com/office/powerpoint/2010/main" val="3714064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8</a:t>
            </a:fld>
            <a:endParaRPr lang="en-US"/>
          </a:p>
        </p:txBody>
      </p:sp>
    </p:spTree>
    <p:extLst>
      <p:ext uri="{BB962C8B-B14F-4D97-AF65-F5344CB8AC3E}">
        <p14:creationId xmlns:p14="http://schemas.microsoft.com/office/powerpoint/2010/main" val="2660647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Gestational diabetes occurs during pregnancy.  I’m going to use inclusive language for this definition. When people become pregnant, their body undergoes weight and hormone changes. If your body cannot produce enough insulin to adjust for these changes, your glucose levels will become too high, which is considered gestational diabetes. People with gestational diabetes have no history of type 1 or type 2 diabetes. </a:t>
            </a:r>
          </a:p>
          <a:p>
            <a:r>
              <a:rPr lang="en-US"/>
              <a:t>High blood sugar during pregnancy can result in health problems for both you and your baby. </a:t>
            </a:r>
          </a:p>
          <a:p>
            <a:endParaRPr lang="en-US"/>
          </a:p>
          <a:p>
            <a:r>
              <a:rPr lang="en-US"/>
              <a:t>About 8.5% of people who gave birth in Minnesota in 2020 had gestational diabetes.</a:t>
            </a:r>
          </a:p>
        </p:txBody>
      </p:sp>
      <p:sp>
        <p:nvSpPr>
          <p:cNvPr id="4" name="Slide Number Placeholder 3"/>
          <p:cNvSpPr>
            <a:spLocks noGrp="1"/>
          </p:cNvSpPr>
          <p:nvPr>
            <p:ph type="sldNum" sz="quarter" idx="5"/>
          </p:nvPr>
        </p:nvSpPr>
        <p:spPr/>
        <p:txBody>
          <a:bodyPr/>
          <a:lstStyle/>
          <a:p>
            <a:fld id="{F9F08466-AEA7-4FC0-9459-6A32F61DA297}" type="slidenum">
              <a:rPr lang="en-US" smtClean="0"/>
              <a:pPr/>
              <a:t>9</a:t>
            </a:fld>
            <a:endParaRPr lang="en-US"/>
          </a:p>
        </p:txBody>
      </p:sp>
    </p:spTree>
    <p:extLst>
      <p:ext uri="{BB962C8B-B14F-4D97-AF65-F5344CB8AC3E}">
        <p14:creationId xmlns:p14="http://schemas.microsoft.com/office/powerpoint/2010/main" val="1838674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Prediabetes occurs when blood sugars are higher than normal, but not high enough to be diabetes. This puts people at risk for other diseases like Type 2 diabetes, heart disease and stroke. It’s common.  Nearly 1 in 3 adults in Minnesota have prediabetes. Most of them don’t know that they have it. </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10</a:t>
            </a:fld>
            <a:endParaRPr lang="en-US"/>
          </a:p>
        </p:txBody>
      </p:sp>
    </p:spTree>
    <p:extLst>
      <p:ext uri="{BB962C8B-B14F-4D97-AF65-F5344CB8AC3E}">
        <p14:creationId xmlns:p14="http://schemas.microsoft.com/office/powerpoint/2010/main" val="33147370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dk blue background" descr="background"/>
          <p:cNvSpPr/>
          <p:nvPr userDrawn="1"/>
        </p:nvSpPr>
        <p:spPr>
          <a:xfrm>
            <a:off x="0" y="5387786"/>
            <a:ext cx="12192000" cy="1470213"/>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k blue background" descr="background"/>
          <p:cNvSpPr/>
          <p:nvPr userDrawn="1"/>
        </p:nvSpPr>
        <p:spPr>
          <a:xfrm>
            <a:off x="0" y="0"/>
            <a:ext cx="12192000" cy="4199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cNvSpPr>
            <a:spLocks noGrp="1"/>
          </p:cNvSpPr>
          <p:nvPr userDrawn="1">
            <p:ph type="ftr" sz="quarter" idx="3"/>
          </p:nvPr>
        </p:nvSpPr>
        <p:spPr>
          <a:xfrm>
            <a:off x="0" y="6362700"/>
            <a:ext cx="12192000" cy="358775"/>
          </a:xfrm>
          <a:prstGeom prst="rect">
            <a:avLst/>
          </a:prstGeom>
        </p:spPr>
        <p:txBody>
          <a:bodyPr vert="horz" lIns="91440" tIns="45720" rIns="91440" bIns="45720" rtlCol="0" anchor="ctr"/>
          <a:lstStyle>
            <a:lvl1pPr algn="ctr">
              <a:defRPr sz="1000" b="1" i="0" cap="all" spc="200" baseline="0">
                <a:solidFill>
                  <a:schemeClr val="accent1"/>
                </a:solidFill>
                <a:latin typeface="Calibri" panose="020F0502020204030204" pitchFamily="34" charset="0"/>
              </a:defRPr>
            </a:lvl1pPr>
          </a:lstStyle>
          <a:p>
            <a:r>
              <a:rPr lang="en-US"/>
              <a:t>PROTECTING, MAINTAINING AND IMPROVING THE HEALTH OF ALL MINNESOTANS</a:t>
            </a:r>
          </a:p>
        </p:txBody>
      </p:sp>
      <p:pic>
        <p:nvPicPr>
          <p:cNvPr id="21" name="MDH logo" descr="Mi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5275" y="1623061"/>
            <a:ext cx="4206240" cy="609352"/>
          </a:xfrm>
          <a:prstGeom prst="rect">
            <a:avLst/>
          </a:prstGeom>
        </p:spPr>
      </p:pic>
      <p:sp>
        <p:nvSpPr>
          <p:cNvPr id="12" name="Text Placeholder 10"/>
          <p:cNvSpPr>
            <a:spLocks noGrp="1"/>
          </p:cNvSpPr>
          <p:nvPr>
            <p:ph type="body" sz="quarter" idx="14" hasCustomPrompt="1"/>
          </p:nvPr>
        </p:nvSpPr>
        <p:spPr>
          <a:xfrm>
            <a:off x="609600" y="5520690"/>
            <a:ext cx="10972799" cy="842010"/>
          </a:xfrm>
        </p:spPr>
        <p:txBody>
          <a:bodyPr>
            <a:normAutofit/>
          </a:bodyPr>
          <a:lstStyle>
            <a:lvl1pPr marL="0" indent="0" algn="ctr">
              <a:spcBef>
                <a:spcPts val="0"/>
              </a:spcBef>
              <a:spcAft>
                <a:spcPts val="1000"/>
              </a:spcAft>
              <a:buNone/>
              <a:defRPr sz="1800" baseline="0">
                <a:latin typeface="+mn-lt"/>
              </a:defRPr>
            </a:lvl1pPr>
          </a:lstStyle>
          <a:p>
            <a:r>
              <a:rPr lang="en-US" sz="1800"/>
              <a:t>Author Name and Job Title</a:t>
            </a:r>
          </a:p>
          <a:p>
            <a:r>
              <a:rPr lang="en-US" sz="1800"/>
              <a:t>Date</a:t>
            </a:r>
            <a:endParaRPr lang="en-US"/>
          </a:p>
        </p:txBody>
      </p:sp>
      <p:sp>
        <p:nvSpPr>
          <p:cNvPr id="2" name="Title 1"/>
          <p:cNvSpPr>
            <a:spLocks noGrp="1"/>
          </p:cNvSpPr>
          <p:nvPr userDrawn="1">
            <p:ph type="ctrTitle" hasCustomPrompt="1"/>
          </p:nvPr>
        </p:nvSpPr>
        <p:spPr bwMode="gray">
          <a:xfrm>
            <a:off x="0" y="4199067"/>
            <a:ext cx="12192000" cy="1188720"/>
          </a:xfrm>
          <a:solidFill>
            <a:schemeClr val="accent2"/>
          </a:solidFill>
        </p:spPr>
        <p:txBody>
          <a:bodyPr anchor="ctr">
            <a:normAutofit/>
          </a:bodyPr>
          <a:lstStyle>
            <a:lvl1pPr marL="0" algn="ctr">
              <a:spcAft>
                <a:spcPts val="0"/>
              </a:spcAft>
              <a:defRPr sz="4000" baseline="0">
                <a:solidFill>
                  <a:schemeClr val="accent1"/>
                </a:solidFill>
              </a:defRPr>
            </a:lvl1pPr>
          </a:lstStyle>
          <a:p>
            <a:r>
              <a:rPr lang="en-US"/>
              <a:t>Title slide option 1</a:t>
            </a:r>
          </a:p>
        </p:txBody>
      </p:sp>
    </p:spTree>
    <p:extLst>
      <p:ext uri="{BB962C8B-B14F-4D97-AF65-F5344CB8AC3E}">
        <p14:creationId xmlns:p14="http://schemas.microsoft.com/office/powerpoint/2010/main" val="2627307873"/>
      </p:ext>
    </p:extLst>
  </p:cSld>
  <p:clrMapOvr>
    <a:masterClrMapping/>
  </p:clrMapOvr>
  <p:extLst>
    <p:ext uri="{DCECCB84-F9BA-43D5-87BE-67443E8EF086}">
      <p15:sldGuideLst xmlns:p15="http://schemas.microsoft.com/office/powerpoint/2012/main">
        <p15:guide id="1" pos="3840" userDrawn="1">
          <p15:clr>
            <a:srgbClr val="FBAE40"/>
          </p15:clr>
        </p15:guide>
        <p15:guide id="2" pos="5016" userDrawn="1">
          <p15:clr>
            <a:srgbClr val="FBAE40"/>
          </p15:clr>
        </p15:guide>
        <p15:guide id="3" pos="5184" userDrawn="1">
          <p15:clr>
            <a:srgbClr val="FBAE40"/>
          </p15:clr>
        </p15:guide>
        <p15:guide id="4" pos="5640" userDrawn="1">
          <p15:clr>
            <a:srgbClr val="FBAE40"/>
          </p15:clr>
        </p15:guide>
        <p15:guide id="5" pos="5784" userDrawn="1">
          <p15:clr>
            <a:srgbClr val="9FCC3B"/>
          </p15:clr>
        </p15:guide>
        <p15:guide id="6" pos="7512" userDrawn="1">
          <p15:clr>
            <a:srgbClr val="FBAE40"/>
          </p15:clr>
        </p15:guide>
        <p15:guide id="7" pos="2664" userDrawn="1">
          <p15:clr>
            <a:srgbClr val="FBAE40"/>
          </p15:clr>
        </p15:guide>
        <p15:guide id="8" pos="2496" userDrawn="1">
          <p15:clr>
            <a:srgbClr val="FBAE40"/>
          </p15:clr>
        </p15:guide>
        <p15:guide id="9" pos="2040" userDrawn="1">
          <p15:clr>
            <a:srgbClr val="FBAE40"/>
          </p15:clr>
        </p15:guide>
        <p15:guide id="10" pos="1896" userDrawn="1">
          <p15:clr>
            <a:srgbClr val="FBAE40"/>
          </p15:clr>
        </p15:guide>
        <p15:guide id="11" pos="168" userDrawn="1">
          <p15:clr>
            <a:srgbClr val="FBAE40"/>
          </p15:clr>
        </p15:guide>
        <p15:guide id="12" pos="3768" userDrawn="1">
          <p15:clr>
            <a:srgbClr val="FBAE40"/>
          </p15:clr>
        </p15:guide>
        <p15:guide id="13" pos="3912" userDrawn="1">
          <p15:clr>
            <a:srgbClr val="FBAE40"/>
          </p15:clr>
        </p15:guide>
        <p15:guide id="14" pos="1968" userDrawn="1">
          <p15:clr>
            <a:srgbClr val="FBAE40"/>
          </p15:clr>
        </p15:guide>
        <p15:guide id="15" pos="571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amp; bar 1/1">
    <p:spTree>
      <p:nvGrpSpPr>
        <p:cNvPr id="1" name=""/>
        <p:cNvGrpSpPr/>
        <p:nvPr/>
      </p:nvGrpSpPr>
      <p:grpSpPr>
        <a:xfrm>
          <a:off x="0" y="0"/>
          <a:ext cx="0" cy="0"/>
          <a:chOff x="0" y="0"/>
          <a:chExt cx="0" cy="0"/>
        </a:xfrm>
      </p:grpSpPr>
      <p:sp>
        <p:nvSpPr>
          <p:cNvPr id="5" name="Number"/>
          <p:cNvSpPr>
            <a:spLocks noGrp="1"/>
          </p:cNvSpPr>
          <p:nvPr>
            <p:ph type="sldNum" sz="quarter" idx="12"/>
          </p:nvPr>
        </p:nvSpPr>
        <p:spPr>
          <a:xfrm>
            <a:off x="10148042" y="6374130"/>
            <a:ext cx="1392447" cy="365125"/>
          </a:xfrm>
        </p:spPr>
        <p:txBody>
          <a:bodyPr/>
          <a:lstStyle/>
          <a:p>
            <a:fld id="{C77968C3-7B7E-411D-B105-08F43D0B3F8A}" type="slidenum">
              <a:rPr lang="en-US" smtClean="0"/>
              <a:t>‹#›</a:t>
            </a:fld>
            <a:endParaRPr lang="en-US"/>
          </a:p>
        </p:txBody>
      </p:sp>
      <p:sp>
        <p:nvSpPr>
          <p:cNvPr id="6" name="Footer"/>
          <p:cNvSpPr>
            <a:spLocks noGrp="1"/>
          </p:cNvSpPr>
          <p:nvPr>
            <p:ph type="ftr" sz="quarter" idx="3"/>
          </p:nvPr>
        </p:nvSpPr>
        <p:spPr>
          <a:xfrm>
            <a:off x="2002048" y="6367780"/>
            <a:ext cx="8145994" cy="365125"/>
          </a:xfrm>
          <a:prstGeom prst="rect">
            <a:avLst/>
          </a:prstGeom>
        </p:spPr>
        <p:txBody>
          <a:bodyPr vert="horz" lIns="91440" tIns="45720" rIns="91440" bIns="45720" rtlCol="0" anchor="ctr"/>
          <a:lstStyle>
            <a:lvl1pPr algn="ctr">
              <a:defRPr sz="1000" b="1" i="0" cap="all" spc="100" baseline="0">
                <a:solidFill>
                  <a:schemeClr val="accent1"/>
                </a:solidFill>
                <a:latin typeface="Calibri" panose="020F0502020204030204" pitchFamily="34" charset="0"/>
              </a:defRPr>
            </a:lvl1pPr>
          </a:lstStyle>
          <a:p>
            <a:r>
              <a:rPr lang="en-US"/>
              <a:t>PROTECTING, MAINTAINING AND IMPROVING THE HEALTH OF ALL MINNESOTANS</a:t>
            </a:r>
          </a:p>
        </p:txBody>
      </p:sp>
      <p:sp>
        <p:nvSpPr>
          <p:cNvPr id="30" name="Date"/>
          <p:cNvSpPr>
            <a:spLocks noGrp="1"/>
          </p:cNvSpPr>
          <p:nvPr>
            <p:ph type="dt" sz="half" idx="14"/>
          </p:nvPr>
        </p:nvSpPr>
        <p:spPr>
          <a:xfrm>
            <a:off x="609600" y="6367779"/>
            <a:ext cx="1392448" cy="365125"/>
          </a:xfrm>
          <a:prstGeom prst="rect">
            <a:avLst/>
          </a:prstGeom>
        </p:spPr>
        <p:txBody>
          <a:bodyPr vert="horz" lIns="91440" tIns="45720" rIns="91440" bIns="45720" rtlCol="0" anchor="ctr"/>
          <a:lstStyle>
            <a:lvl1pPr algn="l">
              <a:defRPr sz="1000" b="1" spc="200" baseline="0">
                <a:solidFill>
                  <a:schemeClr val="accent1"/>
                </a:solidFill>
              </a:defRPr>
            </a:lvl1pPr>
          </a:lstStyle>
          <a:p>
            <a:fld id="{B03B318F-DCD9-4300-8D6C-27366D417958}" type="datetime1">
              <a:rPr lang="en-US" smtClean="0"/>
              <a:t>10/2/2023</a:t>
            </a:fld>
            <a:endParaRPr lang="en-US"/>
          </a:p>
        </p:txBody>
      </p:sp>
      <p:grpSp>
        <p:nvGrpSpPr>
          <p:cNvPr id="12" name="Group 11"/>
          <p:cNvGrpSpPr/>
          <p:nvPr userDrawn="1"/>
        </p:nvGrpSpPr>
        <p:grpSpPr>
          <a:xfrm>
            <a:off x="0" y="0"/>
            <a:ext cx="12192000" cy="1360170"/>
            <a:chOff x="0" y="0"/>
            <a:chExt cx="12192000" cy="1360170"/>
          </a:xfrm>
        </p:grpSpPr>
        <p:sp>
          <p:nvSpPr>
            <p:cNvPr id="13" name="bluebar"/>
            <p:cNvSpPr/>
            <p:nvPr userDrawn="1"/>
          </p:nvSpPr>
          <p:spPr>
            <a:xfrm>
              <a:off x="0" y="1223010"/>
              <a:ext cx="1219200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0"/>
              <a:ext cx="121920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Title 8"/>
          <p:cNvSpPr>
            <a:spLocks noGrp="1"/>
          </p:cNvSpPr>
          <p:nvPr>
            <p:ph type="title" hasCustomPrompt="1"/>
          </p:nvPr>
        </p:nvSpPr>
        <p:spPr bwMode="gray">
          <a:xfrm>
            <a:off x="609600" y="1"/>
            <a:ext cx="10972800" cy="1104900"/>
          </a:xfrm>
        </p:spPr>
        <p:txBody>
          <a:bodyPr>
            <a:normAutofit/>
          </a:bodyPr>
          <a:lstStyle>
            <a:lvl1pPr algn="r">
              <a:defRPr sz="3600" baseline="0">
                <a:solidFill>
                  <a:schemeClr val="bg2"/>
                </a:solidFill>
              </a:defRPr>
            </a:lvl1pPr>
          </a:lstStyle>
          <a:p>
            <a:r>
              <a:rPr lang="en-US"/>
              <a:t>Slide Title 1/4 + 1/4 + 1/4 + 1/4 </a:t>
            </a:r>
          </a:p>
        </p:txBody>
      </p:sp>
    </p:spTree>
    <p:extLst>
      <p:ext uri="{BB962C8B-B14F-4D97-AF65-F5344CB8AC3E}">
        <p14:creationId xmlns:p14="http://schemas.microsoft.com/office/powerpoint/2010/main" val="1797591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1/2 1/2">
    <p:spTree>
      <p:nvGrpSpPr>
        <p:cNvPr id="1" name=""/>
        <p:cNvGrpSpPr/>
        <p:nvPr/>
      </p:nvGrpSpPr>
      <p:grpSpPr>
        <a:xfrm>
          <a:off x="0" y="0"/>
          <a:ext cx="0" cy="0"/>
          <a:chOff x="0" y="0"/>
          <a:chExt cx="0" cy="0"/>
        </a:xfrm>
      </p:grpSpPr>
      <p:sp>
        <p:nvSpPr>
          <p:cNvPr id="14" name="gray background" descr="background"/>
          <p:cNvSpPr/>
          <p:nvPr userDrawn="1"/>
        </p:nvSpPr>
        <p:spPr>
          <a:xfrm>
            <a:off x="0" y="2658934"/>
            <a:ext cx="12192000" cy="4199066"/>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6"/>
          <p:cNvSpPr>
            <a:spLocks noGrp="1"/>
          </p:cNvSpPr>
          <p:nvPr>
            <p:ph type="body" sz="quarter" idx="13" hasCustomPrompt="1"/>
          </p:nvPr>
        </p:nvSpPr>
        <p:spPr>
          <a:xfrm>
            <a:off x="609600" y="2642076"/>
            <a:ext cx="10972800" cy="3530124"/>
          </a:xfrm>
        </p:spPr>
        <p:txBody>
          <a:bodyPr anchor="ctr">
            <a:normAutofit/>
          </a:bodyPr>
          <a:lstStyle>
            <a:lvl1pPr marL="0" indent="0" algn="ctr">
              <a:lnSpc>
                <a:spcPct val="100000"/>
              </a:lnSpc>
              <a:spcBef>
                <a:spcPts val="0"/>
              </a:spcBef>
              <a:buNone/>
              <a:defRPr sz="2400" baseline="0">
                <a:solidFill>
                  <a:schemeClr val="accent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20" name="Footer"/>
          <p:cNvSpPr>
            <a:spLocks noGrp="1"/>
          </p:cNvSpPr>
          <p:nvPr userDrawn="1">
            <p:ph type="ftr" sz="quarter" idx="3"/>
          </p:nvPr>
        </p:nvSpPr>
        <p:spPr>
          <a:xfrm>
            <a:off x="1659148" y="6362701"/>
            <a:ext cx="8873704" cy="397964"/>
          </a:xfrm>
          <a:prstGeom prst="rect">
            <a:avLst/>
          </a:prstGeom>
        </p:spPr>
        <p:txBody>
          <a:bodyPr vert="horz" lIns="91440" tIns="45720" rIns="91440" bIns="45720" rtlCol="0" anchor="ctr"/>
          <a:lstStyle>
            <a:lvl1pPr algn="ctr">
              <a:defRPr sz="1000" b="1" i="0" cap="all" spc="200" baseline="0">
                <a:solidFill>
                  <a:schemeClr val="accent1"/>
                </a:solidFill>
                <a:latin typeface="Calibri" panose="020F0502020204030204" pitchFamily="34" charset="0"/>
              </a:defRPr>
            </a:lvl1pPr>
          </a:lstStyle>
          <a:p>
            <a:r>
              <a:rPr lang="en-US"/>
              <a:t>www.health.mn.gov</a:t>
            </a:r>
          </a:p>
        </p:txBody>
      </p:sp>
      <p:pic>
        <p:nvPicPr>
          <p:cNvPr id="13" name="MDH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6700" y="6362700"/>
            <a:ext cx="1713546" cy="244792"/>
          </a:xfrm>
          <a:prstGeom prst="rect">
            <a:avLst/>
          </a:prstGeom>
        </p:spPr>
      </p:pic>
      <p:pic>
        <p:nvPicPr>
          <p:cNvPr id="18" name="MN.IT Services Logo" descr="Minnesota Department of Health"/>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453657"/>
            <a:ext cx="3253740" cy="465284"/>
          </a:xfrm>
          <a:prstGeom prst="rect">
            <a:avLst/>
          </a:prstGeom>
        </p:spPr>
      </p:pic>
      <p:sp>
        <p:nvSpPr>
          <p:cNvPr id="21" name="Footer"/>
          <p:cNvSpPr txBox="1">
            <a:spLocks/>
          </p:cNvSpPr>
          <p:nvPr userDrawn="1"/>
        </p:nvSpPr>
        <p:spPr>
          <a:xfrm>
            <a:off x="2002048" y="6367780"/>
            <a:ext cx="8145994"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cap="all" spc="100" baseline="0">
                <a:solidFill>
                  <a:schemeClr val="accent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PROTECTING, MAINTAINING AND IMPROVING THE HEALTH OF ALL MINNESOTANS</a:t>
            </a:r>
          </a:p>
        </p:txBody>
      </p:sp>
      <p:sp>
        <p:nvSpPr>
          <p:cNvPr id="17" name="Title 1"/>
          <p:cNvSpPr txBox="1">
            <a:spLocks/>
          </p:cNvSpPr>
          <p:nvPr userDrawn="1"/>
        </p:nvSpPr>
        <p:spPr bwMode="gray">
          <a:xfrm>
            <a:off x="0" y="1470214"/>
            <a:ext cx="12192000" cy="1188720"/>
          </a:xfrm>
          <a:prstGeom prst="rect">
            <a:avLst/>
          </a:prstGeom>
          <a:solidFill>
            <a:schemeClr val="accent1"/>
          </a:solidFill>
        </p:spPr>
        <p:txBody>
          <a:bodyPr vert="horz" lIns="91440" tIns="45720" rIns="91440" bIns="45720" rtlCol="0" anchor="ctr">
            <a:normAutofit/>
          </a:bodyPr>
          <a:lstStyle>
            <a:lvl1pPr marL="0" algn="ctr" defTabSz="914400" rtl="0" eaLnBrk="1" latinLnBrk="0" hangingPunct="1">
              <a:lnSpc>
                <a:spcPct val="90000"/>
              </a:lnSpc>
              <a:spcBef>
                <a:spcPct val="0"/>
              </a:spcBef>
              <a:spcAft>
                <a:spcPts val="0"/>
              </a:spcAft>
              <a:buNone/>
              <a:defRPr sz="4000" b="1" kern="1200" baseline="0">
                <a:solidFill>
                  <a:schemeClr val="accent1"/>
                </a:solidFill>
                <a:latin typeface="+mj-lt"/>
                <a:ea typeface="+mj-ea"/>
                <a:cs typeface="+mj-cs"/>
              </a:defRPr>
            </a:lvl1pPr>
          </a:lstStyle>
          <a:p>
            <a:r>
              <a:rPr lang="en-US">
                <a:solidFill>
                  <a:schemeClr val="bg2"/>
                </a:solidFill>
              </a:rPr>
              <a:t>Thank you.</a:t>
            </a:r>
          </a:p>
        </p:txBody>
      </p:sp>
    </p:spTree>
    <p:extLst>
      <p:ext uri="{BB962C8B-B14F-4D97-AF65-F5344CB8AC3E}">
        <p14:creationId xmlns:p14="http://schemas.microsoft.com/office/powerpoint/2010/main" val="521987522"/>
      </p:ext>
    </p:extLst>
  </p:cSld>
  <p:clrMapOvr>
    <a:masterClrMapping/>
  </p:clrMapOvr>
  <p:extLst>
    <p:ext uri="{DCECCB84-F9BA-43D5-87BE-67443E8EF086}">
      <p15:sldGuideLst xmlns:p15="http://schemas.microsoft.com/office/powerpoint/2012/main">
        <p15:guide id="1" pos="3840">
          <p15:clr>
            <a:srgbClr val="FBAE40"/>
          </p15:clr>
        </p15:guide>
        <p15:guide id="2" pos="5016">
          <p15:clr>
            <a:srgbClr val="FBAE40"/>
          </p15:clr>
        </p15:guide>
        <p15:guide id="3" pos="5184">
          <p15:clr>
            <a:srgbClr val="FBAE40"/>
          </p15:clr>
        </p15:guide>
        <p15:guide id="4" pos="5640">
          <p15:clr>
            <a:srgbClr val="FBAE40"/>
          </p15:clr>
        </p15:guide>
        <p15:guide id="5" pos="5784">
          <p15:clr>
            <a:srgbClr val="9FCC3B"/>
          </p15:clr>
        </p15:guide>
        <p15:guide id="6" pos="7512">
          <p15:clr>
            <a:srgbClr val="FBAE40"/>
          </p15:clr>
        </p15:guide>
        <p15:guide id="7" pos="2664">
          <p15:clr>
            <a:srgbClr val="FBAE40"/>
          </p15:clr>
        </p15:guide>
        <p15:guide id="8" pos="2496">
          <p15:clr>
            <a:srgbClr val="FBAE40"/>
          </p15:clr>
        </p15:guide>
        <p15:guide id="9" pos="2040">
          <p15:clr>
            <a:srgbClr val="FBAE40"/>
          </p15:clr>
        </p15:guide>
        <p15:guide id="10" pos="1896">
          <p15:clr>
            <a:srgbClr val="FBAE40"/>
          </p15:clr>
        </p15:guide>
        <p15:guide id="11" pos="168">
          <p15:clr>
            <a:srgbClr val="FBAE40"/>
          </p15:clr>
        </p15:guide>
        <p15:guide id="12" pos="3768">
          <p15:clr>
            <a:srgbClr val="FBAE40"/>
          </p15:clr>
        </p15:guide>
        <p15:guide id="13" pos="3912">
          <p15:clr>
            <a:srgbClr val="FBAE40"/>
          </p15:clr>
        </p15:guide>
        <p15:guide id="14" pos="1968">
          <p15:clr>
            <a:srgbClr val="FBAE40"/>
          </p15:clr>
        </p15:guide>
        <p15:guide id="15" pos="571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1/1">
    <p:spTree>
      <p:nvGrpSpPr>
        <p:cNvPr id="1" name=""/>
        <p:cNvGrpSpPr/>
        <p:nvPr/>
      </p:nvGrpSpPr>
      <p:grpSpPr>
        <a:xfrm>
          <a:off x="0" y="0"/>
          <a:ext cx="0" cy="0"/>
          <a:chOff x="0" y="0"/>
          <a:chExt cx="0" cy="0"/>
        </a:xfrm>
      </p:grpSpPr>
      <p:sp>
        <p:nvSpPr>
          <p:cNvPr id="4" name="Number"/>
          <p:cNvSpPr>
            <a:spLocks noGrp="1"/>
          </p:cNvSpPr>
          <p:nvPr>
            <p:ph type="sldNum" sz="quarter" idx="12"/>
          </p:nvPr>
        </p:nvSpPr>
        <p:spPr/>
        <p:txBody>
          <a:bodyPr/>
          <a:lstStyle/>
          <a:p>
            <a:fld id="{C77968C3-7B7E-411D-B105-08F43D0B3F8A}" type="slidenum">
              <a:rPr lang="en-US" smtClean="0"/>
              <a:t>‹#›</a:t>
            </a:fld>
            <a:endParaRPr lang="en-US"/>
          </a:p>
        </p:txBody>
      </p:sp>
    </p:spTree>
    <p:extLst>
      <p:ext uri="{BB962C8B-B14F-4D97-AF65-F5344CB8AC3E}">
        <p14:creationId xmlns:p14="http://schemas.microsoft.com/office/powerpoint/2010/main" val="2571795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pic>
        <p:nvPicPr>
          <p:cNvPr id="13" name="Graphic 5" descr="Minnesota Department of Health logo">
            <a:extLst>
              <a:ext uri="{FF2B5EF4-FFF2-40B4-BE49-F238E27FC236}">
                <a16:creationId xmlns:a16="http://schemas.microsoft.com/office/drawing/2014/main" id="{AB91618F-0F80-4130-B959-FE0C5B87DF4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0124" y="6161606"/>
            <a:ext cx="2427390" cy="346770"/>
          </a:xfrm>
          <a:prstGeom prst="rect">
            <a:avLst/>
          </a:prstGeom>
        </p:spPr>
      </p:pic>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a:t>health.state.mn.us</a:t>
            </a:r>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spTree>
    <p:extLst>
      <p:ext uri="{BB962C8B-B14F-4D97-AF65-F5344CB8AC3E}">
        <p14:creationId xmlns:p14="http://schemas.microsoft.com/office/powerpoint/2010/main" val="271630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2" name="Title 2"/>
          <p:cNvSpPr>
            <a:spLocks noGrp="1"/>
          </p:cNvSpPr>
          <p:nvPr>
            <p:ph type="ctrTitle" hasCustomPrompt="1"/>
          </p:nvPr>
        </p:nvSpPr>
        <p:spPr bwMode="white">
          <a:xfrm>
            <a:off x="266700" y="4092602"/>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solidFill>
                  <a:schemeClr val="tx2"/>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10/2/2023</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13" name="Graphic 8" descr="Minnesota Department of Health logo">
            <a:extLst>
              <a:ext uri="{FF2B5EF4-FFF2-40B4-BE49-F238E27FC236}">
                <a16:creationId xmlns:a16="http://schemas.microsoft.com/office/drawing/2014/main" id="{42349561-5F62-42F4-B212-FA53CED7E2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23716" y="1836432"/>
            <a:ext cx="4544568" cy="649224"/>
          </a:xfrm>
          <a:prstGeom prst="rect">
            <a:avLst/>
          </a:prstGeom>
        </p:spPr>
      </p:pic>
    </p:spTree>
    <p:extLst>
      <p:ext uri="{BB962C8B-B14F-4D97-AF65-F5344CB8AC3E}">
        <p14:creationId xmlns:p14="http://schemas.microsoft.com/office/powerpoint/2010/main" val="3368119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10/2/2023</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12" name="Graphic 8" descr="Minnesota Department of Health logo">
            <a:extLst>
              <a:ext uri="{FF2B5EF4-FFF2-40B4-BE49-F238E27FC236}">
                <a16:creationId xmlns:a16="http://schemas.microsoft.com/office/drawing/2014/main" id="{E8CC904E-32AE-4C9C-B9CA-A01E1294C2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23716" y="1836432"/>
            <a:ext cx="4544568" cy="649224"/>
          </a:xfrm>
          <a:prstGeom prst="rect">
            <a:avLst/>
          </a:prstGeom>
        </p:spPr>
      </p:pic>
    </p:spTree>
    <p:extLst>
      <p:ext uri="{BB962C8B-B14F-4D97-AF65-F5344CB8AC3E}">
        <p14:creationId xmlns:p14="http://schemas.microsoft.com/office/powerpoint/2010/main" val="3697389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pic>
        <p:nvPicPr>
          <p:cNvPr id="13" name="Graphic 5" descr="Minnesota Department of Health logo">
            <a:extLst>
              <a:ext uri="{FF2B5EF4-FFF2-40B4-BE49-F238E27FC236}">
                <a16:creationId xmlns:a16="http://schemas.microsoft.com/office/drawing/2014/main" id="{AB91618F-0F80-4130-B959-FE0C5B87DF4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0124" y="6161606"/>
            <a:ext cx="2427390" cy="346770"/>
          </a:xfrm>
          <a:prstGeom prst="rect">
            <a:avLst/>
          </a:prstGeom>
        </p:spPr>
      </p:pic>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a:t>health.state.mn.us</a:t>
            </a:r>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spTree>
    <p:extLst>
      <p:ext uri="{BB962C8B-B14F-4D97-AF65-F5344CB8AC3E}">
        <p14:creationId xmlns:p14="http://schemas.microsoft.com/office/powerpoint/2010/main" val="1788824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a:t>Click to edit section title</a:t>
            </a:r>
          </a:p>
        </p:txBody>
      </p:sp>
      <p:sp>
        <p:nvSpPr>
          <p:cNvPr id="3" name="Rectangle 3"/>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A8CA1A9B-139F-4606-AD0A-F3253110DAE5}" type="datetime1">
              <a:rPr lang="en-US" smtClean="0"/>
              <a:t>10/2/2023</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14" name="Graphic 8" descr="Minnesota Department of Health logo">
            <a:extLst>
              <a:ext uri="{FF2B5EF4-FFF2-40B4-BE49-F238E27FC236}">
                <a16:creationId xmlns:a16="http://schemas.microsoft.com/office/drawing/2014/main" id="{430308AB-F9FA-4CB8-AB13-ED0CD2A9F6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80090" y="705704"/>
            <a:ext cx="2427390" cy="346770"/>
          </a:xfrm>
          <a:prstGeom prst="rect">
            <a:avLst/>
          </a:prstGeom>
        </p:spPr>
      </p:pic>
      <p:sp>
        <p:nvSpPr>
          <p:cNvPr id="11" name="Picture Placeholder 9"/>
          <p:cNvSpPr>
            <a:spLocks noGrp="1"/>
          </p:cNvSpPr>
          <p:nvPr>
            <p:ph type="pic" sz="quarter" idx="13" hasCustomPrompt="1"/>
          </p:nvPr>
        </p:nvSpPr>
        <p:spPr bwMode="gray">
          <a:xfrm>
            <a:off x="0" y="1789113"/>
            <a:ext cx="12192000" cy="2298700"/>
          </a:xfrm>
        </p:spPr>
        <p:txBody>
          <a:bodyPr/>
          <a:lstStyle/>
          <a:p>
            <a:r>
              <a:rPr lang="en-US"/>
              <a:t>Click Icon to add picture</a:t>
            </a:r>
          </a:p>
        </p:txBody>
      </p:sp>
    </p:spTree>
    <p:extLst>
      <p:ext uri="{BB962C8B-B14F-4D97-AF65-F5344CB8AC3E}">
        <p14:creationId xmlns:p14="http://schemas.microsoft.com/office/powerpoint/2010/main" val="2082250229"/>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bwMode="black"/>
        <p:txBody>
          <a:bodyPr/>
          <a:lstStyle/>
          <a:p>
            <a:fld id="{824D5D47-1752-4D84-8BFB-C2F71A34C932}" type="datetime1">
              <a:rPr lang="en-US" smtClean="0"/>
              <a:t>10/2/2023</a:t>
            </a:fld>
            <a:endParaRPr lang="en-US"/>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p:cNvSpPr>
            <a:spLocks noGrp="1"/>
          </p:cNvSpPr>
          <p:nvPr>
            <p:ph type="dt" sz="half" idx="10"/>
          </p:nvPr>
        </p:nvSpPr>
        <p:spPr bwMode="black"/>
        <p:txBody>
          <a:bodyPr/>
          <a:lstStyle/>
          <a:p>
            <a:fld id="{7C198DD1-C477-482D-A126-3FBDD1778E48}" type="datetime1">
              <a:rPr lang="en-US" smtClean="0"/>
              <a:t>10/2/2023</a:t>
            </a:fld>
            <a:endParaRPr lang="en-US"/>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gray background" descr="background"/>
          <p:cNvSpPr/>
          <p:nvPr userDrawn="1"/>
        </p:nvSpPr>
        <p:spPr>
          <a:xfrm>
            <a:off x="0" y="5383530"/>
            <a:ext cx="12192000" cy="1474470"/>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cNvSpPr>
            <a:spLocks noGrp="1"/>
          </p:cNvSpPr>
          <p:nvPr userDrawn="1">
            <p:ph type="ftr" sz="quarter" idx="3"/>
          </p:nvPr>
        </p:nvSpPr>
        <p:spPr>
          <a:xfrm>
            <a:off x="1659148" y="6362700"/>
            <a:ext cx="8873704" cy="358775"/>
          </a:xfrm>
          <a:prstGeom prst="rect">
            <a:avLst/>
          </a:prstGeom>
        </p:spPr>
        <p:txBody>
          <a:bodyPr vert="horz" lIns="91440" tIns="45720" rIns="91440" bIns="45720" rtlCol="0" anchor="ctr"/>
          <a:lstStyle>
            <a:lvl1pPr algn="ctr">
              <a:defRPr sz="1000" b="1" i="0" cap="all" spc="200" baseline="0">
                <a:solidFill>
                  <a:schemeClr val="accent1"/>
                </a:solidFill>
                <a:latin typeface="Calibri" panose="020F0502020204030204" pitchFamily="34" charset="0"/>
              </a:defRPr>
            </a:lvl1pPr>
          </a:lstStyle>
          <a:p>
            <a:r>
              <a:rPr lang="en-US"/>
              <a:t>PROTECTING, MAINTAINING AND IMPROVING THE HEALTH OF ALL MINNESOTANS</a:t>
            </a:r>
          </a:p>
        </p:txBody>
      </p:sp>
      <p:pic>
        <p:nvPicPr>
          <p:cNvPr id="7" name="MDH logo" descr="Mi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02651" y="1337310"/>
            <a:ext cx="4206240" cy="601491"/>
          </a:xfrm>
          <a:prstGeom prst="rect">
            <a:avLst/>
          </a:prstGeom>
        </p:spPr>
      </p:pic>
      <p:sp>
        <p:nvSpPr>
          <p:cNvPr id="12" name="Text Placeholder 10"/>
          <p:cNvSpPr>
            <a:spLocks noGrp="1"/>
          </p:cNvSpPr>
          <p:nvPr>
            <p:ph type="body" sz="quarter" idx="14" hasCustomPrompt="1"/>
          </p:nvPr>
        </p:nvSpPr>
        <p:spPr>
          <a:xfrm>
            <a:off x="2802467" y="5507724"/>
            <a:ext cx="6587067" cy="854976"/>
          </a:xfrm>
        </p:spPr>
        <p:txBody>
          <a:bodyPr>
            <a:normAutofit/>
          </a:bodyPr>
          <a:lstStyle>
            <a:lvl1pPr marL="0" indent="0" algn="ctr">
              <a:spcBef>
                <a:spcPts val="0"/>
              </a:spcBef>
              <a:spcAft>
                <a:spcPts val="1000"/>
              </a:spcAft>
              <a:buNone/>
              <a:defRPr sz="1800" baseline="0">
                <a:latin typeface="+mn-lt"/>
              </a:defRPr>
            </a:lvl1pPr>
          </a:lstStyle>
          <a:p>
            <a:r>
              <a:rPr lang="en-US" sz="1800"/>
              <a:t>Author Name and Job Title</a:t>
            </a:r>
          </a:p>
          <a:p>
            <a:r>
              <a:rPr lang="en-US" sz="1800"/>
              <a:t>Date</a:t>
            </a:r>
            <a:endParaRPr lang="en-US"/>
          </a:p>
        </p:txBody>
      </p:sp>
      <p:sp>
        <p:nvSpPr>
          <p:cNvPr id="2" name="Title 1"/>
          <p:cNvSpPr>
            <a:spLocks noGrp="1"/>
          </p:cNvSpPr>
          <p:nvPr userDrawn="1">
            <p:ph type="ctrTitle" hasCustomPrompt="1"/>
          </p:nvPr>
        </p:nvSpPr>
        <p:spPr bwMode="gray">
          <a:xfrm>
            <a:off x="0" y="4188564"/>
            <a:ext cx="12192000" cy="1194966"/>
          </a:xfrm>
          <a:solidFill>
            <a:schemeClr val="accent1"/>
          </a:solidFill>
        </p:spPr>
        <p:txBody>
          <a:bodyPr anchor="ctr">
            <a:normAutofit/>
          </a:bodyPr>
          <a:lstStyle>
            <a:lvl1pPr marL="0" algn="ctr">
              <a:spcAft>
                <a:spcPts val="0"/>
              </a:spcAft>
              <a:defRPr sz="4000" baseline="0">
                <a:solidFill>
                  <a:schemeClr val="bg2"/>
                </a:solidFill>
              </a:defRPr>
            </a:lvl1pPr>
          </a:lstStyle>
          <a:p>
            <a:r>
              <a:rPr lang="en-US"/>
              <a:t>Title slide option 2</a:t>
            </a:r>
          </a:p>
        </p:txBody>
      </p:sp>
    </p:spTree>
    <p:extLst>
      <p:ext uri="{BB962C8B-B14F-4D97-AF65-F5344CB8AC3E}">
        <p14:creationId xmlns:p14="http://schemas.microsoft.com/office/powerpoint/2010/main" val="2347872030"/>
      </p:ext>
    </p:extLst>
  </p:cSld>
  <p:clrMapOvr>
    <a:masterClrMapping/>
  </p:clrMapOvr>
  <p:extLst>
    <p:ext uri="{DCECCB84-F9BA-43D5-87BE-67443E8EF086}">
      <p15:sldGuideLst xmlns:p15="http://schemas.microsoft.com/office/powerpoint/2012/main">
        <p15:guide id="1" pos="3840">
          <p15:clr>
            <a:srgbClr val="FBAE40"/>
          </p15:clr>
        </p15:guide>
        <p15:guide id="2" pos="5016">
          <p15:clr>
            <a:srgbClr val="FBAE40"/>
          </p15:clr>
        </p15:guide>
        <p15:guide id="3" pos="5184">
          <p15:clr>
            <a:srgbClr val="FBAE40"/>
          </p15:clr>
        </p15:guide>
        <p15:guide id="4" pos="5640">
          <p15:clr>
            <a:srgbClr val="FBAE40"/>
          </p15:clr>
        </p15:guide>
        <p15:guide id="5" pos="5784">
          <p15:clr>
            <a:srgbClr val="9FCC3B"/>
          </p15:clr>
        </p15:guide>
        <p15:guide id="6" pos="7512">
          <p15:clr>
            <a:srgbClr val="FBAE40"/>
          </p15:clr>
        </p15:guide>
        <p15:guide id="7" pos="2664">
          <p15:clr>
            <a:srgbClr val="FBAE40"/>
          </p15:clr>
        </p15:guide>
        <p15:guide id="8" pos="2496">
          <p15:clr>
            <a:srgbClr val="FBAE40"/>
          </p15:clr>
        </p15:guide>
        <p15:guide id="9" pos="2040">
          <p15:clr>
            <a:srgbClr val="FBAE40"/>
          </p15:clr>
        </p15:guide>
        <p15:guide id="10" pos="1896">
          <p15:clr>
            <a:srgbClr val="FBAE40"/>
          </p15:clr>
        </p15:guide>
        <p15:guide id="11" pos="168">
          <p15:clr>
            <a:srgbClr val="FBAE40"/>
          </p15:clr>
        </p15:guide>
        <p15:guide id="12" pos="3768">
          <p15:clr>
            <a:srgbClr val="FBAE40"/>
          </p15:clr>
        </p15:guide>
        <p15:guide id="13" pos="3912">
          <p15:clr>
            <a:srgbClr val="FBAE40"/>
          </p15:clr>
        </p15:guide>
        <p15:guide id="14" pos="1968">
          <p15:clr>
            <a:srgbClr val="FBAE40"/>
          </p15:clr>
        </p15:guide>
        <p15:guide id="15" pos="571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 name="Rectangle 1"/>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p:cNvSpPr>
            <a:spLocks noGrp="1"/>
          </p:cNvSpPr>
          <p:nvPr>
            <p:ph idx="1"/>
          </p:nvPr>
        </p:nvSpPr>
        <p:spPr bwMode="gray">
          <a:xfrm>
            <a:off x="838200" y="1335281"/>
            <a:ext cx="10515600" cy="4841683"/>
          </a:xfrm>
          <a:noFill/>
        </p:spPr>
        <p:txBody>
          <a:bodyPr lIns="182880" tIns="182880" rIns="182880" b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4"/>
          <p:cNvSpPr>
            <a:spLocks noGrp="1"/>
          </p:cNvSpPr>
          <p:nvPr>
            <p:ph type="dt" sz="half" idx="10"/>
          </p:nvPr>
        </p:nvSpPr>
        <p:spPr bwMode="black"/>
        <p:txBody>
          <a:bodyPr/>
          <a:lstStyle/>
          <a:p>
            <a:fld id="{9A198C9B-0587-4A1E-9E03-E4C9FE222F08}" type="datetime1">
              <a:rPr lang="en-US" smtClean="0"/>
              <a:t>10/2/2023</a:t>
            </a:fld>
            <a:endParaRPr lang="en-US"/>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85841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0" name="Rectangle 9"/>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3"/>
          <p:cNvSpPr>
            <a:spLocks noGrp="1"/>
          </p:cNvSpPr>
          <p:nvPr>
            <p:ph sz="half" idx="1"/>
          </p:nvPr>
        </p:nvSpPr>
        <p:spPr bwMode="gray">
          <a:xfrm>
            <a:off x="838200" y="1594624"/>
            <a:ext cx="5181600" cy="458233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p:cNvSpPr>
            <a:spLocks noGrp="1"/>
          </p:cNvSpPr>
          <p:nvPr>
            <p:ph sz="half" idx="2"/>
          </p:nvPr>
        </p:nvSpPr>
        <p:spPr bwMode="gray">
          <a:xfrm>
            <a:off x="6172200" y="1594624"/>
            <a:ext cx="5181600" cy="458233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p:cNvSpPr>
            <a:spLocks noGrp="1"/>
          </p:cNvSpPr>
          <p:nvPr>
            <p:ph type="dt" sz="half" idx="10"/>
          </p:nvPr>
        </p:nvSpPr>
        <p:spPr bwMode="black"/>
        <p:txBody>
          <a:bodyPr/>
          <a:lstStyle/>
          <a:p>
            <a:fld id="{5485A5BA-A5F9-4138-9E4B-FFD626F6437A}" type="datetime1">
              <a:rPr lang="en-US" smtClean="0"/>
              <a:t>10/2/2023</a:t>
            </a:fld>
            <a:endParaRPr lang="en-US"/>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538010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a:noFill/>
        </p:spPr>
        <p:txBody>
          <a:bodyPr lIns="91440" tIns="45720" rIns="91440" bIns="4572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black">
          <a:xfrm>
            <a:off x="838200" y="6356350"/>
            <a:ext cx="1358590" cy="365125"/>
          </a:xfrm>
        </p:spPr>
        <p:txBody>
          <a:bodyPr/>
          <a:lstStyle/>
          <a:p>
            <a:fld id="{66C283A4-7960-4BFD-B3A5-A2CC5BB2A473}" type="datetime1">
              <a:rPr lang="en-US" smtClean="0"/>
              <a:t>10/2/2023</a:t>
            </a:fld>
            <a:endParaRPr lang="en-US"/>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597657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10/2/2023</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767981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Solid Blu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10/2/2023</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230257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10/2/2023</a:t>
            </a:fld>
            <a:endParaRPr lang="en-US"/>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8248708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F4B91AA0-3BA7-4036-A3DA-317C6C4FFA29}" type="datetime1">
              <a:rPr lang="en-US" smtClean="0"/>
              <a:pPr/>
              <a:t>10/2/2023</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539269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10/2/2023</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5389878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10/2/2023</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6945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9" name="Date Placeholder 4"/>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10/2/2023</a:t>
            </a:fld>
            <a:endParaRPr lang="en-US"/>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0" name="Slide Number Placeholder 6"/>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986490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w full pic">
    <p:spTree>
      <p:nvGrpSpPr>
        <p:cNvPr id="1" name=""/>
        <p:cNvGrpSpPr/>
        <p:nvPr/>
      </p:nvGrpSpPr>
      <p:grpSpPr>
        <a:xfrm>
          <a:off x="0" y="0"/>
          <a:ext cx="0" cy="0"/>
          <a:chOff x="0" y="0"/>
          <a:chExt cx="0" cy="0"/>
        </a:xfrm>
      </p:grpSpPr>
      <p:sp>
        <p:nvSpPr>
          <p:cNvPr id="8" name="gray background" descr="background"/>
          <p:cNvSpPr/>
          <p:nvPr userDrawn="1"/>
        </p:nvSpPr>
        <p:spPr>
          <a:xfrm>
            <a:off x="0" y="5387787"/>
            <a:ext cx="12192000" cy="1470212"/>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MDH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2420" y="6324600"/>
            <a:ext cx="1713546" cy="244792"/>
          </a:xfrm>
          <a:prstGeom prst="rect">
            <a:avLst/>
          </a:prstGeom>
        </p:spPr>
      </p:pic>
      <p:sp>
        <p:nvSpPr>
          <p:cNvPr id="11" name="Number"/>
          <p:cNvSpPr>
            <a:spLocks noGrp="1"/>
          </p:cNvSpPr>
          <p:nvPr>
            <p:ph type="sldNum" sz="quarter" idx="12"/>
          </p:nvPr>
        </p:nvSpPr>
        <p:spPr>
          <a:xfrm>
            <a:off x="10532852" y="6368415"/>
            <a:ext cx="1041928" cy="365125"/>
          </a:xfrm>
        </p:spPr>
        <p:txBody>
          <a:bodyPr/>
          <a:lstStyle/>
          <a:p>
            <a:fld id="{C77968C3-7B7E-411D-B105-08F43D0B3F8A}" type="slidenum">
              <a:rPr lang="en-US" smtClean="0"/>
              <a:t>‹#›</a:t>
            </a:fld>
            <a:endParaRPr lang="en-US"/>
          </a:p>
        </p:txBody>
      </p:sp>
      <p:sp>
        <p:nvSpPr>
          <p:cNvPr id="15" name="Footer"/>
          <p:cNvSpPr>
            <a:spLocks noGrp="1"/>
          </p:cNvSpPr>
          <p:nvPr>
            <p:ph type="ftr" sz="quarter" idx="3"/>
          </p:nvPr>
        </p:nvSpPr>
        <p:spPr>
          <a:xfrm>
            <a:off x="1659148" y="6356350"/>
            <a:ext cx="8873704" cy="365125"/>
          </a:xfrm>
          <a:prstGeom prst="rect">
            <a:avLst/>
          </a:prstGeom>
        </p:spPr>
        <p:txBody>
          <a:bodyPr vert="horz" lIns="91440" tIns="45720" rIns="91440" bIns="45720" rtlCol="0" anchor="ctr"/>
          <a:lstStyle>
            <a:lvl1pPr algn="ctr">
              <a:defRPr sz="1000" b="1" i="0" cap="all" spc="100" baseline="0">
                <a:solidFill>
                  <a:schemeClr val="accent1"/>
                </a:solidFill>
                <a:latin typeface="Calibri" panose="020F0502020204030204" pitchFamily="34" charset="0"/>
              </a:defRPr>
            </a:lvl1pPr>
          </a:lstStyle>
          <a:p>
            <a:r>
              <a:rPr lang="en-US"/>
              <a:t>PROTECTING, MAINTAINING AND IMPROVING THE HEALTH OF ALL MINNESOTANS</a:t>
            </a:r>
          </a:p>
        </p:txBody>
      </p:sp>
      <p:sp>
        <p:nvSpPr>
          <p:cNvPr id="13" name="full width image" descr="background"/>
          <p:cNvSpPr>
            <a:spLocks noGrp="1"/>
          </p:cNvSpPr>
          <p:nvPr>
            <p:ph type="pic" idx="1" hasCustomPrompt="1"/>
          </p:nvPr>
        </p:nvSpPr>
        <p:spPr>
          <a:xfrm>
            <a:off x="0" y="-1"/>
            <a:ext cx="12192000" cy="4199067"/>
          </a:xfrm>
          <a:solidFill>
            <a:schemeClr val="bg2">
              <a:lumMod val="75000"/>
            </a:schemeClr>
          </a:solidFill>
        </p:spPr>
        <p:txBody>
          <a:bodyPr anchor="t"/>
          <a:lstStyle>
            <a:lvl1pPr marL="0" indent="0" algn="ctr">
              <a:buNone/>
              <a:defRPr sz="1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CENTER TO ADD IMAGE</a:t>
            </a:r>
          </a:p>
        </p:txBody>
      </p:sp>
      <p:sp>
        <p:nvSpPr>
          <p:cNvPr id="2" name="Section Title"/>
          <p:cNvSpPr>
            <a:spLocks noGrp="1"/>
          </p:cNvSpPr>
          <p:nvPr>
            <p:ph type="title" hasCustomPrompt="1"/>
          </p:nvPr>
        </p:nvSpPr>
        <p:spPr bwMode="gray">
          <a:xfrm>
            <a:off x="0" y="4199067"/>
            <a:ext cx="12187184" cy="1188720"/>
          </a:xfrm>
          <a:solidFill>
            <a:schemeClr val="accent1"/>
          </a:solidFill>
        </p:spPr>
        <p:txBody>
          <a:bodyPr anchor="ctr">
            <a:normAutofit/>
          </a:bodyPr>
          <a:lstStyle>
            <a:lvl1pPr marL="228600" algn="ctr">
              <a:defRPr sz="4000">
                <a:solidFill>
                  <a:schemeClr val="bg2"/>
                </a:solidFill>
              </a:defRPr>
            </a:lvl1pPr>
          </a:lstStyle>
          <a:p>
            <a:r>
              <a:rPr lang="en-US"/>
              <a:t>Section title w full width pic</a:t>
            </a:r>
          </a:p>
        </p:txBody>
      </p:sp>
    </p:spTree>
    <p:extLst>
      <p:ext uri="{BB962C8B-B14F-4D97-AF65-F5344CB8AC3E}">
        <p14:creationId xmlns:p14="http://schemas.microsoft.com/office/powerpoint/2010/main" val="4177357915"/>
      </p:ext>
    </p:extLst>
  </p:cSld>
  <p:clrMapOvr>
    <a:masterClrMapping/>
  </p:clrMapOvr>
  <p:extLst>
    <p:ext uri="{DCECCB84-F9BA-43D5-87BE-67443E8EF086}">
      <p15:sldGuideLst xmlns:p15="http://schemas.microsoft.com/office/powerpoint/2012/main">
        <p15:guide id="1" orient="horz" pos="1272">
          <p15:clr>
            <a:srgbClr val="FBAE40"/>
          </p15:clr>
        </p15:guide>
        <p15:guide id="2" orient="horz" pos="1296">
          <p15:clr>
            <a:srgbClr val="FBAE40"/>
          </p15:clr>
        </p15:guide>
        <p15:guide id="3" orient="horz" pos="86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Page (4-Up Vertical)">
    <p:bg bwMode="gray">
      <p:bgPr>
        <a:solidFill>
          <a:srgbClr val="E8E8E8"/>
        </a:solidFill>
        <a:effectLst/>
      </p:bgPr>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4" name="Picture Placeholder 3">
            <a:extLst>
              <a:ext uri="{FF2B5EF4-FFF2-40B4-BE49-F238E27FC236}">
                <a16:creationId xmlns:a16="http://schemas.microsoft.com/office/drawing/2014/main" id="{4378C81C-38CA-4D22-9B63-324111B4934E}"/>
              </a:ext>
            </a:extLst>
          </p:cNvPr>
          <p:cNvSpPr>
            <a:spLocks noGrp="1"/>
          </p:cNvSpPr>
          <p:nvPr>
            <p:ph type="pic" sz="quarter" idx="22" hasCustomPrompt="1"/>
          </p:nvPr>
        </p:nvSpPr>
        <p:spPr bwMode="gray">
          <a:xfrm>
            <a:off x="3645813"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8" name="Picture Placeholder 3">
            <a:extLst>
              <a:ext uri="{FF2B5EF4-FFF2-40B4-BE49-F238E27FC236}">
                <a16:creationId xmlns:a16="http://schemas.microsoft.com/office/drawing/2014/main" id="{E4B3DD3E-4071-4513-9DAD-DBBE02E05F58}"/>
              </a:ext>
            </a:extLst>
          </p:cNvPr>
          <p:cNvSpPr>
            <a:spLocks noGrp="1"/>
          </p:cNvSpPr>
          <p:nvPr>
            <p:ph type="pic" sz="quarter" idx="23" hasCustomPrompt="1"/>
          </p:nvPr>
        </p:nvSpPr>
        <p:spPr bwMode="gray">
          <a:xfrm>
            <a:off x="6484428"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20" name="Picture Placeholder 3">
            <a:extLst>
              <a:ext uri="{FF2B5EF4-FFF2-40B4-BE49-F238E27FC236}">
                <a16:creationId xmlns:a16="http://schemas.microsoft.com/office/drawing/2014/main" id="{03E6E0CE-BDC5-4A27-A3F6-F46D21F7DFC1}"/>
              </a:ext>
            </a:extLst>
          </p:cNvPr>
          <p:cNvSpPr>
            <a:spLocks noGrp="1"/>
          </p:cNvSpPr>
          <p:nvPr>
            <p:ph type="pic" sz="quarter" idx="24" hasCustomPrompt="1"/>
          </p:nvPr>
        </p:nvSpPr>
        <p:spPr bwMode="gray">
          <a:xfrm>
            <a:off x="9323043" y="2002884"/>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11"/>
          <p:cNvSpPr>
            <a:spLocks noGrp="1"/>
          </p:cNvSpPr>
          <p:nvPr>
            <p:ph type="dt" sz="half" idx="10"/>
          </p:nvPr>
        </p:nvSpPr>
        <p:spPr bwMode="black"/>
        <p:txBody>
          <a:bodyPr/>
          <a:lstStyle/>
          <a:p>
            <a:fld id="{936DB2D6-5DF4-4264-A4A1-7D3EAF38D255}" type="datetime1">
              <a:rPr lang="en-US" smtClean="0"/>
              <a:t>10/2/2023</a:t>
            </a:fld>
            <a:endParaRPr lang="en-US"/>
          </a:p>
        </p:txBody>
      </p:sp>
      <p:sp>
        <p:nvSpPr>
          <p:cNvPr id="1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56683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am Page (3 Up Vertical)">
    <p:bg>
      <p:bgPr>
        <a:solidFill>
          <a:srgbClr val="E8E8E8"/>
        </a:solidFill>
        <a:effectLst/>
      </p:bgPr>
    </p:bg>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4" name="Picture Placeholder 3">
            <a:extLst>
              <a:ext uri="{FF2B5EF4-FFF2-40B4-BE49-F238E27FC236}">
                <a16:creationId xmlns:a16="http://schemas.microsoft.com/office/drawing/2014/main" id="{255F61E2-2EE6-4C2E-9E57-37997A4DF66F}"/>
              </a:ext>
            </a:extLst>
          </p:cNvPr>
          <p:cNvSpPr>
            <a:spLocks noGrp="1"/>
          </p:cNvSpPr>
          <p:nvPr>
            <p:ph type="pic" sz="quarter" idx="20" hasCustomPrompt="1"/>
          </p:nvPr>
        </p:nvSpPr>
        <p:spPr bwMode="gray">
          <a:xfrm>
            <a:off x="157917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5" name="Picture Placeholder 3">
            <a:extLst>
              <a:ext uri="{FF2B5EF4-FFF2-40B4-BE49-F238E27FC236}">
                <a16:creationId xmlns:a16="http://schemas.microsoft.com/office/drawing/2014/main" id="{49921214-0833-4B73-BEEC-FC86E7FF789F}"/>
              </a:ext>
            </a:extLst>
          </p:cNvPr>
          <p:cNvSpPr>
            <a:spLocks noGrp="1"/>
          </p:cNvSpPr>
          <p:nvPr>
            <p:ph type="pic" sz="quarter" idx="21" hasCustomPrompt="1"/>
          </p:nvPr>
        </p:nvSpPr>
        <p:spPr bwMode="gray">
          <a:xfrm>
            <a:off x="482218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8" name="Picture Placeholder 3">
            <a:extLst>
              <a:ext uri="{FF2B5EF4-FFF2-40B4-BE49-F238E27FC236}">
                <a16:creationId xmlns:a16="http://schemas.microsoft.com/office/drawing/2014/main" id="{F5B35329-7A36-4EF4-A793-2D020420E2A2}"/>
              </a:ext>
            </a:extLst>
          </p:cNvPr>
          <p:cNvSpPr>
            <a:spLocks noGrp="1"/>
          </p:cNvSpPr>
          <p:nvPr>
            <p:ph type="pic" sz="quarter" idx="22" hasCustomPrompt="1"/>
          </p:nvPr>
        </p:nvSpPr>
        <p:spPr bwMode="gray">
          <a:xfrm>
            <a:off x="806519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9"/>
          <p:cNvSpPr>
            <a:spLocks noGrp="1"/>
          </p:cNvSpPr>
          <p:nvPr>
            <p:ph type="dt" sz="half" idx="10"/>
          </p:nvPr>
        </p:nvSpPr>
        <p:spPr bwMode="black"/>
        <p:txBody>
          <a:bodyPr/>
          <a:lstStyle/>
          <a:p>
            <a:fld id="{936DB2D6-5DF4-4264-A4A1-7D3EAF38D255}" type="datetime1">
              <a:rPr lang="en-US" smtClean="0"/>
              <a:t>10/2/2023</a:t>
            </a:fld>
            <a:endParaRPr lang="en-US"/>
          </a:p>
        </p:txBody>
      </p:sp>
      <p:sp>
        <p:nvSpPr>
          <p:cNvPr id="19"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38036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3" name="Picture Placeholder 3"/>
          <p:cNvSpPr>
            <a:spLocks noGrp="1"/>
          </p:cNvSpPr>
          <p:nvPr>
            <p:ph type="pic" sz="quarter" idx="14" hasCustomPrompt="1"/>
          </p:nvPr>
        </p:nvSpPr>
        <p:spPr bwMode="gray">
          <a:xfrm>
            <a:off x="806331"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4"/>
          <p:cNvSpPr>
            <a:spLocks noGrp="1"/>
          </p:cNvSpPr>
          <p:nvPr>
            <p:ph type="body" sz="quarter" idx="15"/>
          </p:nvPr>
        </p:nvSpPr>
        <p:spPr bwMode="black">
          <a:xfrm>
            <a:off x="2876550" y="167477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9" name="Picture Placeholder 5"/>
          <p:cNvSpPr>
            <a:spLocks noGrp="1"/>
          </p:cNvSpPr>
          <p:nvPr>
            <p:ph type="pic" sz="quarter" idx="13" hasCustomPrompt="1"/>
          </p:nvPr>
        </p:nvSpPr>
        <p:spPr bwMode="gray">
          <a:xfrm>
            <a:off x="806332" y="3939360"/>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6"/>
          <p:cNvSpPr>
            <a:spLocks noGrp="1"/>
          </p:cNvSpPr>
          <p:nvPr>
            <p:ph type="body" sz="quarter" idx="16"/>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11"/>
          <p:cNvSpPr>
            <a:spLocks noGrp="1"/>
          </p:cNvSpPr>
          <p:nvPr>
            <p:ph type="dt" sz="half" idx="10"/>
          </p:nvPr>
        </p:nvSpPr>
        <p:spPr bwMode="black"/>
        <p:txBody>
          <a:bodyPr/>
          <a:lstStyle/>
          <a:p>
            <a:fld id="{8DC79626-CE5A-4834-975C-E7305BA2E281}" type="datetime1">
              <a:rPr lang="en-US" smtClean="0"/>
              <a:t>10/2/2023</a:t>
            </a:fld>
            <a:endParaRPr lang="en-US"/>
          </a:p>
        </p:txBody>
      </p:sp>
      <p:sp>
        <p:nvSpPr>
          <p:cNvPr id="2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632564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 Page (2-Up Horizontal)">
    <p:bg>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7"/>
          <p:cNvSpPr>
            <a:spLocks noGrp="1"/>
          </p:cNvSpPr>
          <p:nvPr>
            <p:ph type="dt" sz="half" idx="10"/>
          </p:nvPr>
        </p:nvSpPr>
        <p:spPr bwMode="black"/>
        <p:txBody>
          <a:bodyPr/>
          <a:lstStyle/>
          <a:p>
            <a:fld id="{7F519661-29C3-4FE0-9FC3-375A85A42C46}" type="datetime1">
              <a:rPr lang="en-US" smtClean="0"/>
              <a:t>10/2/2023</a:t>
            </a:fld>
            <a:endParaRPr lang="en-US"/>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34532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11"/>
          <p:cNvSpPr>
            <a:spLocks noGrp="1"/>
          </p:cNvSpPr>
          <p:nvPr>
            <p:ph type="dt" sz="half" idx="10"/>
          </p:nvPr>
        </p:nvSpPr>
        <p:spPr bwMode="black"/>
        <p:txBody>
          <a:bodyPr/>
          <a:lstStyle/>
          <a:p>
            <a:fld id="{4B4EEDC6-36CA-4209-B482-2ED76AA0BF08}" type="datetime1">
              <a:rPr lang="en-US" smtClean="0"/>
              <a:t>10/2/2023</a:t>
            </a:fld>
            <a:endParaRPr lang="en-US"/>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236465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9"/>
          <p:cNvSpPr>
            <a:spLocks noGrp="1"/>
          </p:cNvSpPr>
          <p:nvPr>
            <p:ph type="dt" sz="half" idx="10"/>
          </p:nvPr>
        </p:nvSpPr>
        <p:spPr bwMode="black"/>
        <p:txBody>
          <a:bodyPr/>
          <a:lstStyle/>
          <a:p>
            <a:fld id="{4B4EEDC6-36CA-4209-B482-2ED76AA0BF08}" type="datetime1">
              <a:rPr lang="en-US" smtClean="0"/>
              <a:t>10/2/2023</a:t>
            </a:fld>
            <a:endParaRPr lang="en-US"/>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473743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cons (4-Up Horizontal)">
    <p:bg bwMode="gray">
      <p:bgRef idx="1001">
        <a:schemeClr val="bg1"/>
      </p:bgRef>
    </p:bg>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11"/>
          <p:cNvSpPr>
            <a:spLocks noGrp="1"/>
          </p:cNvSpPr>
          <p:nvPr>
            <p:ph type="dt" sz="half" idx="10"/>
          </p:nvPr>
        </p:nvSpPr>
        <p:spPr bwMode="black"/>
        <p:txBody>
          <a:bodyPr/>
          <a:lstStyle/>
          <a:p>
            <a:fld id="{1815FB38-58F3-410A-8DA4-4B706967601F}" type="datetime1">
              <a:rPr lang="en-US" smtClean="0"/>
              <a:t>10/2/2023</a:t>
            </a:fld>
            <a:endParaRPr lang="en-US"/>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6"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20693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cons (2-Up Horizont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7"/>
          <p:cNvSpPr>
            <a:spLocks noGrp="1"/>
          </p:cNvSpPr>
          <p:nvPr>
            <p:ph type="dt" sz="half" idx="10"/>
          </p:nvPr>
        </p:nvSpPr>
        <p:spPr bwMode="black"/>
        <p:txBody>
          <a:bodyPr/>
          <a:lstStyle/>
          <a:p>
            <a:fld id="{0366E0EA-2D80-452F-9963-33FA7A36BC09}" type="datetime1">
              <a:rPr lang="en-US" smtClean="0"/>
              <a:t>10/2/2023</a:t>
            </a:fld>
            <a:endParaRPr lang="en-US"/>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6" name="Slide Number Placeholder 9"/>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22812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7" name="Content Placeholder 3"/>
          <p:cNvSpPr>
            <a:spLocks noGrp="1"/>
          </p:cNvSpPr>
          <p:nvPr>
            <p:ph sz="half" idx="15" hasCustomPrompt="1"/>
          </p:nvPr>
        </p:nvSpPr>
        <p:spPr bwMode="gray">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5" name="Content Placeholder 4"/>
          <p:cNvSpPr>
            <a:spLocks noGrp="1"/>
          </p:cNvSpPr>
          <p:nvPr>
            <p:ph sz="half" idx="27" hasCustomPrompt="1"/>
          </p:nvPr>
        </p:nvSpPr>
        <p:spPr bwMode="gray">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6" name="Content Placeholder 5"/>
          <p:cNvSpPr>
            <a:spLocks noGrp="1"/>
          </p:cNvSpPr>
          <p:nvPr>
            <p:ph sz="half" idx="28" hasCustomPrompt="1"/>
          </p:nvPr>
        </p:nvSpPr>
        <p:spPr bwMode="gray">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8" name="Content Placeholder 6"/>
          <p:cNvSpPr>
            <a:spLocks noGrp="1"/>
          </p:cNvSpPr>
          <p:nvPr>
            <p:ph sz="half" idx="29" hasCustomPrompt="1"/>
          </p:nvPr>
        </p:nvSpPr>
        <p:spPr bwMode="gray">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9" name="Content Placeholder 7"/>
          <p:cNvSpPr>
            <a:spLocks noGrp="1"/>
          </p:cNvSpPr>
          <p:nvPr>
            <p:ph sz="half" idx="30" hasCustomPrompt="1"/>
          </p:nvPr>
        </p:nvSpPr>
        <p:spPr bwMode="gray">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5" name="Content Placeholder 8"/>
          <p:cNvSpPr>
            <a:spLocks noGrp="1"/>
          </p:cNvSpPr>
          <p:nvPr>
            <p:ph sz="half" idx="31" hasCustomPrompt="1"/>
          </p:nvPr>
        </p:nvSpPr>
        <p:spPr bwMode="gray">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6" name="Content Placeholder 9"/>
          <p:cNvSpPr>
            <a:spLocks noGrp="1"/>
          </p:cNvSpPr>
          <p:nvPr>
            <p:ph sz="half" idx="32" hasCustomPrompt="1"/>
          </p:nvPr>
        </p:nvSpPr>
        <p:spPr bwMode="gray">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7" name="Content Placeholder 10"/>
          <p:cNvSpPr>
            <a:spLocks noGrp="1"/>
          </p:cNvSpPr>
          <p:nvPr>
            <p:ph sz="half" idx="33" hasCustomPrompt="1"/>
          </p:nvPr>
        </p:nvSpPr>
        <p:spPr bwMode="gray">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8" name="Content Placeholder 11"/>
          <p:cNvSpPr>
            <a:spLocks noGrp="1"/>
          </p:cNvSpPr>
          <p:nvPr>
            <p:ph sz="half" idx="34" hasCustomPrompt="1"/>
          </p:nvPr>
        </p:nvSpPr>
        <p:spPr bwMode="gray">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9" name="Content Placeholder 12"/>
          <p:cNvSpPr>
            <a:spLocks noGrp="1"/>
          </p:cNvSpPr>
          <p:nvPr>
            <p:ph sz="half" idx="35" hasCustomPrompt="1"/>
          </p:nvPr>
        </p:nvSpPr>
        <p:spPr bwMode="gray">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20" name="Date Placeholder 13"/>
          <p:cNvSpPr>
            <a:spLocks noGrp="1"/>
          </p:cNvSpPr>
          <p:nvPr>
            <p:ph type="dt" sz="half" idx="10"/>
          </p:nvPr>
        </p:nvSpPr>
        <p:spPr bwMode="black">
          <a:xfrm>
            <a:off x="838200" y="6356350"/>
            <a:ext cx="1358590" cy="365125"/>
          </a:xfrm>
        </p:spPr>
        <p:txBody>
          <a:bodyPr/>
          <a:lstStyle/>
          <a:p>
            <a:fld id="{1815FB38-58F3-410A-8DA4-4B706967601F}" type="datetime1">
              <a:rPr lang="en-US" smtClean="0"/>
              <a:t>10/2/2023</a:t>
            </a:fld>
            <a:endParaRPr lang="en-US"/>
          </a:p>
        </p:txBody>
      </p:sp>
      <p:sp>
        <p:nvSpPr>
          <p:cNvPr id="21" name="Footer Placeholder 1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22" name="Slide Number Placeholder 1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37733750"/>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
        <p:nvSpPr>
          <p:cNvPr id="4" name="Picture Placeholder 3"/>
          <p:cNvSpPr>
            <a:spLocks noGrp="1"/>
          </p:cNvSpPr>
          <p:nvPr>
            <p:ph type="pic" sz="quarter" idx="10"/>
          </p:nvPr>
        </p:nvSpPr>
        <p:spPr bwMode="gray">
          <a:xfrm>
            <a:off x="0" y="2"/>
            <a:ext cx="12192000" cy="5638797"/>
          </a:xfrm>
        </p:spPr>
        <p:txBody>
          <a:bodyPr/>
          <a:lstStyle/>
          <a:p>
            <a:r>
              <a:rPr lang="en-US"/>
              <a:t>Click icon to add picture</a:t>
            </a:r>
          </a:p>
        </p:txBody>
      </p:sp>
    </p:spTree>
    <p:extLst>
      <p:ext uri="{BB962C8B-B14F-4D97-AF65-F5344CB8AC3E}">
        <p14:creationId xmlns:p14="http://schemas.microsoft.com/office/powerpoint/2010/main" val="104511261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al 1/1">
    <p:spTree>
      <p:nvGrpSpPr>
        <p:cNvPr id="1" name=""/>
        <p:cNvGrpSpPr/>
        <p:nvPr/>
      </p:nvGrpSpPr>
      <p:grpSpPr>
        <a:xfrm>
          <a:off x="0" y="0"/>
          <a:ext cx="0" cy="0"/>
          <a:chOff x="0" y="0"/>
          <a:chExt cx="0" cy="0"/>
        </a:xfrm>
      </p:grpSpPr>
      <p:sp>
        <p:nvSpPr>
          <p:cNvPr id="9" name="Number"/>
          <p:cNvSpPr>
            <a:spLocks noGrp="1"/>
          </p:cNvSpPr>
          <p:nvPr>
            <p:ph type="sldNum" sz="quarter" idx="12"/>
          </p:nvPr>
        </p:nvSpPr>
        <p:spPr>
          <a:xfrm>
            <a:off x="10186143" y="6362699"/>
            <a:ext cx="1392447" cy="365125"/>
          </a:xfrm>
        </p:spPr>
        <p:txBody>
          <a:bodyPr/>
          <a:lstStyle/>
          <a:p>
            <a:fld id="{C77968C3-7B7E-411D-B105-08F43D0B3F8A}" type="slidenum">
              <a:rPr lang="en-US" smtClean="0"/>
              <a:t>‹#›</a:t>
            </a:fld>
            <a:endParaRPr lang="en-US"/>
          </a:p>
        </p:txBody>
      </p:sp>
      <p:sp>
        <p:nvSpPr>
          <p:cNvPr id="10" name="Footer"/>
          <p:cNvSpPr>
            <a:spLocks noGrp="1"/>
          </p:cNvSpPr>
          <p:nvPr>
            <p:ph type="ftr" sz="quarter" idx="13"/>
          </p:nvPr>
        </p:nvSpPr>
        <p:spPr>
          <a:xfrm>
            <a:off x="2002048" y="6356350"/>
            <a:ext cx="8184095" cy="365125"/>
          </a:xfrm>
          <a:prstGeom prst="rect">
            <a:avLst/>
          </a:prstGeom>
        </p:spPr>
        <p:txBody>
          <a:bodyPr vert="horz" lIns="91440" tIns="45720" rIns="91440" bIns="45720" rtlCol="0" anchor="ctr"/>
          <a:lstStyle>
            <a:lvl1pPr algn="ctr">
              <a:defRPr sz="1000" b="1" i="0" cap="all" spc="100" baseline="0">
                <a:solidFill>
                  <a:schemeClr val="accent1"/>
                </a:solidFill>
                <a:latin typeface="Calibri" panose="020F0502020204030204" pitchFamily="34" charset="0"/>
              </a:defRPr>
            </a:lvl1pPr>
          </a:lstStyle>
          <a:p>
            <a:r>
              <a:rPr lang="en-US"/>
              <a:t>PROTECTING, MAINTAINING AND IMPROVING THE HEALTH OF ALL MINNESOTANS</a:t>
            </a:r>
          </a:p>
        </p:txBody>
      </p:sp>
      <p:sp>
        <p:nvSpPr>
          <p:cNvPr id="22" name="Date"/>
          <p:cNvSpPr>
            <a:spLocks noGrp="1"/>
          </p:cNvSpPr>
          <p:nvPr>
            <p:ph type="dt" sz="half" idx="14"/>
          </p:nvPr>
        </p:nvSpPr>
        <p:spPr>
          <a:xfrm>
            <a:off x="609600" y="6362700"/>
            <a:ext cx="1392448" cy="365125"/>
          </a:xfrm>
          <a:prstGeom prst="rect">
            <a:avLst/>
          </a:prstGeom>
        </p:spPr>
        <p:txBody>
          <a:bodyPr vert="horz" lIns="91440" tIns="45720" rIns="91440" bIns="45720" rtlCol="0" anchor="ctr"/>
          <a:lstStyle>
            <a:lvl1pPr algn="l">
              <a:defRPr sz="1000" b="1" spc="200" baseline="0">
                <a:solidFill>
                  <a:schemeClr val="accent1"/>
                </a:solidFill>
              </a:defRPr>
            </a:lvl1pPr>
          </a:lstStyle>
          <a:p>
            <a:fld id="{B03B318F-DCD9-4300-8D6C-27366D417958}" type="datetime1">
              <a:rPr lang="en-US" smtClean="0"/>
              <a:t>10/2/2023</a:t>
            </a:fld>
            <a:endParaRPr lang="en-US"/>
          </a:p>
        </p:txBody>
      </p:sp>
      <p:sp>
        <p:nvSpPr>
          <p:cNvPr id="4" name="Content Placeholder 3"/>
          <p:cNvSpPr>
            <a:spLocks noGrp="1"/>
          </p:cNvSpPr>
          <p:nvPr>
            <p:ph sz="half" idx="2" hasCustomPrompt="1"/>
          </p:nvPr>
        </p:nvSpPr>
        <p:spPr>
          <a:xfrm>
            <a:off x="609601" y="1828800"/>
            <a:ext cx="10968990" cy="4360863"/>
          </a:xfrm>
        </p:spPr>
        <p:txBody>
          <a:bodyPr/>
          <a:lstStyle>
            <a:lvl1pPr>
              <a:defRPr/>
            </a:lvl1pPr>
            <a:lvl2pPr>
              <a:defRPr/>
            </a:lvl2pPr>
            <a:lvl3pPr>
              <a:defRPr/>
            </a:lvl3pPr>
            <a:lvl4pPr>
              <a:defRPr/>
            </a:lvl4pPr>
            <a:lvl5pPr>
              <a:defRPr/>
            </a:lvl5pPr>
          </a:lstStyle>
          <a:p>
            <a:pPr lvl="0"/>
            <a:r>
              <a:rPr lang="en-US"/>
              <a:t>Bullet 36</a:t>
            </a:r>
          </a:p>
          <a:p>
            <a:pPr lvl="1"/>
            <a:r>
              <a:rPr lang="en-US"/>
              <a:t>Bullet 32</a:t>
            </a:r>
          </a:p>
          <a:p>
            <a:pPr lvl="2"/>
            <a:r>
              <a:rPr lang="en-US"/>
              <a:t>Bullet 28</a:t>
            </a:r>
          </a:p>
          <a:p>
            <a:pPr lvl="3"/>
            <a:r>
              <a:rPr lang="en-US"/>
              <a:t>Bullet 24</a:t>
            </a:r>
          </a:p>
          <a:p>
            <a:pPr lvl="4"/>
            <a:r>
              <a:rPr lang="en-US"/>
              <a:t>Bullet 18</a:t>
            </a:r>
          </a:p>
        </p:txBody>
      </p:sp>
      <p:grpSp>
        <p:nvGrpSpPr>
          <p:cNvPr id="3" name="Group 2"/>
          <p:cNvGrpSpPr/>
          <p:nvPr userDrawn="1"/>
        </p:nvGrpSpPr>
        <p:grpSpPr>
          <a:xfrm>
            <a:off x="0" y="0"/>
            <a:ext cx="12192000" cy="1360170"/>
            <a:chOff x="0" y="0"/>
            <a:chExt cx="12192000" cy="1360170"/>
          </a:xfrm>
        </p:grpSpPr>
        <p:sp>
          <p:nvSpPr>
            <p:cNvPr id="18" name="bluebar"/>
            <p:cNvSpPr/>
            <p:nvPr userDrawn="1"/>
          </p:nvSpPr>
          <p:spPr>
            <a:xfrm>
              <a:off x="0" y="1223010"/>
              <a:ext cx="1219200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0" y="0"/>
              <a:ext cx="121920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Title 3"/>
          <p:cNvSpPr>
            <a:spLocks noGrp="1"/>
          </p:cNvSpPr>
          <p:nvPr userDrawn="1">
            <p:ph type="title" hasCustomPrompt="1"/>
          </p:nvPr>
        </p:nvSpPr>
        <p:spPr bwMode="gray">
          <a:xfrm>
            <a:off x="609600" y="1"/>
            <a:ext cx="10968990" cy="1104900"/>
          </a:xfrm>
        </p:spPr>
        <p:txBody>
          <a:bodyPr>
            <a:normAutofit/>
          </a:bodyPr>
          <a:lstStyle>
            <a:lvl1pPr algn="r">
              <a:defRPr sz="3600">
                <a:solidFill>
                  <a:schemeClr val="bg2"/>
                </a:solidFill>
              </a:defRPr>
            </a:lvl1pPr>
          </a:lstStyle>
          <a:p>
            <a:r>
              <a:rPr lang="en-US"/>
              <a:t>Slide Title 1/1</a:t>
            </a:r>
          </a:p>
        </p:txBody>
      </p:sp>
    </p:spTree>
    <p:extLst>
      <p:ext uri="{BB962C8B-B14F-4D97-AF65-F5344CB8AC3E}">
        <p14:creationId xmlns:p14="http://schemas.microsoft.com/office/powerpoint/2010/main" val="21234548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ig Image (Dark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
        <p:nvSpPr>
          <p:cNvPr id="4" name="Picture Placeholder 3"/>
          <p:cNvSpPr>
            <a:spLocks noGrp="1"/>
          </p:cNvSpPr>
          <p:nvPr>
            <p:ph type="pic" sz="quarter" idx="10"/>
          </p:nvPr>
        </p:nvSpPr>
        <p:spPr bwMode="gray">
          <a:xfrm>
            <a:off x="0" y="2"/>
            <a:ext cx="12192000" cy="5638799"/>
          </a:xfrm>
        </p:spPr>
        <p:txBody>
          <a:bodyPr/>
          <a:lstStyle/>
          <a:p>
            <a:r>
              <a:rPr lang="en-US"/>
              <a:t>Click icon to add picture</a:t>
            </a:r>
          </a:p>
        </p:txBody>
      </p:sp>
    </p:spTree>
    <p:extLst>
      <p:ext uri="{BB962C8B-B14F-4D97-AF65-F5344CB8AC3E}">
        <p14:creationId xmlns:p14="http://schemas.microsoft.com/office/powerpoint/2010/main" val="3297887301"/>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1634237328"/>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ig Image (Light Gray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1703797675"/>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creenshot (Dark Horizont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8"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10/2/2023</a:t>
            </a:fld>
            <a:endParaRPr lang="en-US"/>
          </a:p>
        </p:txBody>
      </p:sp>
      <p:sp>
        <p:nvSpPr>
          <p:cNvPr id="7"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9"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7556012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creenshot (Dark Vertic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6399159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creenshot (Full Window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12"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6487256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2"/>
          </p:nvPr>
        </p:nvSpPr>
        <p:spPr bwMode="black">
          <a:xfrm>
            <a:off x="838200" y="6356350"/>
            <a:ext cx="1358590" cy="365125"/>
          </a:xfrm>
        </p:spPr>
        <p:txBody>
          <a:bodyPr/>
          <a:lstStyle/>
          <a:p>
            <a:fld id="{5D76A200-3168-4D33-A718-3974884CE863}" type="datetime1">
              <a:rPr lang="en-US" smtClean="0"/>
              <a:t>10/2/2023</a:t>
            </a:fld>
            <a:endParaRPr lang="en-US"/>
          </a:p>
        </p:txBody>
      </p:sp>
      <p:sp>
        <p:nvSpPr>
          <p:cNvPr id="7"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1" name="Slide Number Placeholder 7"/>
          <p:cNvSpPr>
            <a:spLocks noGrp="1"/>
          </p:cNvSpPr>
          <p:nvPr>
            <p:ph type="sldNum" sz="quarter" idx="13"/>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0090378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creenshot (Light Gray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Text Placeholder 2"/>
          <p:cNvSpPr>
            <a:spLocks noGrp="1"/>
          </p:cNvSpPr>
          <p:nvPr>
            <p:ph type="body" sz="quarter" idx="11"/>
          </p:nvPr>
        </p:nvSpPr>
        <p:spPr bwMode="black">
          <a:xfrm>
            <a:off x="838200" y="1365203"/>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894290563"/>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pic>
        <p:nvPicPr>
          <p:cNvPr id="9"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064751064"/>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creenshot (Blue Horizont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10/2/2023</a:t>
            </a:fld>
            <a:endParaRPr lang="en-US"/>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969326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mp; bullets 1/2 1/2">
    <p:spTree>
      <p:nvGrpSpPr>
        <p:cNvPr id="1" name=""/>
        <p:cNvGrpSpPr/>
        <p:nvPr/>
      </p:nvGrpSpPr>
      <p:grpSpPr>
        <a:xfrm>
          <a:off x="0" y="0"/>
          <a:ext cx="0" cy="0"/>
          <a:chOff x="0" y="0"/>
          <a:chExt cx="0" cy="0"/>
        </a:xfrm>
      </p:grpSpPr>
      <p:sp>
        <p:nvSpPr>
          <p:cNvPr id="7" name="Number"/>
          <p:cNvSpPr>
            <a:spLocks noGrp="1"/>
          </p:cNvSpPr>
          <p:nvPr>
            <p:ph type="sldNum" sz="quarter" idx="12"/>
          </p:nvPr>
        </p:nvSpPr>
        <p:spPr>
          <a:xfrm>
            <a:off x="10186143" y="6356350"/>
            <a:ext cx="1392447" cy="365125"/>
          </a:xfrm>
        </p:spPr>
        <p:txBody>
          <a:bodyPr/>
          <a:lstStyle/>
          <a:p>
            <a:fld id="{C77968C3-7B7E-411D-B105-08F43D0B3F8A}" type="slidenum">
              <a:rPr lang="en-US" smtClean="0"/>
              <a:t>‹#›</a:t>
            </a:fld>
            <a:endParaRPr lang="en-US"/>
          </a:p>
        </p:txBody>
      </p:sp>
      <p:sp>
        <p:nvSpPr>
          <p:cNvPr id="8" name="Footer"/>
          <p:cNvSpPr>
            <a:spLocks noGrp="1"/>
          </p:cNvSpPr>
          <p:nvPr>
            <p:ph type="ftr" sz="quarter" idx="3"/>
          </p:nvPr>
        </p:nvSpPr>
        <p:spPr>
          <a:xfrm>
            <a:off x="2002048" y="6356350"/>
            <a:ext cx="8184095" cy="365125"/>
          </a:xfrm>
          <a:prstGeom prst="rect">
            <a:avLst/>
          </a:prstGeom>
        </p:spPr>
        <p:txBody>
          <a:bodyPr vert="horz" lIns="91440" tIns="45720" rIns="91440" bIns="45720" rtlCol="0" anchor="ctr"/>
          <a:lstStyle>
            <a:lvl1pPr algn="ctr">
              <a:defRPr sz="1000" b="1" i="0" cap="all" spc="100" baseline="0">
                <a:solidFill>
                  <a:schemeClr val="accent1"/>
                </a:solidFill>
                <a:latin typeface="Calibri" panose="020F0502020204030204" pitchFamily="34" charset="0"/>
              </a:defRPr>
            </a:lvl1pPr>
          </a:lstStyle>
          <a:p>
            <a:r>
              <a:rPr lang="en-US"/>
              <a:t>PROTECTING, MAINTAINING AND IMPROVING THE HEALTH OF ALL MINNESOTANS</a:t>
            </a:r>
          </a:p>
        </p:txBody>
      </p:sp>
      <p:sp>
        <p:nvSpPr>
          <p:cNvPr id="23" name="Date"/>
          <p:cNvSpPr>
            <a:spLocks noGrp="1"/>
          </p:cNvSpPr>
          <p:nvPr>
            <p:ph type="dt" sz="half" idx="14"/>
          </p:nvPr>
        </p:nvSpPr>
        <p:spPr>
          <a:xfrm>
            <a:off x="609600" y="6362700"/>
            <a:ext cx="1392448" cy="365125"/>
          </a:xfrm>
          <a:prstGeom prst="rect">
            <a:avLst/>
          </a:prstGeom>
        </p:spPr>
        <p:txBody>
          <a:bodyPr vert="horz" lIns="91440" tIns="45720" rIns="91440" bIns="45720" rtlCol="0" anchor="ctr"/>
          <a:lstStyle>
            <a:lvl1pPr algn="l">
              <a:defRPr sz="1000" b="1" spc="200" baseline="0">
                <a:solidFill>
                  <a:schemeClr val="accent1"/>
                </a:solidFill>
              </a:defRPr>
            </a:lvl1pPr>
          </a:lstStyle>
          <a:p>
            <a:fld id="{B03B318F-DCD9-4300-8D6C-27366D417958}" type="datetime1">
              <a:rPr lang="en-US" smtClean="0"/>
              <a:t>10/2/2023</a:t>
            </a:fld>
            <a:endParaRPr lang="en-US"/>
          </a:p>
        </p:txBody>
      </p:sp>
      <p:sp>
        <p:nvSpPr>
          <p:cNvPr id="4" name="Text Placeholder 3"/>
          <p:cNvSpPr>
            <a:spLocks noGrp="1"/>
          </p:cNvSpPr>
          <p:nvPr>
            <p:ph type="body" sz="half" idx="2" hasCustomPrompt="1"/>
          </p:nvPr>
        </p:nvSpPr>
        <p:spPr>
          <a:xfrm>
            <a:off x="6324599" y="1828800"/>
            <a:ext cx="5257801" cy="4343400"/>
          </a:xfrm>
        </p:spPr>
        <p:txBody>
          <a:bodyPr anchor="t">
            <a:normAutofit/>
          </a:bodyPr>
          <a:lstStyle>
            <a:lvl1pPr marL="0" indent="0">
              <a:buNone/>
              <a:defRPr sz="36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12" name="Content Placeholder 3"/>
          <p:cNvSpPr>
            <a:spLocks noGrp="1"/>
          </p:cNvSpPr>
          <p:nvPr>
            <p:ph sz="half" idx="13" hasCustomPrompt="1"/>
          </p:nvPr>
        </p:nvSpPr>
        <p:spPr>
          <a:xfrm>
            <a:off x="609601" y="1828800"/>
            <a:ext cx="5257800" cy="4360863"/>
          </a:xfrm>
        </p:spPr>
        <p:txBody>
          <a:bodyPr/>
          <a:lstStyle>
            <a:lvl1pPr marL="0" indent="-365760">
              <a:buClr>
                <a:schemeClr val="accent1"/>
              </a:buClr>
              <a:buFont typeface="Wingdings" panose="05000000000000000000" pitchFamily="2" charset="2"/>
              <a:buChar char="§"/>
              <a:defRPr/>
            </a:lvl1pPr>
            <a:lvl2pPr marL="741363" indent="-344488">
              <a:buClr>
                <a:schemeClr val="accent1"/>
              </a:buClr>
              <a:buFont typeface="Wingdings" panose="05000000000000000000" pitchFamily="2" charset="2"/>
              <a:buChar char="§"/>
              <a:defRPr/>
            </a:lvl2pPr>
            <a:lvl3pPr marL="1087438" indent="-346075">
              <a:buClr>
                <a:schemeClr val="accent1"/>
              </a:buClr>
              <a:buFont typeface="Wingdings" panose="05000000000000000000" pitchFamily="2" charset="2"/>
              <a:buChar char="§"/>
              <a:defRPr/>
            </a:lvl3pPr>
            <a:lvl4pPr marL="1431925" indent="-344488">
              <a:buClr>
                <a:schemeClr val="accent1"/>
              </a:buClr>
              <a:buFont typeface="Wingdings" panose="05000000000000000000" pitchFamily="2" charset="2"/>
              <a:buChar char="§"/>
              <a:defRPr/>
            </a:lvl4pPr>
            <a:lvl5pPr marL="1655763" indent="-223838">
              <a:buClr>
                <a:schemeClr val="accent1"/>
              </a:buClr>
              <a:buFont typeface="Wingdings" panose="05000000000000000000" pitchFamily="2" charset="2"/>
              <a:buChar char="§"/>
              <a:defRPr/>
            </a:lvl5pPr>
          </a:lstStyle>
          <a:p>
            <a:pPr lvl="0"/>
            <a:r>
              <a:rPr lang="en-US"/>
              <a:t>Bullet 36</a:t>
            </a:r>
          </a:p>
          <a:p>
            <a:pPr lvl="1"/>
            <a:r>
              <a:rPr lang="en-US"/>
              <a:t>Bullet 32</a:t>
            </a:r>
          </a:p>
          <a:p>
            <a:pPr lvl="2"/>
            <a:r>
              <a:rPr lang="en-US"/>
              <a:t>Bullet 28</a:t>
            </a:r>
          </a:p>
          <a:p>
            <a:pPr lvl="3"/>
            <a:r>
              <a:rPr lang="en-US"/>
              <a:t>Bullet 24</a:t>
            </a:r>
          </a:p>
          <a:p>
            <a:pPr lvl="4"/>
            <a:r>
              <a:rPr lang="en-US"/>
              <a:t>Bullet 18</a:t>
            </a:r>
          </a:p>
        </p:txBody>
      </p:sp>
      <p:grpSp>
        <p:nvGrpSpPr>
          <p:cNvPr id="19" name="Group 18"/>
          <p:cNvGrpSpPr/>
          <p:nvPr userDrawn="1"/>
        </p:nvGrpSpPr>
        <p:grpSpPr>
          <a:xfrm>
            <a:off x="0" y="0"/>
            <a:ext cx="12192000" cy="1360170"/>
            <a:chOff x="0" y="0"/>
            <a:chExt cx="12192000" cy="1360170"/>
          </a:xfrm>
        </p:grpSpPr>
        <p:sp>
          <p:nvSpPr>
            <p:cNvPr id="20" name="bluebar"/>
            <p:cNvSpPr/>
            <p:nvPr userDrawn="1"/>
          </p:nvSpPr>
          <p:spPr>
            <a:xfrm>
              <a:off x="0" y="1223010"/>
              <a:ext cx="1219200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0" y="0"/>
              <a:ext cx="121920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Title 4"/>
          <p:cNvSpPr>
            <a:spLocks noGrp="1"/>
          </p:cNvSpPr>
          <p:nvPr>
            <p:ph type="title" hasCustomPrompt="1"/>
          </p:nvPr>
        </p:nvSpPr>
        <p:spPr bwMode="gray">
          <a:xfrm>
            <a:off x="609600" y="-6350"/>
            <a:ext cx="10968990" cy="1111250"/>
          </a:xfrm>
        </p:spPr>
        <p:txBody>
          <a:bodyPr anchor="b">
            <a:normAutofit/>
          </a:bodyPr>
          <a:lstStyle>
            <a:lvl1pPr algn="r">
              <a:defRPr sz="3600">
                <a:solidFill>
                  <a:schemeClr val="bg2"/>
                </a:solidFill>
              </a:defRPr>
            </a:lvl1pPr>
          </a:lstStyle>
          <a:p>
            <a:r>
              <a:rPr lang="en-US"/>
              <a:t>Slide Title 1/2 + 1/2</a:t>
            </a:r>
          </a:p>
        </p:txBody>
      </p:sp>
    </p:spTree>
    <p:extLst>
      <p:ext uri="{BB962C8B-B14F-4D97-AF65-F5344CB8AC3E}">
        <p14:creationId xmlns:p14="http://schemas.microsoft.com/office/powerpoint/2010/main" val="13154816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creenshot (Blue Vertic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40340284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creenshot (Full Window Blue)">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5757137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creenshot (Computer)">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10/2/2023</a:t>
            </a:fld>
            <a:endParaRPr lang="en-US"/>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7617523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bg bwMode="black">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a:t>Click to edit title</a:t>
            </a:r>
          </a:p>
        </p:txBody>
      </p:sp>
      <p:sp>
        <p:nvSpPr>
          <p:cNvPr id="17" name="Picture Placeholder 3"/>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a:t>Click icon to insert screenshot</a:t>
            </a:r>
          </a:p>
        </p:txBody>
      </p:sp>
      <p:sp>
        <p:nvSpPr>
          <p:cNvPr id="15" name="Picture Placeholder 5"/>
          <p:cNvSpPr>
            <a:spLocks noGrp="1"/>
          </p:cNvSpPr>
          <p:nvPr>
            <p:ph type="pic" sz="quarter" idx="10" hasCustomPrompt="1"/>
          </p:nvPr>
        </p:nvSpPr>
        <p:spPr bwMode="gray">
          <a:xfrm>
            <a:off x="4976788" y="691883"/>
            <a:ext cx="6298572" cy="3369130"/>
          </a:xfrm>
        </p:spPr>
        <p:txBody>
          <a:bodyPr/>
          <a:lstStyle>
            <a:lvl1pPr>
              <a:defRPr/>
            </a:lvl1pPr>
          </a:lstStyle>
          <a:p>
            <a:r>
              <a:rPr lang="en-US"/>
              <a:t>Click icon to insert screenshot</a:t>
            </a:r>
          </a:p>
        </p:txBody>
      </p:sp>
      <p:sp>
        <p:nvSpPr>
          <p:cNvPr id="10" name="Date Placeholder 6"/>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276FB33B-BCEE-4E25-B97B-A564B0E1024B}" type="datetime1">
              <a:rPr lang="en-US" smtClean="0"/>
              <a:pPr/>
              <a:t>10/2/2023</a:t>
            </a:fld>
            <a:endParaRPr lang="en-US"/>
          </a:p>
        </p:txBody>
      </p:sp>
      <p:sp>
        <p:nvSpPr>
          <p:cNvPr id="9" name="Footer Placeholder 7"/>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1" name="Slide Number Placeholder 8"/>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2763675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Blue Background)">
    <p:bg bwMode="black">
      <p:bgPr>
        <a:solidFill>
          <a:schemeClr val="bg1"/>
        </a:soli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6449201A-9881-4BD5-9EDB-134148F796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3" name="Title 2">
            <a:extLst>
              <a:ext uri="{FF2B5EF4-FFF2-40B4-BE49-F238E27FC236}">
                <a16:creationId xmlns:a16="http://schemas.microsoft.com/office/drawing/2014/main" id="{0B050E54-664D-466A-8DB7-324C516C8039}"/>
              </a:ext>
            </a:extLst>
          </p:cNvPr>
          <p:cNvSpPr>
            <a:spLocks noGrp="1"/>
          </p:cNvSpPr>
          <p:nvPr>
            <p:ph type="title" hasCustomPrompt="1"/>
          </p:nvPr>
        </p:nvSpPr>
        <p:spPr bwMode="black">
          <a:xfrm>
            <a:off x="1387736" y="1052945"/>
            <a:ext cx="9488245" cy="3227832"/>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4" name="Text Placeholder 3">
            <a:extLst>
              <a:ext uri="{FF2B5EF4-FFF2-40B4-BE49-F238E27FC236}">
                <a16:creationId xmlns:a16="http://schemas.microsoft.com/office/drawing/2014/main" id="{1906A78E-2FCE-427D-98A4-31316D7752E2}"/>
              </a:ext>
            </a:extLst>
          </p:cNvPr>
          <p:cNvSpPr>
            <a:spLocks noGrp="1"/>
          </p:cNvSpPr>
          <p:nvPr>
            <p:ph type="body" sz="quarter" idx="13" hasCustomPrompt="1"/>
          </p:nvPr>
        </p:nvSpPr>
        <p:spPr bwMode="black">
          <a:xfrm>
            <a:off x="1387736" y="4488873"/>
            <a:ext cx="9488245" cy="653282"/>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2539662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Teal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28F32915-284F-4F48-8220-F8136AD1F2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7" name="Title 2"/>
          <p:cNvSpPr>
            <a:spLocks noGrp="1"/>
          </p:cNvSpPr>
          <p:nvPr>
            <p:ph type="title" hasCustomPrompt="1"/>
          </p:nvPr>
        </p:nvSpPr>
        <p:spPr bwMode="black">
          <a:xfrm>
            <a:off x="1387736" y="1052945"/>
            <a:ext cx="9488245" cy="3227832"/>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3"/>
          <p:cNvSpPr>
            <a:spLocks noGrp="1"/>
          </p:cNvSpPr>
          <p:nvPr>
            <p:ph type="body" sz="quarter" idx="13" hasCustomPrompt="1"/>
          </p:nvPr>
        </p:nvSpPr>
        <p:spPr bwMode="black">
          <a:xfrm>
            <a:off x="1387736" y="4488873"/>
            <a:ext cx="9488245" cy="653282"/>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5232978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Minimal (Blue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hasCustomPrompt="1"/>
          </p:nvPr>
        </p:nvSpPr>
        <p:spPr bwMode="black">
          <a:xfrm>
            <a:off x="415839" y="760288"/>
            <a:ext cx="8091163" cy="4163403"/>
          </a:xfrm>
        </p:spPr>
        <p:txBody>
          <a:bodyPr>
            <a:noAutofit/>
          </a:bodyPr>
          <a:lstStyle>
            <a:lvl1pPr algn="ctr">
              <a:tabLst>
                <a:tab pos="3770313" algn="l"/>
              </a:tabLst>
              <a:defRPr sz="5000" baseline="0">
                <a:solidFill>
                  <a:schemeClr val="accent1"/>
                </a:solidFill>
              </a:defRPr>
            </a:lvl1pPr>
          </a:lstStyle>
          <a:p>
            <a:r>
              <a:rPr lang="en-US"/>
              <a:t>“Click to add quote.”</a:t>
            </a:r>
          </a:p>
        </p:txBody>
      </p:sp>
      <p:sp>
        <p:nvSpPr>
          <p:cNvPr id="8" name="Text Placeholder 3"/>
          <p:cNvSpPr>
            <a:spLocks noGrp="1"/>
          </p:cNvSpPr>
          <p:nvPr>
            <p:ph type="body" sz="quarter" idx="13" hasCustomPrompt="1"/>
          </p:nvPr>
        </p:nvSpPr>
        <p:spPr bwMode="black">
          <a:xfrm>
            <a:off x="415839" y="5163327"/>
            <a:ext cx="8091163" cy="1015739"/>
          </a:xfrm>
        </p:spPr>
        <p:txBody>
          <a:bodyPr anchor="ctr">
            <a:normAutofit/>
          </a:bodyPr>
          <a:lstStyle>
            <a:lvl1pPr marL="0" indent="0" algn="ctr">
              <a:buNone/>
              <a:defRPr sz="2400" i="1" baseline="0">
                <a:solidFill>
                  <a:schemeClr val="tx2"/>
                </a:solidFill>
              </a:defRPr>
            </a:lvl1pPr>
          </a:lstStyle>
          <a:p>
            <a:pPr lvl="0"/>
            <a:r>
              <a:rPr lang="en-US"/>
              <a:t>- Click to add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7575533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Minimal (Teal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71113A8F-A3E6-4773-A564-980D4D0C4F53}"/>
              </a:ext>
            </a:extLst>
          </p:cNvPr>
          <p:cNvSpPr>
            <a:spLocks noGrp="1"/>
          </p:cNvSpPr>
          <p:nvPr>
            <p:ph type="title" hasCustomPrompt="1"/>
          </p:nvPr>
        </p:nvSpPr>
        <p:spPr bwMode="black">
          <a:xfrm>
            <a:off x="415839" y="760288"/>
            <a:ext cx="8091163" cy="4163403"/>
          </a:xfrm>
        </p:spPr>
        <p:txBody>
          <a:bodyPr>
            <a:noAutofit/>
          </a:bodyPr>
          <a:lstStyle>
            <a:lvl1pPr algn="ctr">
              <a:tabLst>
                <a:tab pos="3770313" algn="l"/>
              </a:tabLst>
              <a:defRPr sz="5000" baseline="0">
                <a:solidFill>
                  <a:schemeClr val="accent1"/>
                </a:solidFill>
              </a:defRPr>
            </a:lvl1pPr>
          </a:lstStyle>
          <a:p>
            <a:r>
              <a:rPr lang="en-US"/>
              <a:t>“Click to add quote.”</a:t>
            </a:r>
          </a:p>
        </p:txBody>
      </p:sp>
      <p:sp>
        <p:nvSpPr>
          <p:cNvPr id="13" name="Text Placeholder 3">
            <a:extLst>
              <a:ext uri="{FF2B5EF4-FFF2-40B4-BE49-F238E27FC236}">
                <a16:creationId xmlns:a16="http://schemas.microsoft.com/office/drawing/2014/main" id="{DA8B1812-DAFE-4A6A-B301-7770908A2BD8}"/>
              </a:ext>
            </a:extLst>
          </p:cNvPr>
          <p:cNvSpPr>
            <a:spLocks noGrp="1"/>
          </p:cNvSpPr>
          <p:nvPr>
            <p:ph type="body" sz="quarter" idx="13" hasCustomPrompt="1"/>
          </p:nvPr>
        </p:nvSpPr>
        <p:spPr bwMode="black">
          <a:xfrm>
            <a:off x="415839" y="5163327"/>
            <a:ext cx="8091163" cy="1015739"/>
          </a:xfrm>
        </p:spPr>
        <p:txBody>
          <a:bodyPr anchor="ctr">
            <a:normAutofit/>
          </a:bodyPr>
          <a:lstStyle>
            <a:lvl1pPr marL="0" indent="0" algn="ctr">
              <a:buNone/>
              <a:defRPr sz="2400" i="1" baseline="0">
                <a:solidFill>
                  <a:schemeClr val="tx2"/>
                </a:solidFill>
              </a:defRPr>
            </a:lvl1pPr>
          </a:lstStyle>
          <a:p>
            <a:pPr lvl="0"/>
            <a:r>
              <a:rPr lang="en-US"/>
              <a:t>- Click to add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264035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ighlight">
    <p:bg bwMode="black">
      <p:bgPr>
        <a:solidFill>
          <a:schemeClr val="bg1"/>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8C1F7E9D-0503-4BE4-8143-B788D47265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7" name="Title 2"/>
          <p:cNvSpPr>
            <a:spLocks noGrp="1"/>
          </p:cNvSpPr>
          <p:nvPr>
            <p:ph type="title" hasCustomPrompt="1"/>
          </p:nvPr>
        </p:nvSpPr>
        <p:spPr bwMode="black">
          <a:xfrm>
            <a:off x="3305909" y="633187"/>
            <a:ext cx="5580183" cy="808751"/>
          </a:xfrm>
        </p:spPr>
        <p:txBody>
          <a:bodyPr>
            <a:noAutofit/>
          </a:bodyPr>
          <a:lstStyle>
            <a:lvl1pPr marL="0" marR="0" indent="0" algn="ctr" defTabSz="914400" rtl="0" eaLnBrk="1" fontAlgn="auto" latinLnBrk="0" hangingPunct="1">
              <a:lnSpc>
                <a:spcPct val="100000"/>
              </a:lnSpc>
              <a:spcBef>
                <a:spcPts val="0"/>
              </a:spcBef>
              <a:spcAft>
                <a:spcPts val="0"/>
              </a:spcAft>
              <a:buClrTx/>
              <a:buSzTx/>
              <a:buFontTx/>
              <a:buNone/>
              <a:tabLst/>
              <a:defRPr sz="5000" b="0" baseline="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t>Click to add title</a:t>
            </a:r>
            <a:endParaRPr kumimoji="0" lang="en-US" sz="3000" b="1" i="0" u="none" strike="noStrike" kern="1200" cap="none" spc="0" normalizeH="0" baseline="0" noProof="0">
              <a:ln>
                <a:noFill/>
              </a:ln>
              <a:solidFill>
                <a:srgbClr val="FFFFFF"/>
              </a:solidFill>
              <a:effectLst/>
              <a:uLnTx/>
              <a:uFillTx/>
              <a:latin typeface="+mj-lt"/>
              <a:ea typeface="+mn-ea"/>
              <a:cs typeface="+mn-cs"/>
            </a:endParaRPr>
          </a:p>
        </p:txBody>
      </p:sp>
      <p:sp>
        <p:nvSpPr>
          <p:cNvPr id="3" name="Text Placeholder 3">
            <a:extLst>
              <a:ext uri="{FF2B5EF4-FFF2-40B4-BE49-F238E27FC236}">
                <a16:creationId xmlns:a16="http://schemas.microsoft.com/office/drawing/2014/main" id="{41562BBE-B5B7-42B5-8ABD-CE74CD647F22}"/>
              </a:ext>
            </a:extLst>
          </p:cNvPr>
          <p:cNvSpPr>
            <a:spLocks noGrp="1"/>
          </p:cNvSpPr>
          <p:nvPr>
            <p:ph type="body" sz="quarter" idx="13"/>
          </p:nvPr>
        </p:nvSpPr>
        <p:spPr>
          <a:xfrm>
            <a:off x="1408113" y="1755775"/>
            <a:ext cx="9434512" cy="4151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2418869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y the Numbers (5-Up with Icons)">
    <p:bg bwMode="gray">
      <p:bgRef idx="1001">
        <a:schemeClr val="bg1"/>
      </p:bgRef>
    </p:bg>
    <p:spTree>
      <p:nvGrpSpPr>
        <p:cNvPr id="1" name=""/>
        <p:cNvGrpSpPr/>
        <p:nvPr/>
      </p:nvGrpSpPr>
      <p:grpSpPr>
        <a:xfrm>
          <a:off x="0" y="0"/>
          <a:ext cx="0" cy="0"/>
          <a:chOff x="0" y="0"/>
          <a:chExt cx="0" cy="0"/>
        </a:xfrm>
      </p:grpSpPr>
      <p:sp>
        <p:nvSpPr>
          <p:cNvPr id="19" name="Rectangle 1">
            <a:extLst>
              <a:ext uri="{FF2B5EF4-FFF2-40B4-BE49-F238E27FC236}">
                <a16:creationId xmlns:a16="http://schemas.microsoft.com/office/drawing/2014/main" id="{A5D6346A-285F-46E0-9AAB-F8F29A1C2BC6}"/>
              </a:ext>
            </a:extLst>
          </p:cNvPr>
          <p:cNvSpPr/>
          <p:nvPr userDrawn="1"/>
        </p:nvSpPr>
        <p:spPr bwMode="black">
          <a:xfrm>
            <a:off x="4060951" y="0"/>
            <a:ext cx="406399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a:spLocks noGrp="1"/>
          </p:cNvSpPr>
          <p:nvPr userDrawn="1">
            <p:ph type="title" hasCustomPrompt="1"/>
          </p:nvPr>
        </p:nvSpPr>
        <p:spPr bwMode="white">
          <a:xfrm>
            <a:off x="4325757" y="363682"/>
            <a:ext cx="3531339" cy="2809009"/>
          </a:xfrm>
          <a:noFill/>
        </p:spPr>
        <p:txBody>
          <a:bodyPr lIns="0" rIns="0">
            <a:normAutofit/>
          </a:bodyPr>
          <a:lstStyle>
            <a:lvl1pPr algn="ctr">
              <a:defRPr sz="3600">
                <a:solidFill>
                  <a:schemeClr val="bg1"/>
                </a:solidFill>
              </a:defRPr>
            </a:lvl1pPr>
          </a:lstStyle>
          <a:p>
            <a:r>
              <a:rPr lang="en-US"/>
              <a:t>Click to add title</a:t>
            </a:r>
          </a:p>
        </p:txBody>
      </p:sp>
      <p:sp>
        <p:nvSpPr>
          <p:cNvPr id="18" name="Rectangle 3">
            <a:extLst>
              <a:ext uri="{FF2B5EF4-FFF2-40B4-BE49-F238E27FC236}">
                <a16:creationId xmlns:a16="http://schemas.microsoft.com/office/drawing/2014/main" id="{8B1D6FB0-3CFA-4F98-9E32-13372A146E50}"/>
              </a:ext>
            </a:extLst>
          </p:cNvPr>
          <p:cNvSpPr/>
          <p:nvPr userDrawn="1"/>
        </p:nvSpPr>
        <p:spPr>
          <a:xfrm>
            <a:off x="-3048"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4">
            <a:extLst>
              <a:ext uri="{FF2B5EF4-FFF2-40B4-BE49-F238E27FC236}">
                <a16:creationId xmlns:a16="http://schemas.microsoft.com/office/drawing/2014/main" id="{91253B02-FE9E-42BD-9273-EB07447C42F2}"/>
              </a:ext>
            </a:extLst>
          </p:cNvPr>
          <p:cNvSpPr/>
          <p:nvPr userDrawn="1"/>
        </p:nvSpPr>
        <p:spPr>
          <a:xfrm>
            <a:off x="8124953"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5">
            <a:extLst>
              <a:ext uri="{FF2B5EF4-FFF2-40B4-BE49-F238E27FC236}">
                <a16:creationId xmlns:a16="http://schemas.microsoft.com/office/drawing/2014/main" id="{FA95525E-0F0F-42A1-814D-8A0F5F6C9504}"/>
              </a:ext>
            </a:extLst>
          </p:cNvPr>
          <p:cNvSpPr/>
          <p:nvPr userDrawn="1"/>
        </p:nvSpPr>
        <p:spPr>
          <a:xfrm>
            <a:off x="0"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
            <a:extLst>
              <a:ext uri="{FF2B5EF4-FFF2-40B4-BE49-F238E27FC236}">
                <a16:creationId xmlns:a16="http://schemas.microsoft.com/office/drawing/2014/main" id="{E2F620B4-FC61-4BCB-BFAB-5DAE7EDBC3A1}"/>
              </a:ext>
            </a:extLst>
          </p:cNvPr>
          <p:cNvSpPr/>
          <p:nvPr userDrawn="1"/>
        </p:nvSpPr>
        <p:spPr>
          <a:xfrm>
            <a:off x="4063999" y="342900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7">
            <a:extLst>
              <a:ext uri="{FF2B5EF4-FFF2-40B4-BE49-F238E27FC236}">
                <a16:creationId xmlns:a16="http://schemas.microsoft.com/office/drawing/2014/main" id="{6D8EBE3F-0971-43E7-9934-99422D606481}"/>
              </a:ext>
            </a:extLst>
          </p:cNvPr>
          <p:cNvSpPr/>
          <p:nvPr userDrawn="1"/>
        </p:nvSpPr>
        <p:spPr>
          <a:xfrm>
            <a:off x="8128001"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8">
            <a:extLst>
              <a:ext uri="{FF2B5EF4-FFF2-40B4-BE49-F238E27FC236}">
                <a16:creationId xmlns:a16="http://schemas.microsoft.com/office/drawing/2014/main" id="{D8DD7EF7-A01F-4BC7-80C9-B7ED221F6395}"/>
              </a:ext>
            </a:extLst>
          </p:cNvPr>
          <p:cNvSpPr>
            <a:spLocks noGrp="1"/>
          </p:cNvSpPr>
          <p:nvPr>
            <p:ph type="pic" sz="quarter" idx="13" hasCustomPrompt="1"/>
          </p:nvPr>
        </p:nvSpPr>
        <p:spPr bwMode="gray">
          <a:xfrm>
            <a:off x="1565351" y="347961"/>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3" name="Content Placeholder 9"/>
          <p:cNvSpPr>
            <a:spLocks noGrp="1"/>
          </p:cNvSpPr>
          <p:nvPr userDrawn="1">
            <p:ph idx="1" hasCustomPrompt="1"/>
          </p:nvPr>
        </p:nvSpPr>
        <p:spPr bwMode="gray">
          <a:xfrm>
            <a:off x="360218" y="1683143"/>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9" name="Picture Placeholder 10">
            <a:extLst>
              <a:ext uri="{FF2B5EF4-FFF2-40B4-BE49-F238E27FC236}">
                <a16:creationId xmlns:a16="http://schemas.microsoft.com/office/drawing/2014/main" id="{D04436AB-D3A4-4BCB-A795-5F8437FE2E86}"/>
              </a:ext>
            </a:extLst>
          </p:cNvPr>
          <p:cNvSpPr>
            <a:spLocks noGrp="1"/>
          </p:cNvSpPr>
          <p:nvPr>
            <p:ph type="pic" sz="quarter" idx="21" hasCustomPrompt="1"/>
          </p:nvPr>
        </p:nvSpPr>
        <p:spPr bwMode="gray">
          <a:xfrm>
            <a:off x="9668035" y="293132"/>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8" name="Content Placeholder 11">
            <a:extLst>
              <a:ext uri="{FF2B5EF4-FFF2-40B4-BE49-F238E27FC236}">
                <a16:creationId xmlns:a16="http://schemas.microsoft.com/office/drawing/2014/main" id="{6F9304B1-6B55-4695-943B-30DD680AEE6A}"/>
              </a:ext>
            </a:extLst>
          </p:cNvPr>
          <p:cNvSpPr>
            <a:spLocks noGrp="1"/>
          </p:cNvSpPr>
          <p:nvPr>
            <p:ph idx="20" hasCustomPrompt="1"/>
          </p:nvPr>
        </p:nvSpPr>
        <p:spPr bwMode="gray">
          <a:xfrm>
            <a:off x="8462902" y="1628314"/>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3" name="Picture Placeholder 12">
            <a:extLst>
              <a:ext uri="{FF2B5EF4-FFF2-40B4-BE49-F238E27FC236}">
                <a16:creationId xmlns:a16="http://schemas.microsoft.com/office/drawing/2014/main" id="{B28D5B16-4425-46F4-9F63-B46F36029402}"/>
              </a:ext>
            </a:extLst>
          </p:cNvPr>
          <p:cNvSpPr>
            <a:spLocks noGrp="1"/>
          </p:cNvSpPr>
          <p:nvPr>
            <p:ph type="pic" sz="quarter" idx="15" hasCustomPrompt="1"/>
          </p:nvPr>
        </p:nvSpPr>
        <p:spPr bwMode="gray">
          <a:xfrm>
            <a:off x="1565351"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2" name="Content Placeholder 13">
            <a:extLst>
              <a:ext uri="{FF2B5EF4-FFF2-40B4-BE49-F238E27FC236}">
                <a16:creationId xmlns:a16="http://schemas.microsoft.com/office/drawing/2014/main" id="{AD263849-863B-4132-B6E1-C61464355379}"/>
              </a:ext>
            </a:extLst>
          </p:cNvPr>
          <p:cNvSpPr>
            <a:spLocks noGrp="1"/>
          </p:cNvSpPr>
          <p:nvPr>
            <p:ph idx="14" hasCustomPrompt="1"/>
          </p:nvPr>
        </p:nvSpPr>
        <p:spPr bwMode="gray">
          <a:xfrm>
            <a:off x="360218"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5" name="Picture Placeholder 14">
            <a:extLst>
              <a:ext uri="{FF2B5EF4-FFF2-40B4-BE49-F238E27FC236}">
                <a16:creationId xmlns:a16="http://schemas.microsoft.com/office/drawing/2014/main" id="{2CE6DAA4-2E97-4817-A549-1F198B25D71D}"/>
              </a:ext>
            </a:extLst>
          </p:cNvPr>
          <p:cNvSpPr>
            <a:spLocks noGrp="1"/>
          </p:cNvSpPr>
          <p:nvPr>
            <p:ph type="pic" sz="quarter" idx="17" hasCustomPrompt="1"/>
          </p:nvPr>
        </p:nvSpPr>
        <p:spPr bwMode="gray">
          <a:xfrm>
            <a:off x="5610137"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4" name="Content Placeholder 15">
            <a:extLst>
              <a:ext uri="{FF2B5EF4-FFF2-40B4-BE49-F238E27FC236}">
                <a16:creationId xmlns:a16="http://schemas.microsoft.com/office/drawing/2014/main" id="{5B029AC8-AE17-421E-A0F3-247B7315CD29}"/>
              </a:ext>
            </a:extLst>
          </p:cNvPr>
          <p:cNvSpPr>
            <a:spLocks noGrp="1"/>
          </p:cNvSpPr>
          <p:nvPr>
            <p:ph idx="16" hasCustomPrompt="1"/>
          </p:nvPr>
        </p:nvSpPr>
        <p:spPr bwMode="gray">
          <a:xfrm>
            <a:off x="4405004"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7" name="Picture Placeholder 16">
            <a:extLst>
              <a:ext uri="{FF2B5EF4-FFF2-40B4-BE49-F238E27FC236}">
                <a16:creationId xmlns:a16="http://schemas.microsoft.com/office/drawing/2014/main" id="{F2965326-2267-4131-8529-A5DD17D8D70A}"/>
              </a:ext>
            </a:extLst>
          </p:cNvPr>
          <p:cNvSpPr>
            <a:spLocks noGrp="1"/>
          </p:cNvSpPr>
          <p:nvPr>
            <p:ph type="pic" sz="quarter" idx="19" hasCustomPrompt="1"/>
          </p:nvPr>
        </p:nvSpPr>
        <p:spPr bwMode="gray">
          <a:xfrm>
            <a:off x="9668035"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6" name="Content Placeholder 17">
            <a:extLst>
              <a:ext uri="{FF2B5EF4-FFF2-40B4-BE49-F238E27FC236}">
                <a16:creationId xmlns:a16="http://schemas.microsoft.com/office/drawing/2014/main" id="{69D189A1-22A5-49F4-835C-1A0417D045F6}"/>
              </a:ext>
            </a:extLst>
          </p:cNvPr>
          <p:cNvSpPr>
            <a:spLocks noGrp="1"/>
          </p:cNvSpPr>
          <p:nvPr>
            <p:ph idx="18" hasCustomPrompt="1"/>
          </p:nvPr>
        </p:nvSpPr>
        <p:spPr bwMode="gray">
          <a:xfrm>
            <a:off x="8462902"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6" name="Slide Number Placeholder 18"/>
          <p:cNvSpPr>
            <a:spLocks noGrp="1"/>
          </p:cNvSpPr>
          <p:nvPr userDrawn="1">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36834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 &amp; text 2/3 1/3">
    <p:spTree>
      <p:nvGrpSpPr>
        <p:cNvPr id="1" name=""/>
        <p:cNvGrpSpPr/>
        <p:nvPr/>
      </p:nvGrpSpPr>
      <p:grpSpPr>
        <a:xfrm>
          <a:off x="0" y="0"/>
          <a:ext cx="0" cy="0"/>
          <a:chOff x="0" y="0"/>
          <a:chExt cx="0" cy="0"/>
        </a:xfrm>
      </p:grpSpPr>
      <p:sp>
        <p:nvSpPr>
          <p:cNvPr id="7" name="Number"/>
          <p:cNvSpPr>
            <a:spLocks noGrp="1"/>
          </p:cNvSpPr>
          <p:nvPr>
            <p:ph type="sldNum" sz="quarter" idx="12"/>
          </p:nvPr>
        </p:nvSpPr>
        <p:spPr>
          <a:xfrm>
            <a:off x="10189953" y="6356349"/>
            <a:ext cx="1392447" cy="365125"/>
          </a:xfrm>
        </p:spPr>
        <p:txBody>
          <a:bodyPr/>
          <a:lstStyle/>
          <a:p>
            <a:fld id="{C77968C3-7B7E-411D-B105-08F43D0B3F8A}" type="slidenum">
              <a:rPr lang="en-US" smtClean="0"/>
              <a:t>‹#›</a:t>
            </a:fld>
            <a:endParaRPr lang="en-US"/>
          </a:p>
        </p:txBody>
      </p:sp>
      <p:sp>
        <p:nvSpPr>
          <p:cNvPr id="8" name="Footer"/>
          <p:cNvSpPr>
            <a:spLocks noGrp="1"/>
          </p:cNvSpPr>
          <p:nvPr>
            <p:ph type="ftr" sz="quarter" idx="3"/>
          </p:nvPr>
        </p:nvSpPr>
        <p:spPr>
          <a:xfrm>
            <a:off x="2002047" y="6356350"/>
            <a:ext cx="8187905" cy="365125"/>
          </a:xfrm>
          <a:prstGeom prst="rect">
            <a:avLst/>
          </a:prstGeom>
        </p:spPr>
        <p:txBody>
          <a:bodyPr vert="horz" lIns="91440" tIns="45720" rIns="91440" bIns="45720" rtlCol="0" anchor="ctr"/>
          <a:lstStyle>
            <a:lvl1pPr algn="ctr">
              <a:defRPr sz="1000" b="1" i="0" cap="all" spc="100" baseline="0">
                <a:solidFill>
                  <a:schemeClr val="accent1"/>
                </a:solidFill>
                <a:latin typeface="Calibri" panose="020F0502020204030204" pitchFamily="34" charset="0"/>
              </a:defRPr>
            </a:lvl1pPr>
          </a:lstStyle>
          <a:p>
            <a:r>
              <a:rPr lang="en-US"/>
              <a:t>PROTECTING, MAINTAINING AND IMPROVING THE HEALTH OF ALL MINNESOTANS</a:t>
            </a:r>
          </a:p>
        </p:txBody>
      </p:sp>
      <p:sp>
        <p:nvSpPr>
          <p:cNvPr id="18" name="Date"/>
          <p:cNvSpPr>
            <a:spLocks noGrp="1"/>
          </p:cNvSpPr>
          <p:nvPr>
            <p:ph type="dt" sz="half" idx="14"/>
          </p:nvPr>
        </p:nvSpPr>
        <p:spPr>
          <a:xfrm>
            <a:off x="609600" y="6362700"/>
            <a:ext cx="1392448" cy="365125"/>
          </a:xfrm>
          <a:prstGeom prst="rect">
            <a:avLst/>
          </a:prstGeom>
        </p:spPr>
        <p:txBody>
          <a:bodyPr vert="horz" lIns="91440" tIns="45720" rIns="91440" bIns="45720" rtlCol="0" anchor="ctr"/>
          <a:lstStyle>
            <a:lvl1pPr algn="l">
              <a:defRPr sz="1000" b="1" spc="200" baseline="0">
                <a:solidFill>
                  <a:schemeClr val="accent1"/>
                </a:solidFill>
              </a:defRPr>
            </a:lvl1pPr>
          </a:lstStyle>
          <a:p>
            <a:fld id="{B03B318F-DCD9-4300-8D6C-27366D417958}" type="datetime1">
              <a:rPr lang="en-US" smtClean="0"/>
              <a:t>10/2/2023</a:t>
            </a:fld>
            <a:endParaRPr lang="en-US"/>
          </a:p>
        </p:txBody>
      </p:sp>
      <p:sp>
        <p:nvSpPr>
          <p:cNvPr id="4" name="Text Placeholder 1"/>
          <p:cNvSpPr>
            <a:spLocks noGrp="1"/>
          </p:cNvSpPr>
          <p:nvPr>
            <p:ph type="body" sz="half" idx="2" hasCustomPrompt="1"/>
          </p:nvPr>
        </p:nvSpPr>
        <p:spPr>
          <a:xfrm>
            <a:off x="8229600" y="1828800"/>
            <a:ext cx="3352800" cy="4343400"/>
          </a:xfrm>
        </p:spPr>
        <p:txBody>
          <a:bodyPr anchor="ctr">
            <a:normAutofit/>
          </a:bodyPr>
          <a:lstStyle>
            <a:lvl1pPr marL="0" indent="0" algn="l">
              <a:buNone/>
              <a:defRPr sz="40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3" name="Picture Placeholder 1" descr="PICTURE"/>
          <p:cNvSpPr>
            <a:spLocks noGrp="1"/>
          </p:cNvSpPr>
          <p:nvPr>
            <p:ph type="pic" idx="1" hasCustomPrompt="1"/>
          </p:nvPr>
        </p:nvSpPr>
        <p:spPr>
          <a:xfrm>
            <a:off x="609600" y="1828801"/>
            <a:ext cx="7353300" cy="4320856"/>
          </a:xfrm>
          <a:solidFill>
            <a:schemeClr val="bg2">
              <a:lumMod val="85000"/>
            </a:schemeClr>
          </a:solidFill>
        </p:spPr>
        <p:txBody>
          <a:bodyPr anchor="t"/>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CENTER TO ADD IMAGE</a:t>
            </a:r>
          </a:p>
        </p:txBody>
      </p:sp>
      <p:grpSp>
        <p:nvGrpSpPr>
          <p:cNvPr id="14" name="Group 13"/>
          <p:cNvGrpSpPr/>
          <p:nvPr userDrawn="1"/>
        </p:nvGrpSpPr>
        <p:grpSpPr>
          <a:xfrm>
            <a:off x="0" y="0"/>
            <a:ext cx="12192000" cy="1360170"/>
            <a:chOff x="0" y="0"/>
            <a:chExt cx="12192000" cy="1360170"/>
          </a:xfrm>
        </p:grpSpPr>
        <p:sp>
          <p:nvSpPr>
            <p:cNvPr id="15" name="bluebar"/>
            <p:cNvSpPr/>
            <p:nvPr userDrawn="1"/>
          </p:nvSpPr>
          <p:spPr>
            <a:xfrm>
              <a:off x="0" y="1223010"/>
              <a:ext cx="1219200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0"/>
              <a:ext cx="121920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Title 5"/>
          <p:cNvSpPr>
            <a:spLocks noGrp="1"/>
          </p:cNvSpPr>
          <p:nvPr>
            <p:ph type="title" hasCustomPrompt="1"/>
          </p:nvPr>
        </p:nvSpPr>
        <p:spPr bwMode="gray">
          <a:xfrm>
            <a:off x="609600" y="0"/>
            <a:ext cx="10972800" cy="1120140"/>
          </a:xfrm>
        </p:spPr>
        <p:txBody>
          <a:bodyPr anchor="b">
            <a:normAutofit/>
          </a:bodyPr>
          <a:lstStyle>
            <a:lvl1pPr algn="r">
              <a:defRPr sz="3600" baseline="0">
                <a:solidFill>
                  <a:schemeClr val="bg2"/>
                </a:solidFill>
              </a:defRPr>
            </a:lvl1pPr>
          </a:lstStyle>
          <a:p>
            <a:r>
              <a:rPr lang="en-US"/>
              <a:t>Slide Title 2/3 + 1/3</a:t>
            </a:r>
          </a:p>
        </p:txBody>
      </p:sp>
    </p:spTree>
    <p:extLst>
      <p:ext uri="{BB962C8B-B14F-4D97-AF65-F5344CB8AC3E}">
        <p14:creationId xmlns:p14="http://schemas.microsoft.com/office/powerpoint/2010/main" val="996106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y the Numbers (9-Up)">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userDrawn="1">
            <p:ph type="title" hasCustomPrompt="1"/>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add title</a:t>
            </a:r>
          </a:p>
        </p:txBody>
      </p:sp>
      <p:sp>
        <p:nvSpPr>
          <p:cNvPr id="27" name="Rectangle 3">
            <a:extLst>
              <a:ext uri="{FF2B5EF4-FFF2-40B4-BE49-F238E27FC236}">
                <a16:creationId xmlns:a16="http://schemas.microsoft.com/office/drawing/2014/main" id="{47D138E0-2756-4912-9525-2DF109D30567}"/>
              </a:ext>
            </a:extLst>
          </p:cNvPr>
          <p:cNvSpPr/>
          <p:nvPr userDrawn="1"/>
        </p:nvSpPr>
        <p:spPr>
          <a:xfrm>
            <a:off x="0" y="1335281"/>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4">
            <a:extLst>
              <a:ext uri="{FF2B5EF4-FFF2-40B4-BE49-F238E27FC236}">
                <a16:creationId xmlns:a16="http://schemas.microsoft.com/office/drawing/2014/main" id="{014F3C95-F0D6-41F7-AA29-3C6EE80AEAE4}"/>
              </a:ext>
            </a:extLst>
          </p:cNvPr>
          <p:cNvSpPr/>
          <p:nvPr userDrawn="1"/>
        </p:nvSpPr>
        <p:spPr>
          <a:xfrm>
            <a:off x="4062984" y="1335281"/>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
            <a:extLst>
              <a:ext uri="{FF2B5EF4-FFF2-40B4-BE49-F238E27FC236}">
                <a16:creationId xmlns:a16="http://schemas.microsoft.com/office/drawing/2014/main" id="{C748B337-33F7-40A1-88D8-CD2BA65D869E}"/>
              </a:ext>
            </a:extLst>
          </p:cNvPr>
          <p:cNvSpPr/>
          <p:nvPr userDrawn="1"/>
        </p:nvSpPr>
        <p:spPr>
          <a:xfrm>
            <a:off x="8125968" y="1335281"/>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
            <a:extLst>
              <a:ext uri="{FF2B5EF4-FFF2-40B4-BE49-F238E27FC236}">
                <a16:creationId xmlns:a16="http://schemas.microsoft.com/office/drawing/2014/main" id="{D5D8785B-E7B0-45E9-A241-DE133451585E}"/>
              </a:ext>
            </a:extLst>
          </p:cNvPr>
          <p:cNvSpPr/>
          <p:nvPr userDrawn="1"/>
        </p:nvSpPr>
        <p:spPr>
          <a:xfrm>
            <a:off x="0" y="3176188"/>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7">
            <a:extLst>
              <a:ext uri="{FF2B5EF4-FFF2-40B4-BE49-F238E27FC236}">
                <a16:creationId xmlns:a16="http://schemas.microsoft.com/office/drawing/2014/main" id="{1B929D3F-61AE-48F2-891C-9DFD75256C6D}"/>
              </a:ext>
            </a:extLst>
          </p:cNvPr>
          <p:cNvSpPr/>
          <p:nvPr userDrawn="1"/>
        </p:nvSpPr>
        <p:spPr>
          <a:xfrm>
            <a:off x="4062984" y="3176188"/>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8">
            <a:extLst>
              <a:ext uri="{FF2B5EF4-FFF2-40B4-BE49-F238E27FC236}">
                <a16:creationId xmlns:a16="http://schemas.microsoft.com/office/drawing/2014/main" id="{B7CC1275-0931-46C8-8F97-B088A9519B1D}"/>
              </a:ext>
            </a:extLst>
          </p:cNvPr>
          <p:cNvSpPr/>
          <p:nvPr userDrawn="1"/>
        </p:nvSpPr>
        <p:spPr>
          <a:xfrm>
            <a:off x="8125968" y="3176188"/>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9">
            <a:extLst>
              <a:ext uri="{FF2B5EF4-FFF2-40B4-BE49-F238E27FC236}">
                <a16:creationId xmlns:a16="http://schemas.microsoft.com/office/drawing/2014/main" id="{330A8418-CF1B-46A4-B5BE-AFE11C079F01}"/>
              </a:ext>
            </a:extLst>
          </p:cNvPr>
          <p:cNvSpPr/>
          <p:nvPr userDrawn="1"/>
        </p:nvSpPr>
        <p:spPr>
          <a:xfrm>
            <a:off x="0" y="5017094"/>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0">
            <a:extLst>
              <a:ext uri="{FF2B5EF4-FFF2-40B4-BE49-F238E27FC236}">
                <a16:creationId xmlns:a16="http://schemas.microsoft.com/office/drawing/2014/main" id="{719FCF12-F13A-4B9B-A958-B33602A70EC2}"/>
              </a:ext>
            </a:extLst>
          </p:cNvPr>
          <p:cNvSpPr/>
          <p:nvPr userDrawn="1"/>
        </p:nvSpPr>
        <p:spPr>
          <a:xfrm>
            <a:off x="4062984" y="5017093"/>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11">
            <a:extLst>
              <a:ext uri="{FF2B5EF4-FFF2-40B4-BE49-F238E27FC236}">
                <a16:creationId xmlns:a16="http://schemas.microsoft.com/office/drawing/2014/main" id="{2C994B8F-9B33-413F-9097-B33609846937}"/>
              </a:ext>
            </a:extLst>
          </p:cNvPr>
          <p:cNvSpPr/>
          <p:nvPr userDrawn="1"/>
        </p:nvSpPr>
        <p:spPr>
          <a:xfrm>
            <a:off x="8125968" y="5017093"/>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13">
            <a:extLst>
              <a:ext uri="{FF2B5EF4-FFF2-40B4-BE49-F238E27FC236}">
                <a16:creationId xmlns:a16="http://schemas.microsoft.com/office/drawing/2014/main" id="{801AB76E-7762-46CE-9516-D338BC43BE78}"/>
              </a:ext>
            </a:extLst>
          </p:cNvPr>
          <p:cNvSpPr>
            <a:spLocks noGrp="1"/>
          </p:cNvSpPr>
          <p:nvPr>
            <p:ph type="body" sz="quarter" idx="10" hasCustomPrompt="1"/>
          </p:nvPr>
        </p:nvSpPr>
        <p:spPr>
          <a:xfrm>
            <a:off x="229362" y="1588094"/>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4" name="Text Placeholder 14">
            <a:extLst>
              <a:ext uri="{FF2B5EF4-FFF2-40B4-BE49-F238E27FC236}">
                <a16:creationId xmlns:a16="http://schemas.microsoft.com/office/drawing/2014/main" id="{DF20C971-9987-4982-B10F-B0CC4C009517}"/>
              </a:ext>
            </a:extLst>
          </p:cNvPr>
          <p:cNvSpPr>
            <a:spLocks noGrp="1"/>
          </p:cNvSpPr>
          <p:nvPr>
            <p:ph type="body" sz="quarter" idx="11" hasCustomPrompt="1"/>
          </p:nvPr>
        </p:nvSpPr>
        <p:spPr>
          <a:xfrm>
            <a:off x="4303014" y="1569933"/>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5" name="Text Placeholder 15">
            <a:extLst>
              <a:ext uri="{FF2B5EF4-FFF2-40B4-BE49-F238E27FC236}">
                <a16:creationId xmlns:a16="http://schemas.microsoft.com/office/drawing/2014/main" id="{345C34D9-17B4-4613-B9BD-59F326907F3D}"/>
              </a:ext>
            </a:extLst>
          </p:cNvPr>
          <p:cNvSpPr>
            <a:spLocks noGrp="1"/>
          </p:cNvSpPr>
          <p:nvPr>
            <p:ph type="body" sz="quarter" idx="12" hasCustomPrompt="1"/>
          </p:nvPr>
        </p:nvSpPr>
        <p:spPr>
          <a:xfrm>
            <a:off x="8360664" y="1569933"/>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6" name="Text Placeholder 16">
            <a:extLst>
              <a:ext uri="{FF2B5EF4-FFF2-40B4-BE49-F238E27FC236}">
                <a16:creationId xmlns:a16="http://schemas.microsoft.com/office/drawing/2014/main" id="{A1AA7C28-B086-407F-8AF1-4301768182DD}"/>
              </a:ext>
            </a:extLst>
          </p:cNvPr>
          <p:cNvSpPr>
            <a:spLocks noGrp="1"/>
          </p:cNvSpPr>
          <p:nvPr>
            <p:ph type="body" sz="quarter" idx="13" hasCustomPrompt="1"/>
          </p:nvPr>
        </p:nvSpPr>
        <p:spPr>
          <a:xfrm>
            <a:off x="229362" y="3447161"/>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7" name="Text Placeholder 17">
            <a:extLst>
              <a:ext uri="{FF2B5EF4-FFF2-40B4-BE49-F238E27FC236}">
                <a16:creationId xmlns:a16="http://schemas.microsoft.com/office/drawing/2014/main" id="{D76E17B9-0002-44B8-AF7E-8969D01E0AA6}"/>
              </a:ext>
            </a:extLst>
          </p:cNvPr>
          <p:cNvSpPr>
            <a:spLocks noGrp="1"/>
          </p:cNvSpPr>
          <p:nvPr>
            <p:ph type="body" sz="quarter" idx="14" hasCustomPrompt="1"/>
          </p:nvPr>
        </p:nvSpPr>
        <p:spPr>
          <a:xfrm>
            <a:off x="4303014" y="3429000"/>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8" name="Text Placeholder 18">
            <a:extLst>
              <a:ext uri="{FF2B5EF4-FFF2-40B4-BE49-F238E27FC236}">
                <a16:creationId xmlns:a16="http://schemas.microsoft.com/office/drawing/2014/main" id="{B3D2B886-4EAE-44EA-AE7C-F3ADDAF4FAC2}"/>
              </a:ext>
            </a:extLst>
          </p:cNvPr>
          <p:cNvSpPr>
            <a:spLocks noGrp="1"/>
          </p:cNvSpPr>
          <p:nvPr>
            <p:ph type="body" sz="quarter" idx="15" hasCustomPrompt="1"/>
          </p:nvPr>
        </p:nvSpPr>
        <p:spPr>
          <a:xfrm>
            <a:off x="8360664" y="3429000"/>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9" name="Text Placeholder 19">
            <a:extLst>
              <a:ext uri="{FF2B5EF4-FFF2-40B4-BE49-F238E27FC236}">
                <a16:creationId xmlns:a16="http://schemas.microsoft.com/office/drawing/2014/main" id="{2DDB0377-5DDF-4FE6-AC8F-55DC93331053}"/>
              </a:ext>
            </a:extLst>
          </p:cNvPr>
          <p:cNvSpPr>
            <a:spLocks noGrp="1"/>
          </p:cNvSpPr>
          <p:nvPr>
            <p:ph type="body" sz="quarter" idx="16" hasCustomPrompt="1"/>
          </p:nvPr>
        </p:nvSpPr>
        <p:spPr>
          <a:xfrm>
            <a:off x="229362" y="5242666"/>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60" name="Text Placeholder 20">
            <a:extLst>
              <a:ext uri="{FF2B5EF4-FFF2-40B4-BE49-F238E27FC236}">
                <a16:creationId xmlns:a16="http://schemas.microsoft.com/office/drawing/2014/main" id="{3FB77825-C8FD-42A1-8FA6-A3FE7450E669}"/>
              </a:ext>
            </a:extLst>
          </p:cNvPr>
          <p:cNvSpPr>
            <a:spLocks noGrp="1"/>
          </p:cNvSpPr>
          <p:nvPr>
            <p:ph type="body" sz="quarter" idx="17" hasCustomPrompt="1"/>
          </p:nvPr>
        </p:nvSpPr>
        <p:spPr>
          <a:xfrm>
            <a:off x="4303014" y="5224505"/>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61" name="Text Placeholder 21">
            <a:extLst>
              <a:ext uri="{FF2B5EF4-FFF2-40B4-BE49-F238E27FC236}">
                <a16:creationId xmlns:a16="http://schemas.microsoft.com/office/drawing/2014/main" id="{494D3609-5A57-469E-BBF2-662F0C4358D6}"/>
              </a:ext>
            </a:extLst>
          </p:cNvPr>
          <p:cNvSpPr>
            <a:spLocks noGrp="1"/>
          </p:cNvSpPr>
          <p:nvPr>
            <p:ph type="body" sz="quarter" idx="18" hasCustomPrompt="1"/>
          </p:nvPr>
        </p:nvSpPr>
        <p:spPr>
          <a:xfrm>
            <a:off x="8360664" y="5224505"/>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Tree>
    <p:extLst>
      <p:ext uri="{BB962C8B-B14F-4D97-AF65-F5344CB8AC3E}">
        <p14:creationId xmlns:p14="http://schemas.microsoft.com/office/powerpoint/2010/main" val="991484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8B90B5-0ADD-4FAB-AAA7-60B10917D5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7253" y="-1"/>
            <a:ext cx="10876547" cy="6852225"/>
          </a:xfrm>
          <a:prstGeom prst="rect">
            <a:avLst/>
          </a:prstGeom>
        </p:spPr>
      </p:pic>
      <p:sp>
        <p:nvSpPr>
          <p:cNvPr id="13" name="Title 1">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908884" y="2376739"/>
            <a:ext cx="2088682" cy="2098744"/>
          </a:xfrm>
          <a:prstGeom prst="ellipse">
            <a:avLst/>
          </a:prstGeom>
          <a:noFill/>
        </p:spPr>
        <p:txBody>
          <a:bodyPr lIns="0" rIns="0">
            <a:normAutofit/>
          </a:bodyPr>
          <a:lstStyle>
            <a:lvl1pPr algn="ctr">
              <a:defRPr sz="2500">
                <a:solidFill>
                  <a:schemeClr val="tx1"/>
                </a:solidFill>
              </a:defRPr>
            </a:lvl1pPr>
          </a:lstStyle>
          <a:p>
            <a:r>
              <a:rPr lang="en-US"/>
              <a:t>Click to add title</a:t>
            </a:r>
          </a:p>
        </p:txBody>
      </p:sp>
      <p:sp>
        <p:nvSpPr>
          <p:cNvPr id="17" name="Content Placeholder 2">
            <a:extLst>
              <a:ext uri="{FF2B5EF4-FFF2-40B4-BE49-F238E27FC236}">
                <a16:creationId xmlns:a16="http://schemas.microsoft.com/office/drawing/2014/main" id="{94026A8F-5767-4C60-A899-B201C4472978}"/>
              </a:ext>
            </a:extLst>
          </p:cNvPr>
          <p:cNvSpPr>
            <a:spLocks noGrp="1"/>
          </p:cNvSpPr>
          <p:nvPr>
            <p:ph sz="quarter" idx="17" hasCustomPrompt="1"/>
          </p:nvPr>
        </p:nvSpPr>
        <p:spPr>
          <a:xfrm>
            <a:off x="477838" y="452438"/>
            <a:ext cx="2746375" cy="2714625"/>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9" name="Picture Placeholder 3">
            <a:extLst>
              <a:ext uri="{FF2B5EF4-FFF2-40B4-BE49-F238E27FC236}">
                <a16:creationId xmlns:a16="http://schemas.microsoft.com/office/drawing/2014/main" id="{15A3E4B8-CACE-4AB4-A8FC-7AEF75EDAF39}"/>
              </a:ext>
            </a:extLst>
          </p:cNvPr>
          <p:cNvSpPr>
            <a:spLocks noGrp="1"/>
          </p:cNvSpPr>
          <p:nvPr>
            <p:ph type="pic" sz="quarter" idx="13" hasCustomPrompt="1"/>
          </p:nvPr>
        </p:nvSpPr>
        <p:spPr bwMode="gray">
          <a:xfrm>
            <a:off x="3561365" y="1125505"/>
            <a:ext cx="1135062" cy="1136650"/>
          </a:xfrm>
        </p:spPr>
        <p:txBody>
          <a:bodyPr>
            <a:normAutofit/>
          </a:bodyPr>
          <a:lstStyle>
            <a:lvl1pPr marL="0" indent="0" algn="ctr">
              <a:buNone/>
              <a:defRPr sz="1500"/>
            </a:lvl1pPr>
          </a:lstStyle>
          <a:p>
            <a:r>
              <a:rPr lang="en-US"/>
              <a:t>Icon</a:t>
            </a:r>
          </a:p>
        </p:txBody>
      </p:sp>
      <p:sp>
        <p:nvSpPr>
          <p:cNvPr id="18" name="Content Placeholder 4">
            <a:extLst>
              <a:ext uri="{FF2B5EF4-FFF2-40B4-BE49-F238E27FC236}">
                <a16:creationId xmlns:a16="http://schemas.microsoft.com/office/drawing/2014/main" id="{032A610F-10B9-4A8A-83D5-C97FF538D359}"/>
              </a:ext>
            </a:extLst>
          </p:cNvPr>
          <p:cNvSpPr>
            <a:spLocks noGrp="1"/>
          </p:cNvSpPr>
          <p:nvPr>
            <p:ph sz="quarter" idx="18" hasCustomPrompt="1"/>
          </p:nvPr>
        </p:nvSpPr>
        <p:spPr>
          <a:xfrm>
            <a:off x="8776001" y="450884"/>
            <a:ext cx="2746375" cy="2714625"/>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0" name="Picture Placeholder 5">
            <a:extLst>
              <a:ext uri="{FF2B5EF4-FFF2-40B4-BE49-F238E27FC236}">
                <a16:creationId xmlns:a16="http://schemas.microsoft.com/office/drawing/2014/main" id="{EA34264D-D28C-49EA-828E-9A4D4603A2CB}"/>
              </a:ext>
            </a:extLst>
          </p:cNvPr>
          <p:cNvSpPr>
            <a:spLocks noGrp="1"/>
          </p:cNvSpPr>
          <p:nvPr>
            <p:ph type="pic" sz="quarter" idx="14" hasCustomPrompt="1"/>
          </p:nvPr>
        </p:nvSpPr>
        <p:spPr bwMode="gray">
          <a:xfrm>
            <a:off x="7251508" y="1125505"/>
            <a:ext cx="1135062" cy="1136650"/>
          </a:xfrm>
        </p:spPr>
        <p:txBody>
          <a:bodyPr>
            <a:normAutofit/>
          </a:bodyPr>
          <a:lstStyle>
            <a:lvl1pPr marL="0" indent="0" algn="ctr">
              <a:buNone/>
              <a:defRPr sz="1500"/>
            </a:lvl1pPr>
          </a:lstStyle>
          <a:p>
            <a:r>
              <a:rPr lang="en-US"/>
              <a:t>Icon</a:t>
            </a:r>
          </a:p>
        </p:txBody>
      </p:sp>
      <p:sp>
        <p:nvSpPr>
          <p:cNvPr id="19" name="Content Placeholder 6">
            <a:extLst>
              <a:ext uri="{FF2B5EF4-FFF2-40B4-BE49-F238E27FC236}">
                <a16:creationId xmlns:a16="http://schemas.microsoft.com/office/drawing/2014/main" id="{15663BA5-2702-4695-9A70-94EAAC588296}"/>
              </a:ext>
            </a:extLst>
          </p:cNvPr>
          <p:cNvSpPr>
            <a:spLocks noGrp="1"/>
          </p:cNvSpPr>
          <p:nvPr>
            <p:ph sz="quarter" idx="19" hasCustomPrompt="1"/>
          </p:nvPr>
        </p:nvSpPr>
        <p:spPr>
          <a:xfrm>
            <a:off x="477253" y="3743578"/>
            <a:ext cx="2746375" cy="2612772"/>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1" name="Picture Placeholder 7">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3561365" y="4595846"/>
            <a:ext cx="1135062" cy="1136650"/>
          </a:xfrm>
        </p:spPr>
        <p:txBody>
          <a:bodyPr>
            <a:normAutofit/>
          </a:bodyPr>
          <a:lstStyle>
            <a:lvl1pPr marL="0" indent="0" algn="ctr">
              <a:buNone/>
              <a:defRPr sz="1500"/>
            </a:lvl1pPr>
          </a:lstStyle>
          <a:p>
            <a:r>
              <a:rPr lang="en-US"/>
              <a:t>Icon</a:t>
            </a:r>
          </a:p>
        </p:txBody>
      </p:sp>
      <p:sp>
        <p:nvSpPr>
          <p:cNvPr id="20" name="Content Placeholder 8">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8775416" y="3742023"/>
            <a:ext cx="2746375" cy="2612773"/>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2" name="Picture Placeholder 9">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7251508" y="4595846"/>
            <a:ext cx="1135062" cy="1136650"/>
          </a:xfrm>
        </p:spPr>
        <p:txBody>
          <a:bodyPr>
            <a:normAutofit/>
          </a:bodyPr>
          <a:lstStyle>
            <a:lvl1pPr marL="0" indent="0" algn="ctr">
              <a:buNone/>
              <a:defRPr sz="1500"/>
            </a:lvl1pPr>
          </a:lstStyle>
          <a:p>
            <a:r>
              <a:rPr lang="en-US"/>
              <a:t>Icon</a:t>
            </a:r>
          </a:p>
        </p:txBody>
      </p:sp>
      <p:sp>
        <p:nvSpPr>
          <p:cNvPr id="3" name="Date Placeholder 10">
            <a:extLst>
              <a:ext uri="{FF2B5EF4-FFF2-40B4-BE49-F238E27FC236}">
                <a16:creationId xmlns:a16="http://schemas.microsoft.com/office/drawing/2014/main" id="{D7B1B1D7-CD0C-49E0-8AC1-567A6D1A48F1}"/>
              </a:ext>
            </a:extLst>
          </p:cNvPr>
          <p:cNvSpPr>
            <a:spLocks noGrp="1"/>
          </p:cNvSpPr>
          <p:nvPr>
            <p:ph type="dt" sz="half" idx="10"/>
          </p:nvPr>
        </p:nvSpPr>
        <p:spPr/>
        <p:txBody>
          <a:bodyPr/>
          <a:lstStyle/>
          <a:p>
            <a:fld id="{16D5E9BE-CAA2-49B9-B3D1-E3587DB5B59A}" type="datetime1">
              <a:rPr lang="en-US" smtClean="0"/>
              <a:t>10/2/2023</a:t>
            </a:fld>
            <a:endParaRPr lang="en-US"/>
          </a:p>
        </p:txBody>
      </p:sp>
      <p:sp>
        <p:nvSpPr>
          <p:cNvPr id="4" name="Footer Placeholder 11">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r>
              <a:rPr lang="en-US"/>
              <a:t>health.state.mn.us</a:t>
            </a:r>
          </a:p>
        </p:txBody>
      </p:sp>
      <p:sp>
        <p:nvSpPr>
          <p:cNvPr id="5" name="Slide Number Placeholder 12">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5976539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alf and Half">
    <p:spTree>
      <p:nvGrpSpPr>
        <p:cNvPr id="1" name=""/>
        <p:cNvGrpSpPr/>
        <p:nvPr/>
      </p:nvGrpSpPr>
      <p:grpSpPr>
        <a:xfrm>
          <a:off x="0" y="0"/>
          <a:ext cx="0" cy="0"/>
          <a:chOff x="0" y="0"/>
          <a:chExt cx="0" cy="0"/>
        </a:xfrm>
      </p:grpSpPr>
      <p:pic>
        <p:nvPicPr>
          <p:cNvPr id="6" name="Picture 1" descr="Shape&#10;&#10;Description automatically generated">
            <a:extLst>
              <a:ext uri="{FF2B5EF4-FFF2-40B4-BE49-F238E27FC236}">
                <a16:creationId xmlns:a16="http://schemas.microsoft.com/office/drawing/2014/main" id="{58A98041-598A-4B86-A4FE-CE64268EAC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850440" y="401352"/>
            <a:ext cx="8467375" cy="5571533"/>
          </a:xfrm>
          <a:prstGeom prst="rect">
            <a:avLst/>
          </a:prstGeom>
        </p:spPr>
      </p:pic>
      <p:sp>
        <p:nvSpPr>
          <p:cNvPr id="13" name="Title 2">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433862" y="1550632"/>
            <a:ext cx="3268003" cy="3272972"/>
          </a:xfrm>
          <a:prstGeom prst="ellipse">
            <a:avLst/>
          </a:prstGeom>
          <a:noFill/>
        </p:spPr>
        <p:txBody>
          <a:bodyPr lIns="0" rIns="0">
            <a:normAutofit/>
          </a:bodyPr>
          <a:lstStyle>
            <a:lvl1pPr algn="ctr">
              <a:defRPr sz="3600">
                <a:solidFill>
                  <a:schemeClr val="tx1"/>
                </a:solidFill>
              </a:defRPr>
            </a:lvl1pPr>
          </a:lstStyle>
          <a:p>
            <a:r>
              <a:rPr lang="en-US"/>
              <a:t>Click to add title</a:t>
            </a:r>
          </a:p>
        </p:txBody>
      </p:sp>
      <p:sp>
        <p:nvSpPr>
          <p:cNvPr id="11" name="Picture Placeholder 3">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1357005" y="1344489"/>
            <a:ext cx="1135062" cy="1136650"/>
          </a:xfrm>
        </p:spPr>
        <p:txBody>
          <a:bodyPr>
            <a:normAutofit/>
          </a:bodyPr>
          <a:lstStyle>
            <a:lvl1pPr marL="0" indent="0" algn="ctr">
              <a:buNone/>
              <a:defRPr sz="1500"/>
            </a:lvl1pPr>
          </a:lstStyle>
          <a:p>
            <a:r>
              <a:rPr lang="en-US"/>
              <a:t>Icon</a:t>
            </a:r>
          </a:p>
        </p:txBody>
      </p:sp>
      <p:sp>
        <p:nvSpPr>
          <p:cNvPr id="20" name="Content Placeholder 4">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555802" y="2718639"/>
            <a:ext cx="2746375" cy="3300984"/>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2" name="Picture Placeholder 5">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9581072" y="401352"/>
            <a:ext cx="1135062" cy="1136650"/>
          </a:xfrm>
        </p:spPr>
        <p:txBody>
          <a:bodyPr>
            <a:normAutofit/>
          </a:bodyPr>
          <a:lstStyle>
            <a:lvl1pPr marL="0" indent="0" algn="ctr">
              <a:buNone/>
              <a:defRPr sz="1500"/>
            </a:lvl1pPr>
          </a:lstStyle>
          <a:p>
            <a:r>
              <a:rPr lang="en-US"/>
              <a:t>Icon</a:t>
            </a:r>
          </a:p>
        </p:txBody>
      </p:sp>
      <p:sp>
        <p:nvSpPr>
          <p:cNvPr id="14" name="Content Placeholder 6">
            <a:extLst>
              <a:ext uri="{FF2B5EF4-FFF2-40B4-BE49-F238E27FC236}">
                <a16:creationId xmlns:a16="http://schemas.microsoft.com/office/drawing/2014/main" id="{70EA3296-E774-4946-8E91-E5BC0EDF7F5C}"/>
              </a:ext>
            </a:extLst>
          </p:cNvPr>
          <p:cNvSpPr>
            <a:spLocks noGrp="1"/>
          </p:cNvSpPr>
          <p:nvPr>
            <p:ph sz="quarter" idx="21" hasCustomPrompt="1"/>
          </p:nvPr>
        </p:nvSpPr>
        <p:spPr>
          <a:xfrm>
            <a:off x="8742872" y="1788132"/>
            <a:ext cx="2811462" cy="3300014"/>
          </a:xfrm>
        </p:spPr>
        <p:txBody>
          <a:bodyPr/>
          <a:lstStyle>
            <a:lvl1pPr marL="0" indent="0">
              <a:buNone/>
              <a:defRPr b="1"/>
            </a:lvl1pPr>
            <a:lvl2pPr marL="346075" indent="-228600">
              <a:defRPr/>
            </a:lvl2pPr>
          </a:lstStyle>
          <a:p>
            <a:pPr lvl="0"/>
            <a:r>
              <a:rPr lang="en-US"/>
              <a:t>Click to add text</a:t>
            </a:r>
          </a:p>
          <a:p>
            <a:pPr lvl="1"/>
            <a:r>
              <a:rPr lang="en-US"/>
              <a:t>Item one</a:t>
            </a:r>
          </a:p>
          <a:p>
            <a:pPr lvl="1"/>
            <a:r>
              <a:rPr lang="en-US"/>
              <a:t>Item two</a:t>
            </a:r>
          </a:p>
          <a:p>
            <a:pPr lvl="1"/>
            <a:r>
              <a:rPr lang="en-US"/>
              <a:t>Item three</a:t>
            </a:r>
          </a:p>
        </p:txBody>
      </p:sp>
      <p:sp>
        <p:nvSpPr>
          <p:cNvPr id="3" name="Date Placeholder 7">
            <a:extLst>
              <a:ext uri="{FF2B5EF4-FFF2-40B4-BE49-F238E27FC236}">
                <a16:creationId xmlns:a16="http://schemas.microsoft.com/office/drawing/2014/main" id="{D7B1B1D7-CD0C-49E0-8AC1-567A6D1A48F1}"/>
              </a:ext>
            </a:extLst>
          </p:cNvPr>
          <p:cNvSpPr>
            <a:spLocks noGrp="1"/>
          </p:cNvSpPr>
          <p:nvPr>
            <p:ph type="dt" sz="half" idx="10"/>
          </p:nvPr>
        </p:nvSpPr>
        <p:spPr/>
        <p:txBody>
          <a:bodyPr/>
          <a:lstStyle/>
          <a:p>
            <a:fld id="{16D5E9BE-CAA2-49B9-B3D1-E3587DB5B59A}" type="datetime1">
              <a:rPr lang="en-US" smtClean="0"/>
              <a:t>10/2/2023</a:t>
            </a:fld>
            <a:endParaRPr lang="en-US"/>
          </a:p>
        </p:txBody>
      </p:sp>
      <p:sp>
        <p:nvSpPr>
          <p:cNvPr id="4" name="Footer Placeholder 8">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r>
              <a:rPr lang="en-US"/>
              <a:t>health.state.mn.us</a:t>
            </a:r>
          </a:p>
        </p:txBody>
      </p:sp>
      <p:sp>
        <p:nvSpPr>
          <p:cNvPr id="5" name="Slide Number Placeholder 9">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2876932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 Up Pictures and Text">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2820924"/>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hasCustomPrompt="1"/>
          </p:nvPr>
        </p:nvSpPr>
        <p:spPr bwMode="white">
          <a:xfrm>
            <a:off x="838200" y="2821051"/>
            <a:ext cx="10515600" cy="1216025"/>
          </a:xfrm>
          <a:noFill/>
        </p:spPr>
        <p:txBody>
          <a:bodyPr lIns="0" rIns="0">
            <a:normAutofit/>
          </a:bodyPr>
          <a:lstStyle>
            <a:lvl1pPr algn="ctr">
              <a:defRPr sz="3600">
                <a:solidFill>
                  <a:schemeClr val="bg1"/>
                </a:solidFill>
              </a:defRPr>
            </a:lvl1pPr>
          </a:lstStyle>
          <a:p>
            <a:r>
              <a:rPr lang="en-US"/>
              <a:t>Click to add title</a:t>
            </a:r>
          </a:p>
        </p:txBody>
      </p:sp>
      <p:sp>
        <p:nvSpPr>
          <p:cNvPr id="2" name="Rectangle 3">
            <a:extLst>
              <a:ext uri="{FF2B5EF4-FFF2-40B4-BE49-F238E27FC236}">
                <a16:creationId xmlns:a16="http://schemas.microsoft.com/office/drawing/2014/main" id="{BD162C60-CB96-4A1A-A18D-22B32089E235}"/>
              </a:ext>
            </a:extLst>
          </p:cNvPr>
          <p:cNvSpPr/>
          <p:nvPr userDrawn="1"/>
        </p:nvSpPr>
        <p:spPr>
          <a:xfrm>
            <a:off x="1"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4">
            <a:extLst>
              <a:ext uri="{FF2B5EF4-FFF2-40B4-BE49-F238E27FC236}">
                <a16:creationId xmlns:a16="http://schemas.microsoft.com/office/drawing/2014/main" id="{0B3DCC4C-18F1-44A1-83F2-567249ACDEF1}"/>
              </a:ext>
            </a:extLst>
          </p:cNvPr>
          <p:cNvSpPr/>
          <p:nvPr userDrawn="1"/>
        </p:nvSpPr>
        <p:spPr>
          <a:xfrm>
            <a:off x="4877349"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5">
            <a:extLst>
              <a:ext uri="{FF2B5EF4-FFF2-40B4-BE49-F238E27FC236}">
                <a16:creationId xmlns:a16="http://schemas.microsoft.com/office/drawing/2014/main" id="{8CF2B0C9-EA38-4390-A84A-EBCFEDC0AAE5}"/>
              </a:ext>
            </a:extLst>
          </p:cNvPr>
          <p:cNvSpPr/>
          <p:nvPr userDrawn="1"/>
        </p:nvSpPr>
        <p:spPr>
          <a:xfrm>
            <a:off x="9754696"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
            <a:extLst>
              <a:ext uri="{FF2B5EF4-FFF2-40B4-BE49-F238E27FC236}">
                <a16:creationId xmlns:a16="http://schemas.microsoft.com/office/drawing/2014/main" id="{3D0C31E3-527C-4CBA-97E5-DBDF2A52AFAC}"/>
              </a:ext>
            </a:extLst>
          </p:cNvPr>
          <p:cNvSpPr/>
          <p:nvPr userDrawn="1"/>
        </p:nvSpPr>
        <p:spPr>
          <a:xfrm>
            <a:off x="2435850"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7">
            <a:extLst>
              <a:ext uri="{FF2B5EF4-FFF2-40B4-BE49-F238E27FC236}">
                <a16:creationId xmlns:a16="http://schemas.microsoft.com/office/drawing/2014/main" id="{591E0941-ABF1-462A-AA3A-64D47089A2D7}"/>
              </a:ext>
            </a:extLst>
          </p:cNvPr>
          <p:cNvSpPr/>
          <p:nvPr userDrawn="1"/>
        </p:nvSpPr>
        <p:spPr>
          <a:xfrm>
            <a:off x="7314342"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8">
            <a:extLst>
              <a:ext uri="{FF2B5EF4-FFF2-40B4-BE49-F238E27FC236}">
                <a16:creationId xmlns:a16="http://schemas.microsoft.com/office/drawing/2014/main" id="{5EB20B2C-E9C0-4B6F-9D8F-0B7BAAE1EDC6}"/>
              </a:ext>
            </a:extLst>
          </p:cNvPr>
          <p:cNvSpPr>
            <a:spLocks noGrp="1"/>
          </p:cNvSpPr>
          <p:nvPr>
            <p:ph type="pic" sz="quarter" idx="20" hasCustomPrompt="1"/>
          </p:nvPr>
        </p:nvSpPr>
        <p:spPr bwMode="gray">
          <a:xfrm>
            <a:off x="399634" y="256163"/>
            <a:ext cx="1688368" cy="1572637"/>
          </a:xfrm>
        </p:spPr>
        <p:txBody>
          <a:bodyPr/>
          <a:lstStyle>
            <a:lvl1pPr marL="0" indent="0" algn="ctr">
              <a:buNone/>
              <a:defRPr/>
            </a:lvl1pPr>
          </a:lstStyle>
          <a:p>
            <a:r>
              <a:rPr lang="en-US"/>
              <a:t>Picture</a:t>
            </a:r>
          </a:p>
        </p:txBody>
      </p:sp>
      <p:sp>
        <p:nvSpPr>
          <p:cNvPr id="5" name="Text Placeholder 9">
            <a:extLst>
              <a:ext uri="{FF2B5EF4-FFF2-40B4-BE49-F238E27FC236}">
                <a16:creationId xmlns:a16="http://schemas.microsoft.com/office/drawing/2014/main" id="{B1B2EA53-4275-4D74-9FC5-D8EA8CF60C8B}"/>
              </a:ext>
            </a:extLst>
          </p:cNvPr>
          <p:cNvSpPr>
            <a:spLocks noGrp="1"/>
          </p:cNvSpPr>
          <p:nvPr>
            <p:ph type="body" sz="quarter" idx="49" hasCustomPrompt="1"/>
          </p:nvPr>
        </p:nvSpPr>
        <p:spPr>
          <a:xfrm>
            <a:off x="144193" y="1927044"/>
            <a:ext cx="2148840" cy="722376"/>
          </a:xfrm>
        </p:spPr>
        <p:txBody>
          <a:bodyPr anchor="ctr">
            <a:normAutofit/>
          </a:bodyPr>
          <a:lstStyle>
            <a:lvl1pPr marL="0" indent="0" algn="ctr">
              <a:buNone/>
              <a:defRPr sz="2000" b="1"/>
            </a:lvl1pPr>
          </a:lstStyle>
          <a:p>
            <a:pPr lvl="0"/>
            <a:r>
              <a:rPr lang="en-US"/>
              <a:t>Click to add text</a:t>
            </a:r>
          </a:p>
        </p:txBody>
      </p:sp>
      <p:sp>
        <p:nvSpPr>
          <p:cNvPr id="58" name="Picture Placeholder 10">
            <a:extLst>
              <a:ext uri="{FF2B5EF4-FFF2-40B4-BE49-F238E27FC236}">
                <a16:creationId xmlns:a16="http://schemas.microsoft.com/office/drawing/2014/main" id="{513F8D1A-87BC-4B26-9247-B2DC62BB13C5}"/>
              </a:ext>
            </a:extLst>
          </p:cNvPr>
          <p:cNvSpPr>
            <a:spLocks noGrp="1"/>
          </p:cNvSpPr>
          <p:nvPr>
            <p:ph type="pic" sz="quarter" idx="32"/>
          </p:nvPr>
        </p:nvSpPr>
        <p:spPr bwMode="gray">
          <a:xfrm>
            <a:off x="2840906" y="256163"/>
            <a:ext cx="1688368" cy="1572637"/>
          </a:xfrm>
        </p:spPr>
        <p:txBody>
          <a:bodyPr/>
          <a:lstStyle>
            <a:lvl1pPr marL="0" indent="0" algn="ctr">
              <a:buNone/>
              <a:defRPr/>
            </a:lvl1pPr>
          </a:lstStyle>
          <a:p>
            <a:r>
              <a:rPr lang="en-US"/>
              <a:t>Click icon to add picture</a:t>
            </a:r>
          </a:p>
        </p:txBody>
      </p:sp>
      <p:sp>
        <p:nvSpPr>
          <p:cNvPr id="88" name="Text Placeholder 11">
            <a:extLst>
              <a:ext uri="{FF2B5EF4-FFF2-40B4-BE49-F238E27FC236}">
                <a16:creationId xmlns:a16="http://schemas.microsoft.com/office/drawing/2014/main" id="{6D665270-BCFF-43F6-9CEB-51DA6F7F1FA6}"/>
              </a:ext>
            </a:extLst>
          </p:cNvPr>
          <p:cNvSpPr>
            <a:spLocks noGrp="1"/>
          </p:cNvSpPr>
          <p:nvPr>
            <p:ph type="body" sz="quarter" idx="50" hasCustomPrompt="1"/>
          </p:nvPr>
        </p:nvSpPr>
        <p:spPr>
          <a:xfrm>
            <a:off x="2596612" y="1927044"/>
            <a:ext cx="2148840" cy="722376"/>
          </a:xfrm>
        </p:spPr>
        <p:txBody>
          <a:bodyPr anchor="ctr">
            <a:normAutofit/>
          </a:bodyPr>
          <a:lstStyle>
            <a:lvl1pPr marL="0" indent="0" algn="ctr">
              <a:buNone/>
              <a:defRPr sz="2000" b="1"/>
            </a:lvl1pPr>
          </a:lstStyle>
          <a:p>
            <a:pPr lvl="0"/>
            <a:r>
              <a:rPr lang="en-US"/>
              <a:t>Click to add text</a:t>
            </a:r>
          </a:p>
        </p:txBody>
      </p:sp>
      <p:sp>
        <p:nvSpPr>
          <p:cNvPr id="60" name="Picture Placeholder 12">
            <a:extLst>
              <a:ext uri="{FF2B5EF4-FFF2-40B4-BE49-F238E27FC236}">
                <a16:creationId xmlns:a16="http://schemas.microsoft.com/office/drawing/2014/main" id="{04897160-9BF7-44CA-9ACE-9621AC1F8AB6}"/>
              </a:ext>
            </a:extLst>
          </p:cNvPr>
          <p:cNvSpPr>
            <a:spLocks noGrp="1"/>
          </p:cNvSpPr>
          <p:nvPr>
            <p:ph type="pic" sz="quarter" idx="34"/>
          </p:nvPr>
        </p:nvSpPr>
        <p:spPr bwMode="gray">
          <a:xfrm>
            <a:off x="5251816" y="256163"/>
            <a:ext cx="1688368" cy="1572637"/>
          </a:xfrm>
        </p:spPr>
        <p:txBody>
          <a:bodyPr/>
          <a:lstStyle>
            <a:lvl1pPr marL="0" indent="0" algn="ctr">
              <a:buNone/>
              <a:defRPr/>
            </a:lvl1pPr>
          </a:lstStyle>
          <a:p>
            <a:r>
              <a:rPr lang="en-US"/>
              <a:t>Click icon to add picture</a:t>
            </a:r>
          </a:p>
        </p:txBody>
      </p:sp>
      <p:sp>
        <p:nvSpPr>
          <p:cNvPr id="89" name="Text Placeholder 13">
            <a:extLst>
              <a:ext uri="{FF2B5EF4-FFF2-40B4-BE49-F238E27FC236}">
                <a16:creationId xmlns:a16="http://schemas.microsoft.com/office/drawing/2014/main" id="{C7CDD40B-9D6C-4966-A99A-F976E43A8934}"/>
              </a:ext>
            </a:extLst>
          </p:cNvPr>
          <p:cNvSpPr>
            <a:spLocks noGrp="1"/>
          </p:cNvSpPr>
          <p:nvPr>
            <p:ph type="body" sz="quarter" idx="51" hasCustomPrompt="1"/>
          </p:nvPr>
        </p:nvSpPr>
        <p:spPr>
          <a:xfrm>
            <a:off x="5024862" y="1927044"/>
            <a:ext cx="2148840" cy="722376"/>
          </a:xfrm>
        </p:spPr>
        <p:txBody>
          <a:bodyPr anchor="ctr">
            <a:normAutofit/>
          </a:bodyPr>
          <a:lstStyle>
            <a:lvl1pPr marL="0" indent="0" algn="ctr">
              <a:buNone/>
              <a:defRPr sz="2000" b="1"/>
            </a:lvl1pPr>
          </a:lstStyle>
          <a:p>
            <a:pPr lvl="0"/>
            <a:r>
              <a:rPr lang="en-US"/>
              <a:t>Click to add text</a:t>
            </a:r>
          </a:p>
        </p:txBody>
      </p:sp>
      <p:sp>
        <p:nvSpPr>
          <p:cNvPr id="62" name="Picture Placeholder 14">
            <a:extLst>
              <a:ext uri="{FF2B5EF4-FFF2-40B4-BE49-F238E27FC236}">
                <a16:creationId xmlns:a16="http://schemas.microsoft.com/office/drawing/2014/main" id="{74F24F6E-7165-4401-A9FB-B018D4A703FC}"/>
              </a:ext>
            </a:extLst>
          </p:cNvPr>
          <p:cNvSpPr>
            <a:spLocks noGrp="1"/>
          </p:cNvSpPr>
          <p:nvPr>
            <p:ph type="pic" sz="quarter" idx="36"/>
          </p:nvPr>
        </p:nvSpPr>
        <p:spPr bwMode="gray">
          <a:xfrm>
            <a:off x="7662726" y="256163"/>
            <a:ext cx="1688368" cy="1572637"/>
          </a:xfrm>
        </p:spPr>
        <p:txBody>
          <a:bodyPr/>
          <a:lstStyle>
            <a:lvl1pPr marL="0" indent="0" algn="ctr">
              <a:buNone/>
              <a:defRPr/>
            </a:lvl1pPr>
          </a:lstStyle>
          <a:p>
            <a:r>
              <a:rPr lang="en-US"/>
              <a:t>Click icon to add picture</a:t>
            </a:r>
          </a:p>
        </p:txBody>
      </p:sp>
      <p:sp>
        <p:nvSpPr>
          <p:cNvPr id="90" name="Text Placeholder 15">
            <a:extLst>
              <a:ext uri="{FF2B5EF4-FFF2-40B4-BE49-F238E27FC236}">
                <a16:creationId xmlns:a16="http://schemas.microsoft.com/office/drawing/2014/main" id="{C28FB982-4B84-4C4C-9989-BA2563472E37}"/>
              </a:ext>
            </a:extLst>
          </p:cNvPr>
          <p:cNvSpPr>
            <a:spLocks noGrp="1"/>
          </p:cNvSpPr>
          <p:nvPr>
            <p:ph type="body" sz="quarter" idx="52" hasCustomPrompt="1"/>
          </p:nvPr>
        </p:nvSpPr>
        <p:spPr>
          <a:xfrm>
            <a:off x="7474206" y="1927044"/>
            <a:ext cx="2148840" cy="722376"/>
          </a:xfrm>
        </p:spPr>
        <p:txBody>
          <a:bodyPr anchor="ctr">
            <a:normAutofit/>
          </a:bodyPr>
          <a:lstStyle>
            <a:lvl1pPr marL="0" indent="0" algn="ctr">
              <a:buNone/>
              <a:defRPr sz="2000" b="1"/>
            </a:lvl1pPr>
          </a:lstStyle>
          <a:p>
            <a:pPr lvl="0"/>
            <a:r>
              <a:rPr lang="en-US"/>
              <a:t>Click to add text</a:t>
            </a:r>
          </a:p>
        </p:txBody>
      </p:sp>
      <p:sp>
        <p:nvSpPr>
          <p:cNvPr id="64" name="Picture Placeholder 15">
            <a:extLst>
              <a:ext uri="{FF2B5EF4-FFF2-40B4-BE49-F238E27FC236}">
                <a16:creationId xmlns:a16="http://schemas.microsoft.com/office/drawing/2014/main" id="{6626904F-CC3B-4AAC-9351-389DC5A32A64}"/>
              </a:ext>
            </a:extLst>
          </p:cNvPr>
          <p:cNvSpPr>
            <a:spLocks noGrp="1"/>
          </p:cNvSpPr>
          <p:nvPr>
            <p:ph type="pic" sz="quarter" idx="38"/>
          </p:nvPr>
        </p:nvSpPr>
        <p:spPr bwMode="gray">
          <a:xfrm>
            <a:off x="10117655" y="256163"/>
            <a:ext cx="1688368" cy="1572637"/>
          </a:xfrm>
        </p:spPr>
        <p:txBody>
          <a:bodyPr/>
          <a:lstStyle>
            <a:lvl1pPr marL="0" indent="0" algn="ctr">
              <a:buNone/>
              <a:defRPr/>
            </a:lvl1pPr>
          </a:lstStyle>
          <a:p>
            <a:r>
              <a:rPr lang="en-US"/>
              <a:t>Click icon to add picture</a:t>
            </a:r>
          </a:p>
        </p:txBody>
      </p:sp>
      <p:sp>
        <p:nvSpPr>
          <p:cNvPr id="91" name="Text Placeholder 16">
            <a:extLst>
              <a:ext uri="{FF2B5EF4-FFF2-40B4-BE49-F238E27FC236}">
                <a16:creationId xmlns:a16="http://schemas.microsoft.com/office/drawing/2014/main" id="{CD0CF586-7B0D-45A0-B7D6-DB10979C2E2A}"/>
              </a:ext>
            </a:extLst>
          </p:cNvPr>
          <p:cNvSpPr>
            <a:spLocks noGrp="1"/>
          </p:cNvSpPr>
          <p:nvPr>
            <p:ph type="body" sz="quarter" idx="53" hasCustomPrompt="1"/>
          </p:nvPr>
        </p:nvSpPr>
        <p:spPr>
          <a:xfrm>
            <a:off x="9898967" y="1927044"/>
            <a:ext cx="2148840" cy="722376"/>
          </a:xfrm>
        </p:spPr>
        <p:txBody>
          <a:bodyPr anchor="ctr">
            <a:normAutofit/>
          </a:bodyPr>
          <a:lstStyle>
            <a:lvl1pPr marL="0" indent="0" algn="ctr">
              <a:buNone/>
              <a:defRPr sz="2000" b="1"/>
            </a:lvl1pPr>
          </a:lstStyle>
          <a:p>
            <a:pPr lvl="0"/>
            <a:r>
              <a:rPr lang="en-US"/>
              <a:t>Click to add text</a:t>
            </a:r>
          </a:p>
        </p:txBody>
      </p:sp>
      <p:sp>
        <p:nvSpPr>
          <p:cNvPr id="71" name="Picture Placeholder 17">
            <a:extLst>
              <a:ext uri="{FF2B5EF4-FFF2-40B4-BE49-F238E27FC236}">
                <a16:creationId xmlns:a16="http://schemas.microsoft.com/office/drawing/2014/main" id="{CE73143E-94A3-454F-9304-4BC606CA8D31}"/>
              </a:ext>
            </a:extLst>
          </p:cNvPr>
          <p:cNvSpPr>
            <a:spLocks noGrp="1"/>
          </p:cNvSpPr>
          <p:nvPr>
            <p:ph type="pic" sz="quarter" idx="40"/>
          </p:nvPr>
        </p:nvSpPr>
        <p:spPr bwMode="gray">
          <a:xfrm>
            <a:off x="397289" y="4304416"/>
            <a:ext cx="1688368" cy="1572637"/>
          </a:xfrm>
        </p:spPr>
        <p:txBody>
          <a:bodyPr/>
          <a:lstStyle>
            <a:lvl1pPr marL="0" indent="0" algn="ctr">
              <a:buNone/>
              <a:defRPr/>
            </a:lvl1pPr>
          </a:lstStyle>
          <a:p>
            <a:r>
              <a:rPr lang="en-US"/>
              <a:t>Click icon to add picture</a:t>
            </a:r>
          </a:p>
        </p:txBody>
      </p:sp>
      <p:sp>
        <p:nvSpPr>
          <p:cNvPr id="92" name="Text Placeholder 18">
            <a:extLst>
              <a:ext uri="{FF2B5EF4-FFF2-40B4-BE49-F238E27FC236}">
                <a16:creationId xmlns:a16="http://schemas.microsoft.com/office/drawing/2014/main" id="{CCC4D160-A359-419D-BD12-F65BE6183B77}"/>
              </a:ext>
            </a:extLst>
          </p:cNvPr>
          <p:cNvSpPr>
            <a:spLocks noGrp="1"/>
          </p:cNvSpPr>
          <p:nvPr>
            <p:ph type="body" sz="quarter" idx="54" hasCustomPrompt="1"/>
          </p:nvPr>
        </p:nvSpPr>
        <p:spPr>
          <a:xfrm>
            <a:off x="144193" y="5982177"/>
            <a:ext cx="2148840" cy="722376"/>
          </a:xfrm>
        </p:spPr>
        <p:txBody>
          <a:bodyPr anchor="ctr">
            <a:normAutofit/>
          </a:bodyPr>
          <a:lstStyle>
            <a:lvl1pPr marL="0" indent="0" algn="ctr">
              <a:buNone/>
              <a:defRPr sz="2000" b="1"/>
            </a:lvl1pPr>
          </a:lstStyle>
          <a:p>
            <a:pPr lvl="0"/>
            <a:r>
              <a:rPr lang="en-US"/>
              <a:t>Click to add text</a:t>
            </a:r>
          </a:p>
        </p:txBody>
      </p:sp>
      <p:sp>
        <p:nvSpPr>
          <p:cNvPr id="73" name="Picture Placeholder 19">
            <a:extLst>
              <a:ext uri="{FF2B5EF4-FFF2-40B4-BE49-F238E27FC236}">
                <a16:creationId xmlns:a16="http://schemas.microsoft.com/office/drawing/2014/main" id="{0D271139-EB02-4351-B32D-98286D27AD6C}"/>
              </a:ext>
            </a:extLst>
          </p:cNvPr>
          <p:cNvSpPr>
            <a:spLocks noGrp="1"/>
          </p:cNvSpPr>
          <p:nvPr>
            <p:ph type="pic" sz="quarter" idx="42"/>
          </p:nvPr>
        </p:nvSpPr>
        <p:spPr bwMode="gray">
          <a:xfrm>
            <a:off x="2838561" y="4304416"/>
            <a:ext cx="1688368" cy="1572637"/>
          </a:xfrm>
        </p:spPr>
        <p:txBody>
          <a:bodyPr/>
          <a:lstStyle>
            <a:lvl1pPr marL="0" indent="0" algn="ctr">
              <a:buNone/>
              <a:defRPr/>
            </a:lvl1pPr>
          </a:lstStyle>
          <a:p>
            <a:r>
              <a:rPr lang="en-US"/>
              <a:t>Click icon to add picture</a:t>
            </a:r>
          </a:p>
        </p:txBody>
      </p:sp>
      <p:sp>
        <p:nvSpPr>
          <p:cNvPr id="93" name="Text Placeholder 20">
            <a:extLst>
              <a:ext uri="{FF2B5EF4-FFF2-40B4-BE49-F238E27FC236}">
                <a16:creationId xmlns:a16="http://schemas.microsoft.com/office/drawing/2014/main" id="{49EF6F7E-E510-4C65-A550-B5300CCADE05}"/>
              </a:ext>
            </a:extLst>
          </p:cNvPr>
          <p:cNvSpPr>
            <a:spLocks noGrp="1"/>
          </p:cNvSpPr>
          <p:nvPr>
            <p:ph type="body" sz="quarter" idx="55" hasCustomPrompt="1"/>
          </p:nvPr>
        </p:nvSpPr>
        <p:spPr>
          <a:xfrm>
            <a:off x="2596612" y="5982177"/>
            <a:ext cx="2148840" cy="722376"/>
          </a:xfrm>
        </p:spPr>
        <p:txBody>
          <a:bodyPr anchor="ctr">
            <a:normAutofit/>
          </a:bodyPr>
          <a:lstStyle>
            <a:lvl1pPr marL="0" indent="0" algn="ctr">
              <a:buNone/>
              <a:defRPr sz="2000" b="1"/>
            </a:lvl1pPr>
          </a:lstStyle>
          <a:p>
            <a:pPr lvl="0"/>
            <a:r>
              <a:rPr lang="en-US"/>
              <a:t>Click to add text</a:t>
            </a:r>
          </a:p>
        </p:txBody>
      </p:sp>
      <p:sp>
        <p:nvSpPr>
          <p:cNvPr id="75" name="Picture Placeholder 21">
            <a:extLst>
              <a:ext uri="{FF2B5EF4-FFF2-40B4-BE49-F238E27FC236}">
                <a16:creationId xmlns:a16="http://schemas.microsoft.com/office/drawing/2014/main" id="{51DCDB0D-A1AA-42EB-8125-F4656517D2CD}"/>
              </a:ext>
            </a:extLst>
          </p:cNvPr>
          <p:cNvSpPr>
            <a:spLocks noGrp="1"/>
          </p:cNvSpPr>
          <p:nvPr>
            <p:ph type="pic" sz="quarter" idx="44"/>
          </p:nvPr>
        </p:nvSpPr>
        <p:spPr bwMode="gray">
          <a:xfrm>
            <a:off x="5249471" y="4304416"/>
            <a:ext cx="1688368" cy="1572637"/>
          </a:xfrm>
        </p:spPr>
        <p:txBody>
          <a:bodyPr/>
          <a:lstStyle>
            <a:lvl1pPr marL="0" indent="0" algn="ctr">
              <a:buNone/>
              <a:defRPr/>
            </a:lvl1pPr>
          </a:lstStyle>
          <a:p>
            <a:r>
              <a:rPr lang="en-US"/>
              <a:t>Click icon to add picture</a:t>
            </a:r>
          </a:p>
        </p:txBody>
      </p:sp>
      <p:sp>
        <p:nvSpPr>
          <p:cNvPr id="94" name="Text Placeholder 22">
            <a:extLst>
              <a:ext uri="{FF2B5EF4-FFF2-40B4-BE49-F238E27FC236}">
                <a16:creationId xmlns:a16="http://schemas.microsoft.com/office/drawing/2014/main" id="{87DF68F9-C9AB-4D3A-8431-FF108ED3DF9E}"/>
              </a:ext>
            </a:extLst>
          </p:cNvPr>
          <p:cNvSpPr>
            <a:spLocks noGrp="1"/>
          </p:cNvSpPr>
          <p:nvPr>
            <p:ph type="body" sz="quarter" idx="56" hasCustomPrompt="1"/>
          </p:nvPr>
        </p:nvSpPr>
        <p:spPr>
          <a:xfrm>
            <a:off x="5024862" y="5982177"/>
            <a:ext cx="2148840" cy="722376"/>
          </a:xfrm>
        </p:spPr>
        <p:txBody>
          <a:bodyPr anchor="ctr">
            <a:normAutofit/>
          </a:bodyPr>
          <a:lstStyle>
            <a:lvl1pPr marL="0" indent="0" algn="ctr">
              <a:buNone/>
              <a:defRPr sz="2000" b="1"/>
            </a:lvl1pPr>
          </a:lstStyle>
          <a:p>
            <a:pPr lvl="0"/>
            <a:r>
              <a:rPr lang="en-US"/>
              <a:t>Click to add text</a:t>
            </a:r>
          </a:p>
        </p:txBody>
      </p:sp>
      <p:sp>
        <p:nvSpPr>
          <p:cNvPr id="77" name="Picture Placeholder 23">
            <a:extLst>
              <a:ext uri="{FF2B5EF4-FFF2-40B4-BE49-F238E27FC236}">
                <a16:creationId xmlns:a16="http://schemas.microsoft.com/office/drawing/2014/main" id="{D82E0B0A-7218-4FD5-9991-8E5E9FFBFFC7}"/>
              </a:ext>
            </a:extLst>
          </p:cNvPr>
          <p:cNvSpPr>
            <a:spLocks noGrp="1"/>
          </p:cNvSpPr>
          <p:nvPr>
            <p:ph type="pic" sz="quarter" idx="46"/>
          </p:nvPr>
        </p:nvSpPr>
        <p:spPr bwMode="gray">
          <a:xfrm>
            <a:off x="7660381" y="4304416"/>
            <a:ext cx="1688368" cy="1572637"/>
          </a:xfrm>
        </p:spPr>
        <p:txBody>
          <a:bodyPr/>
          <a:lstStyle>
            <a:lvl1pPr marL="0" indent="0" algn="ctr">
              <a:buNone/>
              <a:defRPr/>
            </a:lvl1pPr>
          </a:lstStyle>
          <a:p>
            <a:r>
              <a:rPr lang="en-US"/>
              <a:t>Click icon to add picture</a:t>
            </a:r>
          </a:p>
        </p:txBody>
      </p:sp>
      <p:sp>
        <p:nvSpPr>
          <p:cNvPr id="95" name="Text Placeholder 24">
            <a:extLst>
              <a:ext uri="{FF2B5EF4-FFF2-40B4-BE49-F238E27FC236}">
                <a16:creationId xmlns:a16="http://schemas.microsoft.com/office/drawing/2014/main" id="{D6FF2AA9-E000-4B0D-956F-F94226FE2E1C}"/>
              </a:ext>
            </a:extLst>
          </p:cNvPr>
          <p:cNvSpPr>
            <a:spLocks noGrp="1"/>
          </p:cNvSpPr>
          <p:nvPr>
            <p:ph type="body" sz="quarter" idx="57" hasCustomPrompt="1"/>
          </p:nvPr>
        </p:nvSpPr>
        <p:spPr>
          <a:xfrm>
            <a:off x="7474206" y="5982177"/>
            <a:ext cx="2148840" cy="722376"/>
          </a:xfrm>
        </p:spPr>
        <p:txBody>
          <a:bodyPr anchor="ctr">
            <a:normAutofit/>
          </a:bodyPr>
          <a:lstStyle>
            <a:lvl1pPr marL="0" indent="0" algn="ctr">
              <a:buNone/>
              <a:defRPr sz="2000" b="1"/>
            </a:lvl1pPr>
          </a:lstStyle>
          <a:p>
            <a:pPr lvl="0"/>
            <a:r>
              <a:rPr lang="en-US"/>
              <a:t>Click to add text</a:t>
            </a:r>
          </a:p>
        </p:txBody>
      </p:sp>
      <p:sp>
        <p:nvSpPr>
          <p:cNvPr id="79" name="Picture Placeholder 25">
            <a:extLst>
              <a:ext uri="{FF2B5EF4-FFF2-40B4-BE49-F238E27FC236}">
                <a16:creationId xmlns:a16="http://schemas.microsoft.com/office/drawing/2014/main" id="{F4AE9E1B-D8F1-43B5-8EC9-55F377B7EA06}"/>
              </a:ext>
            </a:extLst>
          </p:cNvPr>
          <p:cNvSpPr>
            <a:spLocks noGrp="1"/>
          </p:cNvSpPr>
          <p:nvPr>
            <p:ph type="pic" sz="quarter" idx="48"/>
          </p:nvPr>
        </p:nvSpPr>
        <p:spPr bwMode="gray">
          <a:xfrm>
            <a:off x="10115310" y="4304416"/>
            <a:ext cx="1688368" cy="1572637"/>
          </a:xfrm>
        </p:spPr>
        <p:txBody>
          <a:bodyPr/>
          <a:lstStyle>
            <a:lvl1pPr marL="0" indent="0" algn="ctr">
              <a:buNone/>
              <a:defRPr/>
            </a:lvl1pPr>
          </a:lstStyle>
          <a:p>
            <a:r>
              <a:rPr lang="en-US"/>
              <a:t>Click icon to add picture</a:t>
            </a:r>
          </a:p>
        </p:txBody>
      </p:sp>
      <p:sp>
        <p:nvSpPr>
          <p:cNvPr id="96" name="Text Placeholder 26">
            <a:extLst>
              <a:ext uri="{FF2B5EF4-FFF2-40B4-BE49-F238E27FC236}">
                <a16:creationId xmlns:a16="http://schemas.microsoft.com/office/drawing/2014/main" id="{86B304D2-5934-49D0-828A-58E73AB34CAB}"/>
              </a:ext>
            </a:extLst>
          </p:cNvPr>
          <p:cNvSpPr>
            <a:spLocks noGrp="1"/>
          </p:cNvSpPr>
          <p:nvPr>
            <p:ph type="body" sz="quarter" idx="58" hasCustomPrompt="1"/>
          </p:nvPr>
        </p:nvSpPr>
        <p:spPr>
          <a:xfrm>
            <a:off x="9898967" y="5982177"/>
            <a:ext cx="2148840" cy="722376"/>
          </a:xfrm>
        </p:spPr>
        <p:txBody>
          <a:bodyPr anchor="ctr">
            <a:normAutofit/>
          </a:bodyPr>
          <a:lstStyle>
            <a:lvl1pPr marL="0" indent="0" algn="ctr">
              <a:buNone/>
              <a:defRPr sz="2000" b="1"/>
            </a:lvl1pPr>
          </a:lstStyle>
          <a:p>
            <a:pPr lvl="0"/>
            <a:r>
              <a:rPr lang="en-US"/>
              <a:t>Click to add text</a:t>
            </a:r>
          </a:p>
        </p:txBody>
      </p:sp>
    </p:spTree>
    <p:extLst>
      <p:ext uri="{BB962C8B-B14F-4D97-AF65-F5344CB8AC3E}">
        <p14:creationId xmlns:p14="http://schemas.microsoft.com/office/powerpoint/2010/main" val="30623871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a:t>Click Icon to add picture</a:t>
            </a:r>
          </a:p>
        </p:txBody>
      </p:sp>
      <p:sp>
        <p:nvSpPr>
          <p:cNvPr id="7" name="Content Placeholder 4"/>
          <p:cNvSpPr>
            <a:spLocks noGrp="1"/>
          </p:cNvSpPr>
          <p:nvPr>
            <p:ph idx="1" hasCustomPrompt="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 Note that blue overlay slide types require extra accessibility remediation when exported to PDF.</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6233973"/>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a:t>Click Icon to add picture</a:t>
            </a:r>
          </a:p>
        </p:txBody>
      </p:sp>
      <p:sp>
        <p:nvSpPr>
          <p:cNvPr id="7" name="Content Placeholder 3"/>
          <p:cNvSpPr>
            <a:spLocks noGrp="1"/>
          </p:cNvSpPr>
          <p:nvPr>
            <p:ph idx="1" hasCustomPrompt="1"/>
          </p:nvPr>
        </p:nvSpPr>
        <p:spPr bwMode="auto">
          <a:xfrm>
            <a:off x="0" y="1921328"/>
            <a:ext cx="5683624" cy="4234542"/>
          </a:xfrm>
          <a:solidFill>
            <a:schemeClr val="tx1">
              <a:alpha val="88000"/>
            </a:schemeClr>
          </a:solidFill>
        </p:spPr>
        <p:txBody>
          <a:bodyPr rIns="274320" anchor="ctr"/>
          <a:lstStyle>
            <a:lvl1pPr marL="457200" marR="0" indent="0" algn="l" defTabSz="914400" rtl="0" eaLnBrk="1" fontAlgn="auto" latinLnBrk="0" hangingPunct="1">
              <a:lnSpc>
                <a:spcPct val="100000"/>
              </a:lnSpc>
              <a:spcBef>
                <a:spcPts val="0"/>
              </a:spcBef>
              <a:spcAft>
                <a:spcPts val="1000"/>
              </a:spcAft>
              <a:buClr>
                <a:schemeClr val="accent2"/>
              </a:buClr>
              <a:buSzTx/>
              <a:buFont typeface="Arial" panose="020B0604020202020204" pitchFamily="34" charset="0"/>
              <a:buNone/>
              <a:tabLst/>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marL="685800" marR="0" lvl="0" indent="-228600" algn="l" defTabSz="914400" rtl="0" eaLnBrk="1" fontAlgn="auto" latinLnBrk="0" hangingPunct="1">
              <a:lnSpc>
                <a:spcPct val="100000"/>
              </a:lnSpc>
              <a:spcBef>
                <a:spcPts val="0"/>
              </a:spcBef>
              <a:spcAft>
                <a:spcPts val="1000"/>
              </a:spcAft>
              <a:buClr>
                <a:schemeClr val="accent2"/>
              </a:buClr>
              <a:buSzTx/>
              <a:buFont typeface="Arial" panose="020B0604020202020204" pitchFamily="34" charset="0"/>
              <a:buChar char="•"/>
              <a:tabLst/>
              <a:defRPr/>
            </a:pPr>
            <a:r>
              <a:rPr lang="en-US"/>
              <a:t>Click to edit Master text styles. Note that blue overlay slide types require extra accessibility remediation when exported to PDF.</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9488019"/>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Background (Blue Circle)">
    <p:bg bwMode="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4092258399"/>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bg>
      <p:bgPr>
        <a:solidFill>
          <a:schemeClr val="bg1"/>
        </a:solidFill>
        <a:effectLst/>
      </p:bgPr>
    </p:bg>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p>
        </p:txBody>
      </p:sp>
      <p:sp>
        <p:nvSpPr>
          <p:cNvPr id="8" name="Title 2"/>
          <p:cNvSpPr>
            <a:spLocks noGrp="1"/>
          </p:cNvSpPr>
          <p:nvPr>
            <p:ph type="title" hasCustomPrompt="1"/>
          </p:nvPr>
        </p:nvSpPr>
        <p:spPr bwMode="auto">
          <a:xfrm>
            <a:off x="7289728"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12" name="Text Placeholder 3"/>
          <p:cNvSpPr>
            <a:spLocks noGrp="1"/>
          </p:cNvSpPr>
          <p:nvPr>
            <p:ph type="body" sz="quarter" idx="16" hasCustomPrompt="1"/>
          </p:nvPr>
        </p:nvSpPr>
        <p:spPr bwMode="auto">
          <a:xfrm>
            <a:off x="6054753"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13" name="Text Placeholder 4"/>
          <p:cNvSpPr>
            <a:spLocks noGrp="1"/>
          </p:cNvSpPr>
          <p:nvPr>
            <p:ph type="body" sz="quarter" idx="17" hasCustomPrompt="1"/>
          </p:nvPr>
        </p:nvSpPr>
        <p:spPr bwMode="auto">
          <a:xfrm>
            <a:off x="5679058" y="3827626"/>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Tree>
    <p:extLst>
      <p:ext uri="{BB962C8B-B14F-4D97-AF65-F5344CB8AC3E}">
        <p14:creationId xmlns:p14="http://schemas.microsoft.com/office/powerpoint/2010/main" val="2911004216"/>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bg>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Tree>
    <p:extLst>
      <p:ext uri="{BB962C8B-B14F-4D97-AF65-F5344CB8AC3E}">
        <p14:creationId xmlns:p14="http://schemas.microsoft.com/office/powerpoint/2010/main" val="206771762"/>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2"/>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10/2/2023</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health.state.mn.us</a:t>
            </a:r>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979537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 w text 1/4 1/4 1/4 1/4">
    <p:spTree>
      <p:nvGrpSpPr>
        <p:cNvPr id="1" name=""/>
        <p:cNvGrpSpPr/>
        <p:nvPr/>
      </p:nvGrpSpPr>
      <p:grpSpPr>
        <a:xfrm>
          <a:off x="0" y="0"/>
          <a:ext cx="0" cy="0"/>
          <a:chOff x="0" y="0"/>
          <a:chExt cx="0" cy="0"/>
        </a:xfrm>
      </p:grpSpPr>
      <p:sp>
        <p:nvSpPr>
          <p:cNvPr id="7" name="Number"/>
          <p:cNvSpPr>
            <a:spLocks noGrp="1"/>
          </p:cNvSpPr>
          <p:nvPr>
            <p:ph type="sldNum" sz="quarter" idx="12"/>
          </p:nvPr>
        </p:nvSpPr>
        <p:spPr>
          <a:xfrm>
            <a:off x="10189952" y="6356350"/>
            <a:ext cx="1392447" cy="365125"/>
          </a:xfrm>
        </p:spPr>
        <p:txBody>
          <a:bodyPr/>
          <a:lstStyle/>
          <a:p>
            <a:fld id="{C77968C3-7B7E-411D-B105-08F43D0B3F8A}" type="slidenum">
              <a:rPr lang="en-US" smtClean="0"/>
              <a:t>‹#›</a:t>
            </a:fld>
            <a:endParaRPr lang="en-US"/>
          </a:p>
        </p:txBody>
      </p:sp>
      <p:sp>
        <p:nvSpPr>
          <p:cNvPr id="8" name="Footer"/>
          <p:cNvSpPr>
            <a:spLocks noGrp="1"/>
          </p:cNvSpPr>
          <p:nvPr>
            <p:ph type="ftr" sz="quarter" idx="3"/>
          </p:nvPr>
        </p:nvSpPr>
        <p:spPr>
          <a:xfrm>
            <a:off x="1659148" y="6356350"/>
            <a:ext cx="8873704" cy="365125"/>
          </a:xfrm>
          <a:prstGeom prst="rect">
            <a:avLst/>
          </a:prstGeom>
        </p:spPr>
        <p:txBody>
          <a:bodyPr vert="horz" lIns="91440" tIns="45720" rIns="91440" bIns="45720" rtlCol="0" anchor="ctr"/>
          <a:lstStyle>
            <a:lvl1pPr algn="ctr">
              <a:defRPr sz="1000" b="1" i="0" cap="all" spc="100" baseline="0">
                <a:solidFill>
                  <a:schemeClr val="accent1"/>
                </a:solidFill>
                <a:latin typeface="Calibri" panose="020F0502020204030204" pitchFamily="34" charset="0"/>
              </a:defRPr>
            </a:lvl1pPr>
          </a:lstStyle>
          <a:p>
            <a:r>
              <a:rPr lang="en-US"/>
              <a:t>PROTECTING, MAINTAINING AND IMPROVING THE HEALTH OF ALL MINNESOTANS</a:t>
            </a:r>
          </a:p>
        </p:txBody>
      </p:sp>
      <p:sp>
        <p:nvSpPr>
          <p:cNvPr id="25" name="Date"/>
          <p:cNvSpPr>
            <a:spLocks noGrp="1"/>
          </p:cNvSpPr>
          <p:nvPr>
            <p:ph type="dt" sz="half" idx="14"/>
          </p:nvPr>
        </p:nvSpPr>
        <p:spPr>
          <a:xfrm>
            <a:off x="609600" y="6367780"/>
            <a:ext cx="1392448" cy="365125"/>
          </a:xfrm>
          <a:prstGeom prst="rect">
            <a:avLst/>
          </a:prstGeom>
        </p:spPr>
        <p:txBody>
          <a:bodyPr vert="horz" lIns="91440" tIns="45720" rIns="91440" bIns="45720" rtlCol="0" anchor="ctr"/>
          <a:lstStyle>
            <a:lvl1pPr algn="l">
              <a:defRPr sz="1000" b="1" spc="200" baseline="0">
                <a:solidFill>
                  <a:schemeClr val="accent1"/>
                </a:solidFill>
              </a:defRPr>
            </a:lvl1pPr>
          </a:lstStyle>
          <a:p>
            <a:fld id="{B03B318F-DCD9-4300-8D6C-27366D417958}" type="datetime1">
              <a:rPr lang="en-US" smtClean="0"/>
              <a:t>10/2/2023</a:t>
            </a:fld>
            <a:endParaRPr lang="en-US"/>
          </a:p>
        </p:txBody>
      </p:sp>
      <p:sp>
        <p:nvSpPr>
          <p:cNvPr id="20" name="Text Placeholder 4"/>
          <p:cNvSpPr>
            <a:spLocks noGrp="1"/>
          </p:cNvSpPr>
          <p:nvPr>
            <p:ph type="body" sz="half" idx="20" hasCustomPrompt="1"/>
          </p:nvPr>
        </p:nvSpPr>
        <p:spPr>
          <a:xfrm>
            <a:off x="9195329" y="4800600"/>
            <a:ext cx="2387071" cy="1371600"/>
          </a:xfrm>
        </p:spPr>
        <p:txBody>
          <a:bodyPr>
            <a:normAutofit/>
          </a:bodyPr>
          <a:lstStyle>
            <a:lvl1pPr marL="0" indent="0" algn="ctr">
              <a:buNone/>
              <a:defRPr sz="24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31" name="Picture Placeholder 4" descr="PICTURE"/>
          <p:cNvSpPr>
            <a:spLocks noGrp="1"/>
          </p:cNvSpPr>
          <p:nvPr>
            <p:ph type="pic" idx="23" hasCustomPrompt="1"/>
          </p:nvPr>
        </p:nvSpPr>
        <p:spPr>
          <a:xfrm>
            <a:off x="9195329" y="1830961"/>
            <a:ext cx="2400301" cy="2785489"/>
          </a:xfrm>
          <a:solidFill>
            <a:schemeClr val="bg2">
              <a:lumMod val="85000"/>
            </a:schemeClr>
          </a:solidFill>
        </p:spPr>
        <p:txBody>
          <a:bodyPr anchor="t"/>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CENTER TO ADD IMAGE</a:t>
            </a:r>
          </a:p>
        </p:txBody>
      </p:sp>
      <p:sp>
        <p:nvSpPr>
          <p:cNvPr id="19" name="Text Placeholder 3"/>
          <p:cNvSpPr>
            <a:spLocks noGrp="1"/>
          </p:cNvSpPr>
          <p:nvPr>
            <p:ph type="body" sz="half" idx="19" hasCustomPrompt="1"/>
          </p:nvPr>
        </p:nvSpPr>
        <p:spPr>
          <a:xfrm>
            <a:off x="6337827" y="4800600"/>
            <a:ext cx="2387073" cy="1371600"/>
          </a:xfrm>
        </p:spPr>
        <p:txBody>
          <a:bodyPr>
            <a:normAutofit/>
          </a:bodyPr>
          <a:lstStyle>
            <a:lvl1pPr marL="0" indent="0" algn="ctr">
              <a:buNone/>
              <a:defRPr sz="24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30" name="Picture Placeholder 3" descr="PICTURE"/>
          <p:cNvSpPr>
            <a:spLocks noGrp="1"/>
          </p:cNvSpPr>
          <p:nvPr>
            <p:ph type="pic" idx="22" hasCustomPrompt="1"/>
          </p:nvPr>
        </p:nvSpPr>
        <p:spPr>
          <a:xfrm>
            <a:off x="6336029" y="1824610"/>
            <a:ext cx="2400301" cy="2785489"/>
          </a:xfrm>
          <a:solidFill>
            <a:schemeClr val="bg2">
              <a:lumMod val="85000"/>
            </a:schemeClr>
          </a:solidFill>
        </p:spPr>
        <p:txBody>
          <a:bodyPr anchor="t"/>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CENTER TO ADD IMAGE</a:t>
            </a:r>
          </a:p>
        </p:txBody>
      </p:sp>
      <p:sp>
        <p:nvSpPr>
          <p:cNvPr id="18" name="Text Placeholder 2"/>
          <p:cNvSpPr>
            <a:spLocks noGrp="1"/>
          </p:cNvSpPr>
          <p:nvPr>
            <p:ph type="body" sz="half" idx="18" hasCustomPrompt="1"/>
          </p:nvPr>
        </p:nvSpPr>
        <p:spPr>
          <a:xfrm>
            <a:off x="3480330" y="4800600"/>
            <a:ext cx="2387072" cy="1371600"/>
          </a:xfrm>
        </p:spPr>
        <p:txBody>
          <a:bodyPr>
            <a:normAutofit/>
          </a:bodyPr>
          <a:lstStyle>
            <a:lvl1pPr marL="0" indent="0" algn="ctr">
              <a:buNone/>
              <a:defRPr sz="24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29" name="Picture Placeholder 2" descr="PICTURE"/>
          <p:cNvSpPr>
            <a:spLocks noGrp="1"/>
          </p:cNvSpPr>
          <p:nvPr>
            <p:ph type="pic" idx="21" hasCustomPrompt="1"/>
          </p:nvPr>
        </p:nvSpPr>
        <p:spPr>
          <a:xfrm>
            <a:off x="3473715" y="1824611"/>
            <a:ext cx="2400301" cy="2785489"/>
          </a:xfrm>
          <a:solidFill>
            <a:schemeClr val="bg2">
              <a:lumMod val="85000"/>
            </a:schemeClr>
          </a:solidFill>
        </p:spPr>
        <p:txBody>
          <a:bodyPr anchor="t"/>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CENTER TO ADD IMAGE</a:t>
            </a:r>
          </a:p>
        </p:txBody>
      </p:sp>
      <p:sp>
        <p:nvSpPr>
          <p:cNvPr id="4" name="Text Placeholder 1"/>
          <p:cNvSpPr>
            <a:spLocks noGrp="1"/>
          </p:cNvSpPr>
          <p:nvPr>
            <p:ph type="body" sz="half" idx="2" hasCustomPrompt="1"/>
          </p:nvPr>
        </p:nvSpPr>
        <p:spPr>
          <a:xfrm>
            <a:off x="609600" y="4800600"/>
            <a:ext cx="2400300" cy="1371600"/>
          </a:xfrm>
        </p:spPr>
        <p:txBody>
          <a:bodyPr>
            <a:normAutofit/>
          </a:bodyPr>
          <a:lstStyle>
            <a:lvl1pPr marL="0" indent="0" algn="ctr">
              <a:buNone/>
              <a:defRPr sz="24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3" name="Picture Placeholder 1" descr="PICTURE"/>
          <p:cNvSpPr>
            <a:spLocks noGrp="1"/>
          </p:cNvSpPr>
          <p:nvPr>
            <p:ph type="pic" idx="1" hasCustomPrompt="1"/>
          </p:nvPr>
        </p:nvSpPr>
        <p:spPr>
          <a:xfrm>
            <a:off x="609600" y="1828799"/>
            <a:ext cx="2400301" cy="2785489"/>
          </a:xfrm>
          <a:solidFill>
            <a:schemeClr val="bg2">
              <a:lumMod val="85000"/>
            </a:schemeClr>
          </a:solidFill>
        </p:spPr>
        <p:txBody>
          <a:bodyPr anchor="t"/>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CENTER TO ADD IMAGE</a:t>
            </a:r>
          </a:p>
        </p:txBody>
      </p:sp>
      <p:grpSp>
        <p:nvGrpSpPr>
          <p:cNvPr id="22" name="Group 21"/>
          <p:cNvGrpSpPr/>
          <p:nvPr userDrawn="1"/>
        </p:nvGrpSpPr>
        <p:grpSpPr>
          <a:xfrm>
            <a:off x="0" y="0"/>
            <a:ext cx="12192000" cy="1360170"/>
            <a:chOff x="0" y="0"/>
            <a:chExt cx="12192000" cy="1360170"/>
          </a:xfrm>
        </p:grpSpPr>
        <p:sp>
          <p:nvSpPr>
            <p:cNvPr id="23" name="bluebar"/>
            <p:cNvSpPr/>
            <p:nvPr userDrawn="1"/>
          </p:nvSpPr>
          <p:spPr>
            <a:xfrm>
              <a:off x="0" y="1223010"/>
              <a:ext cx="1219200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0"/>
              <a:ext cx="121920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Title 6"/>
          <p:cNvSpPr>
            <a:spLocks noGrp="1"/>
          </p:cNvSpPr>
          <p:nvPr>
            <p:ph type="title" hasCustomPrompt="1"/>
          </p:nvPr>
        </p:nvSpPr>
        <p:spPr bwMode="gray">
          <a:xfrm>
            <a:off x="609600" y="0"/>
            <a:ext cx="10972800" cy="1120140"/>
          </a:xfrm>
        </p:spPr>
        <p:txBody>
          <a:bodyPr anchor="b">
            <a:normAutofit/>
          </a:bodyPr>
          <a:lstStyle>
            <a:lvl1pPr algn="r">
              <a:defRPr sz="3600" baseline="0">
                <a:solidFill>
                  <a:schemeClr val="bg2"/>
                </a:solidFill>
              </a:defRPr>
            </a:lvl1pPr>
          </a:lstStyle>
          <a:p>
            <a:r>
              <a:rPr lang="en-US"/>
              <a:t>Slide Title 1/4 + 1/4 + 1/4 + 1/4 </a:t>
            </a:r>
          </a:p>
        </p:txBody>
      </p:sp>
    </p:spTree>
    <p:extLst>
      <p:ext uri="{BB962C8B-B14F-4D97-AF65-F5344CB8AC3E}">
        <p14:creationId xmlns:p14="http://schemas.microsoft.com/office/powerpoint/2010/main" val="4115192582"/>
      </p:ext>
    </p:extLst>
  </p:cSld>
  <p:clrMapOvr>
    <a:masterClrMapping/>
  </p:clrMapOvr>
  <p:extLst>
    <p:ext uri="{DCECCB84-F9BA-43D5-87BE-67443E8EF086}">
      <p15:sldGuideLst xmlns:p15="http://schemas.microsoft.com/office/powerpoint/2012/main">
        <p15:guide id="1" orient="horz" pos="3024" userDrawn="1">
          <p15:clr>
            <a:srgbClr val="FBAE40"/>
          </p15:clr>
        </p15:guide>
        <p15:guide id="2" orient="horz" pos="2904"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Light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a:t>Make a secondary statement here.</a:t>
            </a:r>
          </a:p>
        </p:txBody>
      </p:sp>
      <p:sp>
        <p:nvSpPr>
          <p:cNvPr id="3" name="Date Placeholder 4"/>
          <p:cNvSpPr>
            <a:spLocks noGrp="1"/>
          </p:cNvSpPr>
          <p:nvPr>
            <p:ph type="dt" sz="half" idx="10"/>
          </p:nvPr>
        </p:nvSpPr>
        <p:spPr bwMode="black"/>
        <p:txBody>
          <a:bodyPr/>
          <a:lstStyle/>
          <a:p>
            <a:fld id="{466A75E6-E45B-4C5D-981E-7C8ED0C72F5D}" type="datetime1">
              <a:rPr lang="en-US" smtClean="0"/>
              <a:t>10/2/2023</a:t>
            </a:fld>
            <a:endParaRPr lang="en-US"/>
          </a:p>
        </p:txBody>
      </p:sp>
      <p:sp>
        <p:nvSpPr>
          <p:cNvPr id="5" name="Footer Placeholder 5"/>
          <p:cNvSpPr>
            <a:spLocks noGrp="1"/>
          </p:cNvSpPr>
          <p:nvPr>
            <p:ph type="ftr" sz="quarter" idx="12"/>
          </p:nvPr>
        </p:nvSpPr>
        <p:spPr bwMode="black"/>
        <p:txBody>
          <a:bodyPr/>
          <a:lstStyle>
            <a:lvl1pPr>
              <a:defRPr>
                <a:solidFill>
                  <a:schemeClr val="tx2"/>
                </a:solidFill>
              </a:defRPr>
            </a:lvl1pPr>
          </a:lstStyle>
          <a:p>
            <a:r>
              <a:rPr lang="en-US"/>
              <a:t>health.state.mn.us</a:t>
            </a:r>
          </a:p>
        </p:txBody>
      </p:sp>
      <p:sp>
        <p:nvSpPr>
          <p:cNvPr id="4" name="Slide Number Placeholder 6"/>
          <p:cNvSpPr>
            <a:spLocks noGrp="1"/>
          </p:cNvSpPr>
          <p:nvPr>
            <p:ph type="sldNum" sz="quarter" idx="11"/>
          </p:nvPr>
        </p:nvSpPr>
        <p:spPr bwMode="black"/>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9309155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a:solidFill>
            <a:schemeClr val="tx2">
              <a:lumMod val="65000"/>
              <a:lumOff val="35000"/>
            </a:schemeClr>
          </a:solidFill>
        </p:spPr>
        <p:txBody>
          <a:bodyPr/>
          <a:lstStyle>
            <a:lvl1pPr>
              <a:defRPr>
                <a:solidFill>
                  <a:schemeClr val="bg1"/>
                </a:solidFill>
              </a:defRPr>
            </a:lvl1pPr>
          </a:lstStyle>
          <a:p>
            <a:r>
              <a:rPr lang="en-US"/>
              <a:t>Click icon to add background picture. Ensure sufficient contrast exists between photo and white text.</a:t>
            </a:r>
          </a:p>
        </p:txBody>
      </p:sp>
      <p:sp>
        <p:nvSpPr>
          <p:cNvPr id="12" name="Title 2"/>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3"/>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4"/>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t>10/2/2023</a:t>
            </a:fld>
            <a:endParaRPr lang="en-US"/>
          </a:p>
        </p:txBody>
      </p:sp>
      <p:sp>
        <p:nvSpPr>
          <p:cNvPr id="5" name="Footer Placeholder 5"/>
          <p:cNvSpPr>
            <a:spLocks noGrp="1"/>
          </p:cNvSpPr>
          <p:nvPr>
            <p:ph type="ftr" sz="quarter" idx="12"/>
          </p:nvPr>
        </p:nvSpPr>
        <p:spPr bwMode="white"/>
        <p:txBody>
          <a:bodyPr/>
          <a:lstStyle>
            <a:lvl1pPr>
              <a:defRPr>
                <a:solidFill>
                  <a:schemeClr val="bg1"/>
                </a:solidFill>
              </a:defRPr>
            </a:lvl1pPr>
          </a:lstStyle>
          <a:p>
            <a:r>
              <a:rPr lang="en-US"/>
              <a:t>health.state.mn.us</a:t>
            </a:r>
          </a:p>
        </p:txBody>
      </p:sp>
      <p:sp>
        <p:nvSpPr>
          <p:cNvPr id="4" name="Slide Number Placeholder 6"/>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947260539"/>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a:t>Add “thank you” here</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10/2/2023</a:t>
            </a:fld>
            <a:endParaRPr lang="en-US"/>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a:t>health.state.mn.us</a:t>
            </a: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pPr/>
              <a:t>‹#›</a:t>
            </a:fld>
            <a:endParaRPr lang="en-US"/>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7" descr="Minnesota Department of Health logo">
            <a:extLst>
              <a:ext uri="{FF2B5EF4-FFF2-40B4-BE49-F238E27FC236}">
                <a16:creationId xmlns:a16="http://schemas.microsoft.com/office/drawing/2014/main" id="{5592C70C-B546-4A40-9C26-6C857E0F9EC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80090" y="705704"/>
            <a:ext cx="2427390" cy="346770"/>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Add “thank you” here</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10/2/2023</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health.state.mn.us</a:t>
            </a:r>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8" descr="Minnesota Department of Health logo">
            <a:extLst>
              <a:ext uri="{FF2B5EF4-FFF2-40B4-BE49-F238E27FC236}">
                <a16:creationId xmlns:a16="http://schemas.microsoft.com/office/drawing/2014/main" id="{2A40E8AF-55F5-4194-AB93-9716C425792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80090" y="705704"/>
            <a:ext cx="2427390" cy="346770"/>
          </a:xfrm>
          <a:prstGeom prst="rect">
            <a:avLst/>
          </a:prstGeom>
        </p:spPr>
      </p:pic>
    </p:spTree>
    <p:extLst>
      <p:ext uri="{BB962C8B-B14F-4D97-AF65-F5344CB8AC3E}">
        <p14:creationId xmlns:p14="http://schemas.microsoft.com/office/powerpoint/2010/main" val="21096085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 col / 1 row">
    <p:bg bwMode="gray">
      <p:bgRef idx="1001">
        <a:schemeClr val="bg1"/>
      </p:bgRef>
    </p:bg>
    <p:spTree>
      <p:nvGrpSpPr>
        <p:cNvPr id="1" name=""/>
        <p:cNvGrpSpPr/>
        <p:nvPr/>
      </p:nvGrpSpPr>
      <p:grpSpPr>
        <a:xfrm>
          <a:off x="0" y="0"/>
          <a:ext cx="0" cy="0"/>
          <a:chOff x="0" y="0"/>
          <a:chExt cx="0" cy="0"/>
        </a:xfrm>
      </p:grpSpPr>
      <p:grpSp>
        <p:nvGrpSpPr>
          <p:cNvPr id="7" name="Group 6" descr="&quot;&quot;"/>
          <p:cNvGrpSpPr/>
          <p:nvPr userDrawn="1"/>
        </p:nvGrpSpPr>
        <p:grpSpPr>
          <a:xfrm>
            <a:off x="0" y="-128"/>
            <a:ext cx="12192000" cy="1335409"/>
            <a:chOff x="0" y="-128"/>
            <a:chExt cx="12192000" cy="1335409"/>
          </a:xfrm>
        </p:grpSpPr>
        <p:sp>
          <p:nvSpPr>
            <p:cNvPr id="9"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4" name="Title 2"/>
          <p:cNvSpPr>
            <a:spLocks noGrp="1"/>
          </p:cNvSpPr>
          <p:nvPr>
            <p:ph type="title" hasCustomPrompt="1"/>
          </p:nvPr>
        </p:nvSpPr>
        <p:spPr bwMode="white">
          <a:xfrm>
            <a:off x="0" y="-1"/>
            <a:ext cx="11887200" cy="1216025"/>
          </a:xfrm>
          <a:noFill/>
        </p:spPr>
        <p:txBody>
          <a:bodyPr lIns="0" rIns="0">
            <a:normAutofit/>
          </a:bodyPr>
          <a:lstStyle>
            <a:lvl1pPr marL="457200" algn="r">
              <a:spcBef>
                <a:spcPts val="0"/>
              </a:spcBef>
              <a:spcAft>
                <a:spcPts val="0"/>
              </a:spcAft>
              <a:defRPr sz="3600" b="1">
                <a:solidFill>
                  <a:schemeClr val="bg1"/>
                </a:solidFill>
              </a:defRPr>
            </a:lvl1pPr>
          </a:lstStyle>
          <a:p>
            <a:r>
              <a:rPr lang="en-US"/>
              <a:t>Slide title – 1 col / 1 row</a:t>
            </a:r>
          </a:p>
        </p:txBody>
      </p:sp>
      <p:sp>
        <p:nvSpPr>
          <p:cNvPr id="3" name="Content Placeholder 3"/>
          <p:cNvSpPr>
            <a:spLocks noGrp="1"/>
          </p:cNvSpPr>
          <p:nvPr>
            <p:ph idx="1" hasCustomPrompt="1"/>
          </p:nvPr>
        </p:nvSpPr>
        <p:spPr bwMode="gray">
          <a:xfrm>
            <a:off x="1529542" y="1594624"/>
            <a:ext cx="10357658" cy="4582339"/>
          </a:xfrm>
          <a:noFill/>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Add text or click icon to add object</a:t>
            </a:r>
          </a:p>
          <a:p>
            <a:pPr lvl="1"/>
            <a:r>
              <a:rPr lang="en-US" err="1"/>
              <a:t>Lsjkdflksd</a:t>
            </a:r>
            <a:endParaRPr lang="en-US"/>
          </a:p>
          <a:p>
            <a:pPr lvl="2"/>
            <a:r>
              <a:rPr lang="en-US" err="1"/>
              <a:t>Lkjsdlksd</a:t>
            </a:r>
            <a:endParaRPr lang="en-US"/>
          </a:p>
          <a:p>
            <a:pPr lvl="3"/>
            <a:r>
              <a:rPr lang="en-US"/>
              <a:t>;</a:t>
            </a:r>
            <a:r>
              <a:rPr lang="en-US" err="1"/>
              <a:t>kfs;lsd</a:t>
            </a:r>
            <a:endParaRPr lang="en-US"/>
          </a:p>
          <a:p>
            <a:pPr lvl="4"/>
            <a:r>
              <a:rPr lang="en-US" err="1"/>
              <a:t>L;ksdlksd</a:t>
            </a:r>
            <a:endParaRPr lang="en-US"/>
          </a:p>
        </p:txBody>
      </p:sp>
      <p:sp>
        <p:nvSpPr>
          <p:cNvPr id="6" name="Slide Number Placeholder 6"/>
          <p:cNvSpPr>
            <a:spLocks noGrp="1"/>
          </p:cNvSpPr>
          <p:nvPr>
            <p:ph type="sldNum" sz="quarter" idx="12"/>
          </p:nvPr>
        </p:nvSpPr>
        <p:spPr bwMode="black">
          <a:xfrm>
            <a:off x="10425426" y="6324600"/>
            <a:ext cx="1462668" cy="365125"/>
          </a:xfrm>
        </p:spPr>
        <p:txBody>
          <a:bodyPr/>
          <a:lstStyle/>
          <a:p>
            <a:fld id="{48F63A3B-78C7-47BE-AE5E-E10140E04643}" type="slidenum">
              <a:rPr lang="en-US" smtClean="0"/>
              <a:t>‹#›</a:t>
            </a:fld>
            <a:endParaRPr lang="en-US"/>
          </a:p>
        </p:txBody>
      </p:sp>
      <p:pic>
        <p:nvPicPr>
          <p:cNvPr id="8"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833760096"/>
      </p:ext>
    </p:extLst>
  </p:cSld>
  <p:clrMapOvr>
    <a:masterClrMapping/>
  </p:clrMapOvr>
  <p:extLst>
    <p:ext uri="{DCECCB84-F9BA-43D5-87BE-67443E8EF086}">
      <p15:sldGuideLst xmlns:p15="http://schemas.microsoft.com/office/powerpoint/2012/main">
        <p15:guide id="1" pos="9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 w text 1/3 1/3 1/3">
    <p:spTree>
      <p:nvGrpSpPr>
        <p:cNvPr id="1" name=""/>
        <p:cNvGrpSpPr/>
        <p:nvPr/>
      </p:nvGrpSpPr>
      <p:grpSpPr>
        <a:xfrm>
          <a:off x="0" y="0"/>
          <a:ext cx="0" cy="0"/>
          <a:chOff x="0" y="0"/>
          <a:chExt cx="0" cy="0"/>
        </a:xfrm>
      </p:grpSpPr>
      <p:sp>
        <p:nvSpPr>
          <p:cNvPr id="7" name="Number"/>
          <p:cNvSpPr>
            <a:spLocks noGrp="1"/>
          </p:cNvSpPr>
          <p:nvPr>
            <p:ph type="sldNum" sz="quarter" idx="12"/>
          </p:nvPr>
        </p:nvSpPr>
        <p:spPr>
          <a:xfrm>
            <a:off x="10189952" y="6356350"/>
            <a:ext cx="1392447" cy="365125"/>
          </a:xfrm>
        </p:spPr>
        <p:txBody>
          <a:bodyPr/>
          <a:lstStyle/>
          <a:p>
            <a:fld id="{C77968C3-7B7E-411D-B105-08F43D0B3F8A}" type="slidenum">
              <a:rPr lang="en-US" smtClean="0"/>
              <a:t>‹#›</a:t>
            </a:fld>
            <a:endParaRPr lang="en-US"/>
          </a:p>
        </p:txBody>
      </p:sp>
      <p:sp>
        <p:nvSpPr>
          <p:cNvPr id="8" name="Footer"/>
          <p:cNvSpPr>
            <a:spLocks noGrp="1"/>
          </p:cNvSpPr>
          <p:nvPr>
            <p:ph type="ftr" sz="quarter" idx="3"/>
          </p:nvPr>
        </p:nvSpPr>
        <p:spPr>
          <a:xfrm>
            <a:off x="1659148" y="6356350"/>
            <a:ext cx="8873704" cy="365125"/>
          </a:xfrm>
          <a:prstGeom prst="rect">
            <a:avLst/>
          </a:prstGeom>
        </p:spPr>
        <p:txBody>
          <a:bodyPr vert="horz" lIns="91440" tIns="45720" rIns="91440" bIns="45720" rtlCol="0" anchor="ctr"/>
          <a:lstStyle>
            <a:lvl1pPr algn="ctr">
              <a:defRPr sz="1000" b="1" i="0" cap="all" spc="100" baseline="0">
                <a:solidFill>
                  <a:schemeClr val="accent1"/>
                </a:solidFill>
                <a:latin typeface="Calibri" panose="020F0502020204030204" pitchFamily="34" charset="0"/>
              </a:defRPr>
            </a:lvl1pPr>
          </a:lstStyle>
          <a:p>
            <a:r>
              <a:rPr lang="en-US"/>
              <a:t>PROTECTING, MAINTAINING AND IMPROVING THE HEALTH OF ALL MINNESOTANS</a:t>
            </a:r>
          </a:p>
        </p:txBody>
      </p:sp>
      <p:sp>
        <p:nvSpPr>
          <p:cNvPr id="22" name="Date"/>
          <p:cNvSpPr>
            <a:spLocks noGrp="1"/>
          </p:cNvSpPr>
          <p:nvPr>
            <p:ph type="dt" sz="half" idx="14"/>
          </p:nvPr>
        </p:nvSpPr>
        <p:spPr>
          <a:xfrm>
            <a:off x="632460" y="6367780"/>
            <a:ext cx="1392448" cy="365125"/>
          </a:xfrm>
          <a:prstGeom prst="rect">
            <a:avLst/>
          </a:prstGeom>
        </p:spPr>
        <p:txBody>
          <a:bodyPr vert="horz" lIns="91440" tIns="45720" rIns="91440" bIns="45720" rtlCol="0" anchor="ctr"/>
          <a:lstStyle>
            <a:lvl1pPr algn="l">
              <a:defRPr sz="1000" b="1" spc="200" baseline="0">
                <a:solidFill>
                  <a:schemeClr val="accent1"/>
                </a:solidFill>
              </a:defRPr>
            </a:lvl1pPr>
          </a:lstStyle>
          <a:p>
            <a:fld id="{B03B318F-DCD9-4300-8D6C-27366D417958}" type="datetime1">
              <a:rPr lang="en-US" smtClean="0"/>
              <a:t>10/2/2023</a:t>
            </a:fld>
            <a:endParaRPr lang="en-US"/>
          </a:p>
        </p:txBody>
      </p:sp>
      <p:sp>
        <p:nvSpPr>
          <p:cNvPr id="19" name="Text Placeholder 3"/>
          <p:cNvSpPr>
            <a:spLocks noGrp="1"/>
          </p:cNvSpPr>
          <p:nvPr>
            <p:ph type="body" sz="half" idx="19" hasCustomPrompt="1"/>
          </p:nvPr>
        </p:nvSpPr>
        <p:spPr>
          <a:xfrm>
            <a:off x="8229601" y="4800600"/>
            <a:ext cx="3352800" cy="1371600"/>
          </a:xfrm>
        </p:spPr>
        <p:txBody>
          <a:bodyPr>
            <a:normAutofit/>
          </a:bodyPr>
          <a:lstStyle>
            <a:lvl1pPr marL="0" indent="0" algn="ctr">
              <a:buNone/>
              <a:defRPr sz="24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for above Image</a:t>
            </a:r>
          </a:p>
        </p:txBody>
      </p:sp>
      <p:sp>
        <p:nvSpPr>
          <p:cNvPr id="25" name="Picture Placeholder 3" descr="picture"/>
          <p:cNvSpPr>
            <a:spLocks noGrp="1"/>
          </p:cNvSpPr>
          <p:nvPr>
            <p:ph type="pic" idx="21" hasCustomPrompt="1"/>
          </p:nvPr>
        </p:nvSpPr>
        <p:spPr>
          <a:xfrm>
            <a:off x="8241030" y="1828799"/>
            <a:ext cx="3341370" cy="2781301"/>
          </a:xfrm>
          <a:solidFill>
            <a:schemeClr val="bg2">
              <a:lumMod val="85000"/>
            </a:schemeClr>
          </a:solidFill>
        </p:spPr>
        <p:txBody>
          <a:bodyPr anchor="t"/>
          <a:lstStyle>
            <a:lvl1pPr marL="0" marR="0" indent="0" algn="ctr" defTabSz="914400" rtl="0" eaLnBrk="1" fontAlgn="auto" latinLnBrk="0" hangingPunct="1">
              <a:lnSpc>
                <a:spcPct val="100000"/>
              </a:lnSpc>
              <a:spcBef>
                <a:spcPts val="1000"/>
              </a:spcBef>
              <a:spcAft>
                <a:spcPts val="0"/>
              </a:spcAft>
              <a:buClr>
                <a:schemeClr val="accent5"/>
              </a:buClr>
              <a:buSzTx/>
              <a:buFont typeface="Wingdings" panose="05000000000000000000" pitchFamily="2" charset="2"/>
              <a:buNone/>
              <a:tabLst/>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accent5"/>
              </a:buClr>
              <a:buSzTx/>
              <a:buFont typeface="Wingdings" panose="05000000000000000000" pitchFamily="2" charset="2"/>
              <a:buNone/>
              <a:tabLst/>
              <a:defRPr/>
            </a:pPr>
            <a:r>
              <a:rPr lang="en-US"/>
              <a:t>CLICK CENTER TO ADD IMAGE</a:t>
            </a:r>
          </a:p>
        </p:txBody>
      </p:sp>
      <p:sp>
        <p:nvSpPr>
          <p:cNvPr id="18" name="Text Placeholder 2"/>
          <p:cNvSpPr>
            <a:spLocks noGrp="1"/>
          </p:cNvSpPr>
          <p:nvPr>
            <p:ph type="body" sz="half" idx="18" hasCustomPrompt="1"/>
          </p:nvPr>
        </p:nvSpPr>
        <p:spPr>
          <a:xfrm>
            <a:off x="4425314" y="4800600"/>
            <a:ext cx="3341371" cy="1371600"/>
          </a:xfrm>
        </p:spPr>
        <p:txBody>
          <a:bodyPr>
            <a:normAutofit/>
          </a:bodyPr>
          <a:lstStyle>
            <a:lvl1pPr marL="0" indent="0" algn="ctr">
              <a:buNone/>
              <a:defRPr sz="24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for above image</a:t>
            </a:r>
          </a:p>
        </p:txBody>
      </p:sp>
      <p:sp>
        <p:nvSpPr>
          <p:cNvPr id="28" name="Picture Placeholder 2" descr="picture"/>
          <p:cNvSpPr>
            <a:spLocks noGrp="1"/>
          </p:cNvSpPr>
          <p:nvPr>
            <p:ph type="pic" idx="23" hasCustomPrompt="1"/>
          </p:nvPr>
        </p:nvSpPr>
        <p:spPr>
          <a:xfrm>
            <a:off x="4425315" y="1856305"/>
            <a:ext cx="3341370" cy="2753795"/>
          </a:xfrm>
          <a:solidFill>
            <a:schemeClr val="bg2">
              <a:lumMod val="85000"/>
            </a:schemeClr>
          </a:solidFill>
        </p:spPr>
        <p:txBody>
          <a:bodyPr anchor="t"/>
          <a:lstStyle>
            <a:lvl1pPr marL="0" marR="0" indent="0" algn="ctr" defTabSz="914400" rtl="0" eaLnBrk="1" fontAlgn="auto" latinLnBrk="0" hangingPunct="1">
              <a:lnSpc>
                <a:spcPct val="100000"/>
              </a:lnSpc>
              <a:spcBef>
                <a:spcPts val="1000"/>
              </a:spcBef>
              <a:spcAft>
                <a:spcPts val="0"/>
              </a:spcAft>
              <a:buClr>
                <a:schemeClr val="accent5"/>
              </a:buClr>
              <a:buSzTx/>
              <a:buFont typeface="Wingdings" panose="05000000000000000000" pitchFamily="2" charset="2"/>
              <a:buNone/>
              <a:tabLst/>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accent5"/>
              </a:buClr>
              <a:buSzTx/>
              <a:buFont typeface="Wingdings" panose="05000000000000000000" pitchFamily="2" charset="2"/>
              <a:buNone/>
              <a:tabLst/>
              <a:defRPr/>
            </a:pPr>
            <a:r>
              <a:rPr lang="en-US"/>
              <a:t>CLICK CENTER TO ADD IMAGE</a:t>
            </a:r>
          </a:p>
        </p:txBody>
      </p:sp>
      <p:sp>
        <p:nvSpPr>
          <p:cNvPr id="4" name="Text Placeholder 1"/>
          <p:cNvSpPr>
            <a:spLocks noGrp="1"/>
          </p:cNvSpPr>
          <p:nvPr>
            <p:ph type="body" sz="half" idx="2" hasCustomPrompt="1"/>
          </p:nvPr>
        </p:nvSpPr>
        <p:spPr>
          <a:xfrm>
            <a:off x="609600" y="4800600"/>
            <a:ext cx="3352800" cy="1371600"/>
          </a:xfrm>
        </p:spPr>
        <p:txBody>
          <a:bodyPr>
            <a:normAutofit/>
          </a:bodyPr>
          <a:lstStyle>
            <a:lvl1pPr marL="0" indent="0" algn="ctr">
              <a:buNone/>
              <a:defRPr sz="24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for above image</a:t>
            </a:r>
          </a:p>
        </p:txBody>
      </p:sp>
      <p:sp>
        <p:nvSpPr>
          <p:cNvPr id="27" name="Picture Placeholder 1" descr="picture"/>
          <p:cNvSpPr>
            <a:spLocks noGrp="1"/>
          </p:cNvSpPr>
          <p:nvPr>
            <p:ph type="pic" idx="22" hasCustomPrompt="1"/>
          </p:nvPr>
        </p:nvSpPr>
        <p:spPr>
          <a:xfrm>
            <a:off x="609600" y="1828798"/>
            <a:ext cx="3341370" cy="2787652"/>
          </a:xfrm>
          <a:solidFill>
            <a:schemeClr val="bg2">
              <a:lumMod val="85000"/>
            </a:schemeClr>
          </a:solidFill>
        </p:spPr>
        <p:txBody>
          <a:bodyPr anchor="t"/>
          <a:lstStyle>
            <a:lvl1pPr marL="0" marR="0" indent="0" algn="ctr" defTabSz="914400" rtl="0" eaLnBrk="1" fontAlgn="auto" latinLnBrk="0" hangingPunct="1">
              <a:lnSpc>
                <a:spcPct val="100000"/>
              </a:lnSpc>
              <a:spcBef>
                <a:spcPts val="1000"/>
              </a:spcBef>
              <a:spcAft>
                <a:spcPts val="0"/>
              </a:spcAft>
              <a:buClr>
                <a:schemeClr val="accent5"/>
              </a:buClr>
              <a:buSzTx/>
              <a:buFont typeface="Wingdings" panose="05000000000000000000" pitchFamily="2" charset="2"/>
              <a:buNone/>
              <a:tabLst/>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accent5"/>
              </a:buClr>
              <a:buSzTx/>
              <a:buFont typeface="Wingdings" panose="05000000000000000000" pitchFamily="2" charset="2"/>
              <a:buNone/>
              <a:tabLst/>
              <a:defRPr/>
            </a:pPr>
            <a:r>
              <a:rPr lang="en-US"/>
              <a:t>CLICK CENTER TO ADD IMAGE</a:t>
            </a:r>
          </a:p>
        </p:txBody>
      </p:sp>
      <p:grpSp>
        <p:nvGrpSpPr>
          <p:cNvPr id="16" name="Group 15"/>
          <p:cNvGrpSpPr/>
          <p:nvPr userDrawn="1"/>
        </p:nvGrpSpPr>
        <p:grpSpPr>
          <a:xfrm>
            <a:off x="0" y="0"/>
            <a:ext cx="12192000" cy="1360170"/>
            <a:chOff x="0" y="0"/>
            <a:chExt cx="12192000" cy="1360170"/>
          </a:xfrm>
        </p:grpSpPr>
        <p:sp>
          <p:nvSpPr>
            <p:cNvPr id="20" name="bluebar"/>
            <p:cNvSpPr/>
            <p:nvPr userDrawn="1"/>
          </p:nvSpPr>
          <p:spPr>
            <a:xfrm>
              <a:off x="0" y="1223010"/>
              <a:ext cx="1219200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0" y="0"/>
              <a:ext cx="121920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Title 7"/>
          <p:cNvSpPr>
            <a:spLocks noGrp="1"/>
          </p:cNvSpPr>
          <p:nvPr>
            <p:ph type="title" hasCustomPrompt="1"/>
          </p:nvPr>
        </p:nvSpPr>
        <p:spPr bwMode="gray">
          <a:xfrm>
            <a:off x="609600" y="0"/>
            <a:ext cx="10972800" cy="1104900"/>
          </a:xfrm>
        </p:spPr>
        <p:txBody>
          <a:bodyPr anchor="b">
            <a:normAutofit/>
          </a:bodyPr>
          <a:lstStyle>
            <a:lvl1pPr algn="r">
              <a:defRPr sz="3600" baseline="0">
                <a:solidFill>
                  <a:schemeClr val="bg2"/>
                </a:solidFill>
              </a:defRPr>
            </a:lvl1pPr>
          </a:lstStyle>
          <a:p>
            <a:r>
              <a:rPr lang="en-US"/>
              <a:t>Slide Title  1/3 + 1/3 + 1/3</a:t>
            </a:r>
          </a:p>
        </p:txBody>
      </p:sp>
    </p:spTree>
    <p:extLst>
      <p:ext uri="{BB962C8B-B14F-4D97-AF65-F5344CB8AC3E}">
        <p14:creationId xmlns:p14="http://schemas.microsoft.com/office/powerpoint/2010/main" val="109259232"/>
      </p:ext>
    </p:extLst>
  </p:cSld>
  <p:clrMapOvr>
    <a:masterClrMapping/>
  </p:clrMapOvr>
  <p:extLst>
    <p:ext uri="{DCECCB84-F9BA-43D5-87BE-67443E8EF086}">
      <p15:sldGuideLst xmlns:p15="http://schemas.microsoft.com/office/powerpoint/2012/main">
        <p15:guide id="1" orient="horz" pos="3024">
          <p15:clr>
            <a:srgbClr val="FBAE40"/>
          </p15:clr>
        </p15:guide>
        <p15:guide id="2" orient="horz" pos="290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amp; bar 1/1">
    <p:spTree>
      <p:nvGrpSpPr>
        <p:cNvPr id="1" name=""/>
        <p:cNvGrpSpPr/>
        <p:nvPr/>
      </p:nvGrpSpPr>
      <p:grpSpPr>
        <a:xfrm>
          <a:off x="0" y="0"/>
          <a:ext cx="0" cy="0"/>
          <a:chOff x="0" y="0"/>
          <a:chExt cx="0" cy="0"/>
        </a:xfrm>
      </p:grpSpPr>
      <p:sp>
        <p:nvSpPr>
          <p:cNvPr id="5" name="Number"/>
          <p:cNvSpPr>
            <a:spLocks noGrp="1"/>
          </p:cNvSpPr>
          <p:nvPr>
            <p:ph type="sldNum" sz="quarter" idx="12"/>
          </p:nvPr>
        </p:nvSpPr>
        <p:spPr>
          <a:xfrm>
            <a:off x="10148042" y="6374130"/>
            <a:ext cx="1392447" cy="365125"/>
          </a:xfrm>
        </p:spPr>
        <p:txBody>
          <a:bodyPr/>
          <a:lstStyle/>
          <a:p>
            <a:fld id="{C77968C3-7B7E-411D-B105-08F43D0B3F8A}" type="slidenum">
              <a:rPr lang="en-US" smtClean="0"/>
              <a:t>‹#›</a:t>
            </a:fld>
            <a:endParaRPr lang="en-US"/>
          </a:p>
        </p:txBody>
      </p:sp>
      <p:sp>
        <p:nvSpPr>
          <p:cNvPr id="6" name="Footer"/>
          <p:cNvSpPr>
            <a:spLocks noGrp="1"/>
          </p:cNvSpPr>
          <p:nvPr>
            <p:ph type="ftr" sz="quarter" idx="3"/>
          </p:nvPr>
        </p:nvSpPr>
        <p:spPr>
          <a:xfrm>
            <a:off x="2002048" y="6367780"/>
            <a:ext cx="8145994" cy="365125"/>
          </a:xfrm>
          <a:prstGeom prst="rect">
            <a:avLst/>
          </a:prstGeom>
        </p:spPr>
        <p:txBody>
          <a:bodyPr vert="horz" lIns="91440" tIns="45720" rIns="91440" bIns="45720" rtlCol="0" anchor="ctr"/>
          <a:lstStyle>
            <a:lvl1pPr algn="ctr">
              <a:defRPr sz="1000" b="1" i="0" cap="all" spc="100" baseline="0">
                <a:solidFill>
                  <a:schemeClr val="accent1"/>
                </a:solidFill>
                <a:latin typeface="Calibri" panose="020F0502020204030204" pitchFamily="34" charset="0"/>
              </a:defRPr>
            </a:lvl1pPr>
          </a:lstStyle>
          <a:p>
            <a:r>
              <a:rPr lang="en-US"/>
              <a:t>PROTECTING, MAINTAINING AND IMPROVING THE HEALTH OF ALL MINNESOTANS</a:t>
            </a:r>
          </a:p>
        </p:txBody>
      </p:sp>
      <p:sp>
        <p:nvSpPr>
          <p:cNvPr id="30" name="Date"/>
          <p:cNvSpPr>
            <a:spLocks noGrp="1"/>
          </p:cNvSpPr>
          <p:nvPr>
            <p:ph type="dt" sz="half" idx="14"/>
          </p:nvPr>
        </p:nvSpPr>
        <p:spPr>
          <a:xfrm>
            <a:off x="609600" y="6367779"/>
            <a:ext cx="1392448" cy="365125"/>
          </a:xfrm>
          <a:prstGeom prst="rect">
            <a:avLst/>
          </a:prstGeom>
        </p:spPr>
        <p:txBody>
          <a:bodyPr vert="horz" lIns="91440" tIns="45720" rIns="91440" bIns="45720" rtlCol="0" anchor="ctr"/>
          <a:lstStyle>
            <a:lvl1pPr algn="l">
              <a:defRPr sz="1000" b="1" spc="200" baseline="0">
                <a:solidFill>
                  <a:schemeClr val="accent1"/>
                </a:solidFill>
              </a:defRPr>
            </a:lvl1pPr>
          </a:lstStyle>
          <a:p>
            <a:fld id="{B03B318F-DCD9-4300-8D6C-27366D417958}" type="datetime1">
              <a:rPr lang="en-US" smtClean="0"/>
              <a:t>10/2/2023</a:t>
            </a:fld>
            <a:endParaRPr lang="en-US"/>
          </a:p>
        </p:txBody>
      </p:sp>
      <p:sp>
        <p:nvSpPr>
          <p:cNvPr id="29" name="Text Placeholder 4"/>
          <p:cNvSpPr>
            <a:spLocks noGrp="1"/>
          </p:cNvSpPr>
          <p:nvPr>
            <p:ph type="body" sz="quarter" idx="24" hasCustomPrompt="1"/>
          </p:nvPr>
        </p:nvSpPr>
        <p:spPr>
          <a:xfrm>
            <a:off x="8526309" y="4156239"/>
            <a:ext cx="3055812"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Text</a:t>
            </a:r>
          </a:p>
        </p:txBody>
      </p:sp>
      <p:sp>
        <p:nvSpPr>
          <p:cNvPr id="33" name="Picture Placeholder 4"/>
          <p:cNvSpPr>
            <a:spLocks noGrp="1"/>
          </p:cNvSpPr>
          <p:nvPr>
            <p:ph type="pic" sz="quarter" idx="27" hasCustomPrompt="1"/>
          </p:nvPr>
        </p:nvSpPr>
        <p:spPr>
          <a:xfrm>
            <a:off x="6338299" y="4156238"/>
            <a:ext cx="1858809" cy="1858809"/>
          </a:xfrm>
          <a:prstGeom prst="rect">
            <a:avLst/>
          </a:prstGeom>
          <a:solidFill>
            <a:schemeClr val="bg2">
              <a:lumMod val="85000"/>
            </a:schemeClr>
          </a:solidFill>
          <a:ln w="28575">
            <a:noFill/>
          </a:ln>
        </p:spPr>
        <p:txBody>
          <a:bodyPr anchor="t">
            <a:normAutofit/>
          </a:bodyPr>
          <a:lstStyle>
            <a:lvl1pPr marL="0" indent="0" algn="ctr">
              <a:buNone/>
              <a:defRPr sz="1200"/>
            </a:lvl1pPr>
          </a:lstStyle>
          <a:p>
            <a:r>
              <a:rPr lang="en-US"/>
              <a:t>CLICK CENTER TO ADD IMAGE</a:t>
            </a:r>
          </a:p>
        </p:txBody>
      </p:sp>
      <p:sp>
        <p:nvSpPr>
          <p:cNvPr id="20" name="Text Placeholder 3"/>
          <p:cNvSpPr>
            <a:spLocks noGrp="1"/>
          </p:cNvSpPr>
          <p:nvPr>
            <p:ph type="body" sz="quarter" idx="18" hasCustomPrompt="1"/>
          </p:nvPr>
        </p:nvSpPr>
        <p:spPr>
          <a:xfrm>
            <a:off x="8526309" y="1828800"/>
            <a:ext cx="3055812"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Text</a:t>
            </a:r>
          </a:p>
        </p:txBody>
      </p:sp>
      <p:sp>
        <p:nvSpPr>
          <p:cNvPr id="31" name="Picture Placeholder 3"/>
          <p:cNvSpPr>
            <a:spLocks noGrp="1"/>
          </p:cNvSpPr>
          <p:nvPr>
            <p:ph type="pic" sz="quarter" idx="25" hasCustomPrompt="1"/>
          </p:nvPr>
        </p:nvSpPr>
        <p:spPr>
          <a:xfrm>
            <a:off x="6324600" y="1828800"/>
            <a:ext cx="1858809" cy="1858809"/>
          </a:xfrm>
          <a:prstGeom prst="rect">
            <a:avLst/>
          </a:prstGeom>
          <a:solidFill>
            <a:schemeClr val="bg2">
              <a:lumMod val="85000"/>
            </a:schemeClr>
          </a:solidFill>
          <a:ln w="28575">
            <a:noFill/>
          </a:ln>
        </p:spPr>
        <p:txBody>
          <a:bodyPr anchor="t">
            <a:normAutofit/>
          </a:bodyPr>
          <a:lstStyle>
            <a:lvl1pPr marL="0" indent="0" algn="ctr">
              <a:buNone/>
              <a:defRPr sz="1200"/>
            </a:lvl1pPr>
          </a:lstStyle>
          <a:p>
            <a:r>
              <a:rPr lang="en-US"/>
              <a:t>CLICK CENTER TO ADD IMAGE</a:t>
            </a:r>
          </a:p>
        </p:txBody>
      </p:sp>
      <p:sp>
        <p:nvSpPr>
          <p:cNvPr id="27" name="Text Placeholder 2"/>
          <p:cNvSpPr>
            <a:spLocks noGrp="1"/>
          </p:cNvSpPr>
          <p:nvPr>
            <p:ph type="body" sz="quarter" idx="22" hasCustomPrompt="1"/>
          </p:nvPr>
        </p:nvSpPr>
        <p:spPr>
          <a:xfrm>
            <a:off x="2811309" y="4156239"/>
            <a:ext cx="3055812"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Text</a:t>
            </a:r>
          </a:p>
        </p:txBody>
      </p:sp>
      <p:sp>
        <p:nvSpPr>
          <p:cNvPr id="32" name="Picture Placeholder 2"/>
          <p:cNvSpPr>
            <a:spLocks noGrp="1"/>
          </p:cNvSpPr>
          <p:nvPr>
            <p:ph type="pic" sz="quarter" idx="26" hasCustomPrompt="1"/>
          </p:nvPr>
        </p:nvSpPr>
        <p:spPr>
          <a:xfrm>
            <a:off x="609879" y="4156238"/>
            <a:ext cx="1858809" cy="1858809"/>
          </a:xfrm>
          <a:prstGeom prst="rect">
            <a:avLst/>
          </a:prstGeom>
          <a:solidFill>
            <a:schemeClr val="bg2">
              <a:lumMod val="85000"/>
            </a:schemeClr>
          </a:solidFill>
          <a:ln w="28575">
            <a:noFill/>
          </a:ln>
        </p:spPr>
        <p:txBody>
          <a:bodyPr anchor="t">
            <a:normAutofit/>
          </a:bodyPr>
          <a:lstStyle>
            <a:lvl1pPr marL="0" indent="0" algn="ctr">
              <a:buNone/>
              <a:defRPr sz="1200"/>
            </a:lvl1pPr>
          </a:lstStyle>
          <a:p>
            <a:r>
              <a:rPr lang="en-US"/>
              <a:t>CLICK CENTER TO ADD IMAGE</a:t>
            </a:r>
          </a:p>
        </p:txBody>
      </p:sp>
      <p:sp>
        <p:nvSpPr>
          <p:cNvPr id="25" name="Text Placeholder 1"/>
          <p:cNvSpPr>
            <a:spLocks noGrp="1"/>
          </p:cNvSpPr>
          <p:nvPr>
            <p:ph type="body" sz="quarter" idx="20" hasCustomPrompt="1"/>
          </p:nvPr>
        </p:nvSpPr>
        <p:spPr>
          <a:xfrm>
            <a:off x="2811588" y="1828800"/>
            <a:ext cx="3055812"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Text</a:t>
            </a:r>
          </a:p>
        </p:txBody>
      </p:sp>
      <p:sp>
        <p:nvSpPr>
          <p:cNvPr id="24" name="Picture Placeholder 1"/>
          <p:cNvSpPr>
            <a:spLocks noGrp="1"/>
          </p:cNvSpPr>
          <p:nvPr>
            <p:ph type="pic" sz="quarter" idx="19" hasCustomPrompt="1"/>
          </p:nvPr>
        </p:nvSpPr>
        <p:spPr>
          <a:xfrm>
            <a:off x="609879" y="1828800"/>
            <a:ext cx="1858809" cy="1858809"/>
          </a:xfrm>
          <a:prstGeom prst="rect">
            <a:avLst/>
          </a:prstGeom>
          <a:solidFill>
            <a:schemeClr val="bg2">
              <a:lumMod val="85000"/>
            </a:schemeClr>
          </a:solidFill>
          <a:ln w="28575">
            <a:noFill/>
          </a:ln>
        </p:spPr>
        <p:txBody>
          <a:bodyPr anchor="t">
            <a:normAutofit/>
          </a:bodyPr>
          <a:lstStyle>
            <a:lvl1pPr marL="0" indent="0" algn="ctr">
              <a:buNone/>
              <a:defRPr sz="1200"/>
            </a:lvl1pPr>
          </a:lstStyle>
          <a:p>
            <a:r>
              <a:rPr lang="en-US"/>
              <a:t>CLICK CENTER TO ADD IMAGE</a:t>
            </a:r>
          </a:p>
        </p:txBody>
      </p:sp>
      <p:grpSp>
        <p:nvGrpSpPr>
          <p:cNvPr id="12" name="Group 11"/>
          <p:cNvGrpSpPr/>
          <p:nvPr userDrawn="1"/>
        </p:nvGrpSpPr>
        <p:grpSpPr>
          <a:xfrm>
            <a:off x="0" y="0"/>
            <a:ext cx="12192000" cy="1360170"/>
            <a:chOff x="0" y="0"/>
            <a:chExt cx="12192000" cy="1360170"/>
          </a:xfrm>
        </p:grpSpPr>
        <p:sp>
          <p:nvSpPr>
            <p:cNvPr id="13" name="bluebar"/>
            <p:cNvSpPr/>
            <p:nvPr userDrawn="1"/>
          </p:nvSpPr>
          <p:spPr>
            <a:xfrm>
              <a:off x="0" y="1223010"/>
              <a:ext cx="1219200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0"/>
              <a:ext cx="121920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Title 8"/>
          <p:cNvSpPr>
            <a:spLocks noGrp="1"/>
          </p:cNvSpPr>
          <p:nvPr>
            <p:ph type="title" hasCustomPrompt="1"/>
          </p:nvPr>
        </p:nvSpPr>
        <p:spPr bwMode="gray">
          <a:xfrm>
            <a:off x="609600" y="1"/>
            <a:ext cx="10972800" cy="1104900"/>
          </a:xfrm>
        </p:spPr>
        <p:txBody>
          <a:bodyPr>
            <a:normAutofit/>
          </a:bodyPr>
          <a:lstStyle>
            <a:lvl1pPr algn="r">
              <a:defRPr sz="3600" baseline="0">
                <a:solidFill>
                  <a:schemeClr val="bg2"/>
                </a:solidFill>
              </a:defRPr>
            </a:lvl1pPr>
          </a:lstStyle>
          <a:p>
            <a:r>
              <a:rPr lang="en-US"/>
              <a:t>Slide Title 1/4 + 1/4 + 1/4 + 1/4 </a:t>
            </a:r>
          </a:p>
        </p:txBody>
      </p:sp>
    </p:spTree>
    <p:extLst>
      <p:ext uri="{BB962C8B-B14F-4D97-AF65-F5344CB8AC3E}">
        <p14:creationId xmlns:p14="http://schemas.microsoft.com/office/powerpoint/2010/main" val="351659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50" Type="http://schemas.openxmlformats.org/officeDocument/2006/relationships/slideLayout" Target="../slideLayouts/slideLayout63.xml"/><Relationship Id="rId55" Type="http://schemas.openxmlformats.org/officeDocument/2006/relationships/slideLayout" Target="../slideLayouts/slideLayout68.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9" Type="http://schemas.openxmlformats.org/officeDocument/2006/relationships/slideLayout" Target="../slideLayouts/slideLayout42.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3" Type="http://schemas.openxmlformats.org/officeDocument/2006/relationships/slideLayout" Target="../slideLayouts/slideLayout66.xml"/><Relationship Id="rId58" Type="http://schemas.openxmlformats.org/officeDocument/2006/relationships/slideLayout" Target="../slideLayouts/slideLayout71.xml"/><Relationship Id="rId5" Type="http://schemas.openxmlformats.org/officeDocument/2006/relationships/slideLayout" Target="../slideLayouts/slideLayout18.xml"/><Relationship Id="rId61" Type="http://schemas.openxmlformats.org/officeDocument/2006/relationships/slideLayout" Target="../slideLayouts/slideLayout74.xml"/><Relationship Id="rId19" Type="http://schemas.openxmlformats.org/officeDocument/2006/relationships/slideLayout" Target="../slideLayouts/slideLayout3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56" Type="http://schemas.openxmlformats.org/officeDocument/2006/relationships/slideLayout" Target="../slideLayouts/slideLayout69.xml"/><Relationship Id="rId8" Type="http://schemas.openxmlformats.org/officeDocument/2006/relationships/slideLayout" Target="../slideLayouts/slideLayout21.xml"/><Relationship Id="rId51" Type="http://schemas.openxmlformats.org/officeDocument/2006/relationships/slideLayout" Target="../slideLayouts/slideLayout64.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59" Type="http://schemas.openxmlformats.org/officeDocument/2006/relationships/slideLayout" Target="../slideLayouts/slideLayout72.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54" Type="http://schemas.openxmlformats.org/officeDocument/2006/relationships/slideLayout" Target="../slideLayouts/slideLayout67.xml"/><Relationship Id="rId62"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slideLayout" Target="../slideLayouts/slideLayout62.xml"/><Relationship Id="rId57" Type="http://schemas.openxmlformats.org/officeDocument/2006/relationships/slideLayout" Target="../slideLayouts/slideLayout70.xml"/><Relationship Id="rId10" Type="http://schemas.openxmlformats.org/officeDocument/2006/relationships/slideLayout" Target="../slideLayouts/slideLayout23.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52" Type="http://schemas.openxmlformats.org/officeDocument/2006/relationships/slideLayout" Target="../slideLayouts/slideLayout65.xml"/><Relationship Id="rId60" Type="http://schemas.openxmlformats.org/officeDocument/2006/relationships/slideLayout" Target="../slideLayouts/slideLayout7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28601"/>
            <a:ext cx="10972800" cy="1371599"/>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a:t>Bullet 36</a:t>
            </a:r>
          </a:p>
          <a:p>
            <a:pPr lvl="1"/>
            <a:r>
              <a:rPr lang="en-US"/>
              <a:t>Bullet 32</a:t>
            </a:r>
          </a:p>
          <a:p>
            <a:pPr lvl="2"/>
            <a:r>
              <a:rPr lang="en-US"/>
              <a:t>Bullet 28</a:t>
            </a:r>
          </a:p>
          <a:p>
            <a:pPr lvl="3"/>
            <a:r>
              <a:rPr lang="en-US"/>
              <a:t>Bullet 24</a:t>
            </a:r>
          </a:p>
          <a:p>
            <a:pPr lvl="4"/>
            <a:r>
              <a:rPr lang="en-US"/>
              <a:t>Bullet 18</a:t>
            </a:r>
          </a:p>
        </p:txBody>
      </p:sp>
      <p:sp>
        <p:nvSpPr>
          <p:cNvPr id="4" name="Date Placeholder 3"/>
          <p:cNvSpPr>
            <a:spLocks noGrp="1"/>
          </p:cNvSpPr>
          <p:nvPr>
            <p:ph type="dt" sz="half" idx="2"/>
          </p:nvPr>
        </p:nvSpPr>
        <p:spPr>
          <a:xfrm>
            <a:off x="266700" y="6356350"/>
            <a:ext cx="1392448" cy="365125"/>
          </a:xfrm>
          <a:prstGeom prst="rect">
            <a:avLst/>
          </a:prstGeom>
        </p:spPr>
        <p:txBody>
          <a:bodyPr vert="horz" lIns="91440" tIns="45720" rIns="91440" bIns="45720" rtlCol="0" anchor="ctr"/>
          <a:lstStyle>
            <a:lvl1pPr algn="l">
              <a:defRPr sz="1000" b="1" spc="200" baseline="0">
                <a:solidFill>
                  <a:schemeClr val="accent1"/>
                </a:solidFill>
              </a:defRPr>
            </a:lvl1pPr>
          </a:lstStyle>
          <a:p>
            <a:fld id="{B03B318F-DCD9-4300-8D6C-27366D417958}" type="datetime1">
              <a:rPr lang="en-US" smtClean="0"/>
              <a:t>10/2/2023</a:t>
            </a:fld>
            <a:endParaRPr lang="en-US"/>
          </a:p>
        </p:txBody>
      </p:sp>
      <p:sp>
        <p:nvSpPr>
          <p:cNvPr id="6" name="Slide Number Placeholder 5"/>
          <p:cNvSpPr>
            <a:spLocks noGrp="1"/>
          </p:cNvSpPr>
          <p:nvPr>
            <p:ph type="sldNum" sz="quarter" idx="4"/>
          </p:nvPr>
        </p:nvSpPr>
        <p:spPr>
          <a:xfrm>
            <a:off x="10532852" y="6356350"/>
            <a:ext cx="1392447" cy="365125"/>
          </a:xfrm>
          <a:prstGeom prst="rect">
            <a:avLst/>
          </a:prstGeom>
        </p:spPr>
        <p:txBody>
          <a:bodyPr vert="horz" lIns="91440" tIns="45720" rIns="91440" bIns="45720" rtlCol="0" anchor="ctr"/>
          <a:lstStyle>
            <a:lvl1pPr algn="r">
              <a:defRPr sz="1000" spc="200" baseline="0">
                <a:solidFill>
                  <a:schemeClr val="accent1"/>
                </a:solidFill>
              </a:defRPr>
            </a:lvl1pPr>
          </a:lstStyle>
          <a:p>
            <a:fld id="{C77968C3-7B7E-411D-B105-08F43D0B3F8A}" type="slidenum">
              <a:rPr lang="en-US" smtClean="0"/>
              <a:pPr/>
              <a:t>‹#›</a:t>
            </a:fld>
            <a:endParaRPr lang="en-US"/>
          </a:p>
        </p:txBody>
      </p:sp>
      <p:sp>
        <p:nvSpPr>
          <p:cNvPr id="14" name="Footer Placeholder 4"/>
          <p:cNvSpPr>
            <a:spLocks noGrp="1"/>
          </p:cNvSpPr>
          <p:nvPr>
            <p:ph type="ftr" sz="quarter" idx="3"/>
          </p:nvPr>
        </p:nvSpPr>
        <p:spPr>
          <a:xfrm>
            <a:off x="1659148" y="6356350"/>
            <a:ext cx="8873704" cy="365125"/>
          </a:xfrm>
          <a:prstGeom prst="rect">
            <a:avLst/>
          </a:prstGeom>
        </p:spPr>
        <p:txBody>
          <a:bodyPr vert="horz" lIns="91440" tIns="45720" rIns="91440" bIns="45720" rtlCol="0" anchor="ctr"/>
          <a:lstStyle>
            <a:lvl1pPr algn="ctr">
              <a:defRPr sz="1000" b="1" i="0" cap="all" spc="200" baseline="0">
                <a:solidFill>
                  <a:schemeClr val="accent1"/>
                </a:solidFill>
                <a:latin typeface="Calibri" panose="020F0502020204030204" pitchFamily="34" charset="0"/>
              </a:defRPr>
            </a:lvl1pPr>
          </a:lstStyle>
          <a:p>
            <a:r>
              <a:rPr lang="en-US"/>
              <a:t>PROTECTING, MAINTAINING AND IMPROVING THE HEALTH OF ALL MINNESOTANS</a:t>
            </a:r>
          </a:p>
        </p:txBody>
      </p:sp>
    </p:spTree>
    <p:extLst>
      <p:ext uri="{BB962C8B-B14F-4D97-AF65-F5344CB8AC3E}">
        <p14:creationId xmlns:p14="http://schemas.microsoft.com/office/powerpoint/2010/main" val="3457842810"/>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3" r:id="rId3"/>
    <p:sldLayoutId id="2147483653" r:id="rId4"/>
    <p:sldLayoutId id="2147483656" r:id="rId5"/>
    <p:sldLayoutId id="2147483657" r:id="rId6"/>
    <p:sldLayoutId id="2147483660" r:id="rId7"/>
    <p:sldLayoutId id="2147483661" r:id="rId8"/>
    <p:sldLayoutId id="2147483654" r:id="rId9"/>
    <p:sldLayoutId id="2147483665" r:id="rId10"/>
    <p:sldLayoutId id="2147483662" r:id="rId11"/>
    <p:sldLayoutId id="2147483655" r:id="rId12"/>
    <p:sldLayoutId id="2147483846" r:id="rId13"/>
  </p:sldLayoutIdLst>
  <p:hf hdr="0"/>
  <p:txStyles>
    <p:title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p:titleStyle>
    <p:bodyStyle>
      <a:lvl1pPr marL="0" indent="-365760" algn="l" defTabSz="914400" rtl="0" eaLnBrk="1" latinLnBrk="0" hangingPunct="1">
        <a:lnSpc>
          <a:spcPct val="100000"/>
        </a:lnSpc>
        <a:spcBef>
          <a:spcPts val="1000"/>
        </a:spcBef>
        <a:buClr>
          <a:schemeClr val="accent1"/>
        </a:buClr>
        <a:buFont typeface="Calibri" panose="020F0502020204030204" pitchFamily="34" charset="0"/>
        <a:buChar char="▪"/>
        <a:defRPr sz="3600" kern="1200">
          <a:solidFill>
            <a:schemeClr val="accent1"/>
          </a:solidFill>
          <a:latin typeface="+mn-lt"/>
          <a:ea typeface="+mn-ea"/>
          <a:cs typeface="+mn-cs"/>
        </a:defRPr>
      </a:lvl1pPr>
      <a:lvl2pPr marL="741363" indent="-344488" algn="l" defTabSz="914400" rtl="0" eaLnBrk="1" latinLnBrk="0" hangingPunct="1">
        <a:lnSpc>
          <a:spcPct val="100000"/>
        </a:lnSpc>
        <a:spcBef>
          <a:spcPts val="500"/>
        </a:spcBef>
        <a:buClr>
          <a:schemeClr val="accent1"/>
        </a:buClr>
        <a:buFont typeface="Calibri" panose="020F0502020204030204" pitchFamily="34" charset="0"/>
        <a:buChar char="▪"/>
        <a:defRPr sz="3200" kern="1200">
          <a:solidFill>
            <a:schemeClr val="accent1"/>
          </a:solidFill>
          <a:latin typeface="+mn-lt"/>
          <a:ea typeface="+mn-ea"/>
          <a:cs typeface="+mn-cs"/>
        </a:defRPr>
      </a:lvl2pPr>
      <a:lvl3pPr marL="1087438" indent="-346075" algn="l" defTabSz="914400" rtl="0" eaLnBrk="1" latinLnBrk="0" hangingPunct="1">
        <a:lnSpc>
          <a:spcPct val="100000"/>
        </a:lnSpc>
        <a:spcBef>
          <a:spcPts val="500"/>
        </a:spcBef>
        <a:buClr>
          <a:schemeClr val="accent1"/>
        </a:buClr>
        <a:buFont typeface="Calibri" panose="020F0502020204030204" pitchFamily="34" charset="0"/>
        <a:buChar char="▪"/>
        <a:defRPr sz="2800" kern="1200">
          <a:solidFill>
            <a:schemeClr val="accent1"/>
          </a:solidFill>
          <a:latin typeface="+mn-lt"/>
          <a:ea typeface="+mn-ea"/>
          <a:cs typeface="+mn-cs"/>
        </a:defRPr>
      </a:lvl3pPr>
      <a:lvl4pPr marL="1431925" indent="-344488" algn="l" defTabSz="914400" rtl="0" eaLnBrk="1" latinLnBrk="0" hangingPunct="1">
        <a:lnSpc>
          <a:spcPct val="100000"/>
        </a:lnSpc>
        <a:spcBef>
          <a:spcPts val="500"/>
        </a:spcBef>
        <a:buClr>
          <a:schemeClr val="accent1"/>
        </a:buClr>
        <a:buFont typeface="Calibri" panose="020F0502020204030204" pitchFamily="34" charset="0"/>
        <a:buChar char="▪"/>
        <a:defRPr sz="2400" kern="1200">
          <a:solidFill>
            <a:schemeClr val="accent1"/>
          </a:solidFill>
          <a:latin typeface="+mn-lt"/>
          <a:ea typeface="+mn-ea"/>
          <a:cs typeface="+mn-cs"/>
        </a:defRPr>
      </a:lvl4pPr>
      <a:lvl5pPr marL="1655763" indent="-223838" algn="l" defTabSz="914400" rtl="0" eaLnBrk="1" latinLnBrk="0" hangingPunct="1">
        <a:lnSpc>
          <a:spcPct val="100000"/>
        </a:lnSpc>
        <a:spcBef>
          <a:spcPts val="500"/>
        </a:spcBef>
        <a:buClr>
          <a:schemeClr val="accent1"/>
        </a:buClr>
        <a:buFont typeface="Calibri" panose="020F050202020403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68" userDrawn="1">
          <p15:clr>
            <a:srgbClr val="F26B43"/>
          </p15:clr>
        </p15:guide>
        <p15:guide id="2" pos="5016" userDrawn="1">
          <p15:clr>
            <a:srgbClr val="F26B43"/>
          </p15:clr>
        </p15:guide>
        <p15:guide id="3" pos="5184" userDrawn="1">
          <p15:clr>
            <a:srgbClr val="F26B43"/>
          </p15:clr>
        </p15:guide>
        <p15:guide id="4" pos="7296" userDrawn="1">
          <p15:clr>
            <a:srgbClr val="F26B43"/>
          </p15:clr>
        </p15:guide>
        <p15:guide id="5" pos="2664" userDrawn="1">
          <p15:clr>
            <a:srgbClr val="F26B43"/>
          </p15:clr>
        </p15:guide>
        <p15:guide id="6" pos="5640" userDrawn="1">
          <p15:clr>
            <a:srgbClr val="F26B43"/>
          </p15:clr>
        </p15:guide>
        <p15:guide id="7" pos="5784" userDrawn="1">
          <p15:clr>
            <a:srgbClr val="F26B43"/>
          </p15:clr>
        </p15:guide>
        <p15:guide id="8" pos="3912" userDrawn="1">
          <p15:clr>
            <a:srgbClr val="F26B43"/>
          </p15:clr>
        </p15:guide>
        <p15:guide id="9" pos="2040" userDrawn="1">
          <p15:clr>
            <a:srgbClr val="F26B43"/>
          </p15:clr>
        </p15:guide>
        <p15:guide id="10" pos="1896" userDrawn="1">
          <p15:clr>
            <a:srgbClr val="F26B43"/>
          </p15:clr>
        </p15:guide>
        <p15:guide id="11" pos="2496" userDrawn="1">
          <p15:clr>
            <a:srgbClr val="F26B43"/>
          </p15:clr>
        </p15:guide>
        <p15:guide id="12" pos="3840" userDrawn="1">
          <p15:clr>
            <a:srgbClr val="F26B43"/>
          </p15:clr>
        </p15:guide>
        <p15:guide id="13" pos="5712" userDrawn="1">
          <p15:clr>
            <a:srgbClr val="F26B43"/>
          </p15:clr>
        </p15:guide>
        <p15:guide id="14" pos="1968" userDrawn="1">
          <p15:clr>
            <a:srgbClr val="F26B43"/>
          </p15:clr>
        </p15:guide>
        <p15:guide id="15" orient="horz" pos="2136" userDrawn="1">
          <p15:clr>
            <a:srgbClr val="F26B43"/>
          </p15:clr>
        </p15:guide>
        <p15:guide id="16" orient="horz" pos="696" userDrawn="1">
          <p15:clr>
            <a:srgbClr val="F26B43"/>
          </p15:clr>
        </p15:guide>
        <p15:guide id="17" orient="horz" pos="432" userDrawn="1">
          <p15:clr>
            <a:srgbClr val="F26B43"/>
          </p15:clr>
        </p15:guide>
        <p15:guide id="18" orient="horz" pos="3888" userDrawn="1">
          <p15:clr>
            <a:srgbClr val="F26B43"/>
          </p15:clr>
        </p15:guide>
        <p15:guide id="19" orient="horz" pos="4008" userDrawn="1">
          <p15:clr>
            <a:srgbClr val="F26B43"/>
          </p15:clr>
        </p15:guide>
        <p15:guide id="20" pos="384" userDrawn="1">
          <p15:clr>
            <a:srgbClr val="F26B43"/>
          </p15:clr>
        </p15:guide>
        <p15:guide id="21" orient="horz" pos="1152" userDrawn="1">
          <p15:clr>
            <a:srgbClr val="F26B43"/>
          </p15:clr>
        </p15:guide>
        <p15:guide id="22" pos="3984" userDrawn="1">
          <p15:clr>
            <a:srgbClr val="F26B43"/>
          </p15:clr>
        </p15:guide>
        <p15:guide id="23" pos="36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10/2/2023</a:t>
            </a:fld>
            <a:endParaRPr lang="en-US"/>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99" r:id="rId1"/>
    <p:sldLayoutId id="2147483788" r:id="rId2"/>
    <p:sldLayoutId id="2147483787" r:id="rId3"/>
    <p:sldLayoutId id="2147483711" r:id="rId4"/>
    <p:sldLayoutId id="2147483712" r:id="rId5"/>
    <p:sldLayoutId id="2147483790" r:id="rId6"/>
    <p:sldLayoutId id="2147483789" r:id="rId7"/>
    <p:sldLayoutId id="2147483714" r:id="rId8"/>
    <p:sldLayoutId id="2147483780" r:id="rId9"/>
    <p:sldLayoutId id="2147483773" r:id="rId10"/>
    <p:sldLayoutId id="2147483800" r:id="rId11"/>
    <p:sldLayoutId id="2147483688" r:id="rId12"/>
    <p:sldLayoutId id="2147483826" r:id="rId13"/>
    <p:sldLayoutId id="2147483801" r:id="rId14"/>
    <p:sldLayoutId id="2147483802" r:id="rId15"/>
    <p:sldLayoutId id="2147483803" r:id="rId16"/>
    <p:sldLayoutId id="2147483843" r:id="rId17"/>
    <p:sldLayoutId id="2147483844" r:id="rId18"/>
    <p:sldLayoutId id="2147483767" r:id="rId19"/>
    <p:sldLayoutId id="2147483771" r:id="rId20"/>
    <p:sldLayoutId id="2147483772" r:id="rId21"/>
    <p:sldLayoutId id="2147483820" r:id="rId22"/>
    <p:sldLayoutId id="2147483769" r:id="rId23"/>
    <p:sldLayoutId id="2147483770" r:id="rId24"/>
    <p:sldLayoutId id="2147483829" r:id="rId25"/>
    <p:sldLayoutId id="2147483732" r:id="rId26"/>
    <p:sldLayoutId id="2147483794" r:id="rId27"/>
    <p:sldLayoutId id="2147483733" r:id="rId28"/>
    <p:sldLayoutId id="2147483821" r:id="rId29"/>
    <p:sldLayoutId id="2147483805" r:id="rId30"/>
    <p:sldLayoutId id="2147483806" r:id="rId31"/>
    <p:sldLayoutId id="2147483822" r:id="rId32"/>
    <p:sldLayoutId id="2147483750" r:id="rId33"/>
    <p:sldLayoutId id="2147483765" r:id="rId34"/>
    <p:sldLayoutId id="2147483823" r:id="rId35"/>
    <p:sldLayoutId id="2147483809" r:id="rId36"/>
    <p:sldLayoutId id="2147483808" r:id="rId37"/>
    <p:sldLayoutId id="2147483824" r:id="rId38"/>
    <p:sldLayoutId id="2147483781" r:id="rId39"/>
    <p:sldLayoutId id="2147483825" r:id="rId40"/>
    <p:sldLayoutId id="2147483807" r:id="rId41"/>
    <p:sldLayoutId id="2147483838" r:id="rId42"/>
    <p:sldLayoutId id="2147483832" r:id="rId43"/>
    <p:sldLayoutId id="2147483830" r:id="rId44"/>
    <p:sldLayoutId id="2147483837" r:id="rId45"/>
    <p:sldLayoutId id="2147483831" r:id="rId46"/>
    <p:sldLayoutId id="2147483836" r:id="rId47"/>
    <p:sldLayoutId id="2147483833" r:id="rId48"/>
    <p:sldLayoutId id="2147483842" r:id="rId49"/>
    <p:sldLayoutId id="2147483841" r:id="rId50"/>
    <p:sldLayoutId id="2147483738" r:id="rId51"/>
    <p:sldLayoutId id="2147483739" r:id="rId52"/>
    <p:sldLayoutId id="2147483754" r:id="rId53"/>
    <p:sldLayoutId id="2147483755" r:id="rId54"/>
    <p:sldLayoutId id="2147483759" r:id="rId55"/>
    <p:sldLayoutId id="2147483753" r:id="rId56"/>
    <p:sldLayoutId id="2147483763" r:id="rId57"/>
    <p:sldLayoutId id="2147483762" r:id="rId58"/>
    <p:sldLayoutId id="2147483797" r:id="rId59"/>
    <p:sldLayoutId id="2147483827" r:id="rId60"/>
    <p:sldLayoutId id="2147483845" r:id="rId6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hyperlink" Target="https://freepngimg.com/png/27063-toolbox-photos"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2" Type="http://schemas.openxmlformats.org/officeDocument/2006/relationships/hyperlink" Target="mailto:Kim.Matteen@state.mn.us" TargetMode="Externa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mailto:Kim.Matteen@state.mn.us" TargetMode="External"/><Relationship Id="rId1" Type="http://schemas.openxmlformats.org/officeDocument/2006/relationships/slideLayout" Target="../slideLayouts/slideLayout20.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hyperlink" Target="mailto:Bridget.Ideker@state.mn.us" TargetMode="Externa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youtu.be/wZAjVQWbMlE" TargetMode="Externa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survey.vovici.com/se/56206EE33F980E8C" TargetMode="Externa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cursotic853.wordpress.com/2016/04/24/consejos-para-aprender-una-nueva-lengua/" TargetMode="External"/><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hyperlink" Target="mailto:erin.mchenry.wolf@state.mn.u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mninsulin.org/" TargetMode="External"/><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hyperlink" Target="mailto:kim.matteen@state.mn.us" TargetMode="External"/><Relationship Id="rId2" Type="http://schemas.openxmlformats.org/officeDocument/2006/relationships/hyperlink" Target="mailto:bridget.Ideker@state.mn.us" TargetMode="External"/><Relationship Id="rId1" Type="http://schemas.openxmlformats.org/officeDocument/2006/relationships/slideLayout" Target="../slideLayouts/slideLayout18.xml"/><Relationship Id="rId4" Type="http://schemas.openxmlformats.org/officeDocument/2006/relationships/hyperlink" Target="mailto:Erin.McHenry.Wolf@state.mn.us"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startwalkwithease.org/Identity/Account/Register/minnesota" TargetMode="External"/><Relationship Id="rId3" Type="http://schemas.openxmlformats.org/officeDocument/2006/relationships/hyperlink" Target="https://doihaveprediabetes.org/" TargetMode="External"/><Relationship Id="rId7" Type="http://schemas.openxmlformats.org/officeDocument/2006/relationships/hyperlink" Target="https://www.health.state.mn.us/diseases/arthritis/about/walktoolkit.html" TargetMode="External"/><Relationship Id="rId2" Type="http://schemas.openxmlformats.org/officeDocument/2006/relationships/hyperlink" Target="https://www.health.state.mn.us/diseases/diabetes/manage/resources.html" TargetMode="External"/><Relationship Id="rId1" Type="http://schemas.openxmlformats.org/officeDocument/2006/relationships/slideLayout" Target="../slideLayouts/slideLayout18.xml"/><Relationship Id="rId6" Type="http://schemas.openxmlformats.org/officeDocument/2006/relationships/hyperlink" Target="https://www.health.state.mn.us/diseases/diabetes/docs/prediabetesfacts.pdf" TargetMode="External"/><Relationship Id="rId5" Type="http://schemas.openxmlformats.org/officeDocument/2006/relationships/hyperlink" Target="https://www.health.state.mn.us/diseases/diabetes/diabetes-dashboard/index.html" TargetMode="External"/><Relationship Id="rId4" Type="http://schemas.openxmlformats.org/officeDocument/2006/relationships/hyperlink" Target="https://doihaveprediabetes.org/es" TargetMode="External"/><Relationship Id="rId9" Type="http://schemas.openxmlformats.org/officeDocument/2006/relationships/hyperlink" Target="https://oaaction.unc.edu/wp-content/uploads/sites/623/2023/06/Physical-Activity-AAEBI-Cross-Sectional-Chart.pdf/"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health.state.mn.us/diseases/diabetes/docs/10simplesteps.pdf" TargetMode="External"/><Relationship Id="rId7" Type="http://schemas.openxmlformats.org/officeDocument/2006/relationships/hyperlink" Target="https://www.diabeteseducator.org/docs/default-source/practice/practice-documents/practice-papers/adces-community-health-workers-as-diabetes-paraprofessionals-in-dsmes-and-prediabetes---final-4-1-20.pdf?sfvrsn=e4bc9858_4" TargetMode="External"/><Relationship Id="rId2" Type="http://schemas.openxmlformats.org/officeDocument/2006/relationships/hyperlink" Target="https://www.health.state.mn.us/diseases/diabetes/manage/index.html" TargetMode="External"/><Relationship Id="rId1" Type="http://schemas.openxmlformats.org/officeDocument/2006/relationships/slideLayout" Target="../slideLayouts/slideLayout18.xml"/><Relationship Id="rId6" Type="http://schemas.openxmlformats.org/officeDocument/2006/relationships/hyperlink" Target="https://www.diabetesfoodhub.org/" TargetMode="External"/><Relationship Id="rId5" Type="http://schemas.openxmlformats.org/officeDocument/2006/relationships/hyperlink" Target="https://www.diabeteseducator.org/" TargetMode="External"/><Relationship Id="rId4" Type="http://schemas.openxmlformats.org/officeDocument/2006/relationships/hyperlink" Target="https://diabetes.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microsoft.com/office/2018/10/relationships/comments" Target="../comments/modernComment_3BB_C385B482.xml"/><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Building Your CHW Toolbox:</a:t>
            </a:r>
            <a:br>
              <a:rPr lang="en-US"/>
            </a:br>
            <a:r>
              <a:rPr lang="en-US"/>
              <a:t>Diabetes Prevention and Management Resources</a:t>
            </a:r>
          </a:p>
        </p:txBody>
      </p:sp>
      <p:sp>
        <p:nvSpPr>
          <p:cNvPr id="5" name="Text Placeholder 4"/>
          <p:cNvSpPr>
            <a:spLocks noGrp="1"/>
          </p:cNvSpPr>
          <p:nvPr>
            <p:ph type="body" sz="quarter" idx="18"/>
          </p:nvPr>
        </p:nvSpPr>
        <p:spPr>
          <a:xfrm>
            <a:off x="1275217" y="4773019"/>
            <a:ext cx="10515600" cy="1462253"/>
          </a:xfrm>
        </p:spPr>
        <p:txBody>
          <a:bodyPr>
            <a:normAutofit/>
          </a:bodyPr>
          <a:lstStyle/>
          <a:p>
            <a:r>
              <a:rPr lang="en-US"/>
              <a:t>Bridget Ideker  </a:t>
            </a:r>
            <a:r>
              <a:rPr lang="en-US">
                <a:solidFill>
                  <a:schemeClr val="accent3"/>
                </a:solidFill>
              </a:rPr>
              <a:t>|</a:t>
            </a:r>
            <a:r>
              <a:rPr lang="en-US"/>
              <a:t> Diabetes Planner</a:t>
            </a:r>
          </a:p>
          <a:p>
            <a:r>
              <a:rPr lang="en-US"/>
              <a:t>Kim Matteen  </a:t>
            </a:r>
            <a:r>
              <a:rPr lang="en-US">
                <a:solidFill>
                  <a:schemeClr val="accent3"/>
                </a:solidFill>
              </a:rPr>
              <a:t>|</a:t>
            </a:r>
            <a:r>
              <a:rPr lang="en-US"/>
              <a:t> Diabetes Planner</a:t>
            </a:r>
          </a:p>
          <a:p>
            <a:r>
              <a:rPr lang="en-US"/>
              <a:t>Erin McHenry Wolf  </a:t>
            </a:r>
            <a:r>
              <a:rPr lang="en-US">
                <a:solidFill>
                  <a:schemeClr val="accent3"/>
                </a:solidFill>
              </a:rPr>
              <a:t>|</a:t>
            </a:r>
            <a:r>
              <a:rPr lang="en-US"/>
              <a:t> Arthritis Program Coordinator</a:t>
            </a:r>
          </a:p>
          <a:p>
            <a:endParaRPr lang="en-US"/>
          </a:p>
          <a:p>
            <a:endParaRPr lang="en-US"/>
          </a:p>
        </p:txBody>
      </p:sp>
      <p:sp>
        <p:nvSpPr>
          <p:cNvPr id="9" name="Footer Placeholder 6"/>
          <p:cNvSpPr txBox="1">
            <a:spLocks/>
          </p:cNvSpPr>
          <p:nvPr/>
        </p:nvSpPr>
        <p:spPr bwMode="black">
          <a:xfrm>
            <a:off x="5766152" y="6138332"/>
            <a:ext cx="5587647" cy="365125"/>
          </a:xfrm>
          <a:prstGeom prst="rect">
            <a:avLst/>
          </a:prstGeom>
        </p:spPr>
        <p:txBody>
          <a:bodyPr anchor="b"/>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health.state.mn.us</a:t>
            </a:r>
          </a:p>
        </p:txBody>
      </p:sp>
      <p:pic>
        <p:nvPicPr>
          <p:cNvPr id="27" name="Picture Placeholder 26" descr="A picture containing indoor, red">
            <a:extLst>
              <a:ext uri="{FF2B5EF4-FFF2-40B4-BE49-F238E27FC236}">
                <a16:creationId xmlns:a16="http://schemas.microsoft.com/office/drawing/2014/main" id="{6D05B6A7-42FD-29FA-AFCF-697B9017AA1B}"/>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4341" b="24341"/>
          <a:stretch>
            <a:fillRect/>
          </a:stretch>
        </p:blipFill>
        <p:spPr>
          <a:xfrm>
            <a:off x="1392070" y="391037"/>
            <a:ext cx="9639869" cy="3086800"/>
          </a:xfrm>
        </p:spPr>
      </p:pic>
    </p:spTree>
    <p:extLst>
      <p:ext uri="{BB962C8B-B14F-4D97-AF65-F5344CB8AC3E}">
        <p14:creationId xmlns:p14="http://schemas.microsoft.com/office/powerpoint/2010/main" val="1686907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471A555-4A26-4709-939A-CB0C9BA273C2}"/>
              </a:ext>
            </a:extLst>
          </p:cNvPr>
          <p:cNvSpPr>
            <a:spLocks noGrp="1"/>
          </p:cNvSpPr>
          <p:nvPr>
            <p:ph type="title"/>
          </p:nvPr>
        </p:nvSpPr>
        <p:spPr>
          <a:xfrm>
            <a:off x="838200" y="-1"/>
            <a:ext cx="10515600" cy="1216025"/>
          </a:xfrm>
        </p:spPr>
        <p:txBody>
          <a:bodyPr/>
          <a:lstStyle/>
          <a:p>
            <a:r>
              <a:rPr lang="en-US" b="0"/>
              <a:t>Prediabetes</a:t>
            </a:r>
          </a:p>
        </p:txBody>
      </p:sp>
      <p:sp>
        <p:nvSpPr>
          <p:cNvPr id="8" name="Content Placeholder 2">
            <a:extLst>
              <a:ext uri="{FF2B5EF4-FFF2-40B4-BE49-F238E27FC236}">
                <a16:creationId xmlns:a16="http://schemas.microsoft.com/office/drawing/2014/main" id="{9BEE537A-72C9-4119-8D93-EE26C2406234}"/>
              </a:ext>
            </a:extLst>
          </p:cNvPr>
          <p:cNvSpPr>
            <a:spLocks noGrp="1"/>
          </p:cNvSpPr>
          <p:nvPr>
            <p:ph sz="half" idx="1"/>
          </p:nvPr>
        </p:nvSpPr>
        <p:spPr>
          <a:xfrm>
            <a:off x="691579" y="1774011"/>
            <a:ext cx="10814621" cy="4582339"/>
          </a:xfrm>
        </p:spPr>
        <p:txBody>
          <a:bodyPr>
            <a:normAutofit/>
          </a:bodyPr>
          <a:lstStyle/>
          <a:p>
            <a:pPr marL="0" indent="0">
              <a:buClr>
                <a:srgbClr val="003865"/>
              </a:buClr>
              <a:buNone/>
            </a:pPr>
            <a:r>
              <a:rPr lang="en-US" sz="4000" b="1">
                <a:solidFill>
                  <a:srgbClr val="003865"/>
                </a:solidFill>
              </a:rPr>
              <a:t>PREDIABETES</a:t>
            </a:r>
            <a:r>
              <a:rPr lang="en-US" sz="4000"/>
              <a:t> </a:t>
            </a:r>
          </a:p>
          <a:p>
            <a:pPr>
              <a:buClr>
                <a:srgbClr val="003865"/>
              </a:buClr>
            </a:pPr>
            <a:r>
              <a:rPr lang="en-US">
                <a:solidFill>
                  <a:srgbClr val="000000"/>
                </a:solidFill>
              </a:rPr>
              <a:t>O</a:t>
            </a:r>
            <a:r>
              <a:rPr lang="en-US" b="0" i="0">
                <a:solidFill>
                  <a:srgbClr val="000000"/>
                </a:solidFill>
                <a:effectLst/>
              </a:rPr>
              <a:t>ccurs when blood sugar (glucose) levels are higher than normal, but not high enough to be diabetes</a:t>
            </a:r>
            <a:endParaRPr lang="en-US"/>
          </a:p>
          <a:p>
            <a:pPr>
              <a:buClr>
                <a:srgbClr val="003865"/>
              </a:buClr>
            </a:pPr>
            <a:r>
              <a:rPr lang="en-US"/>
              <a:t>People are more likely to develop type 2 diabetes, heart disease and stroke</a:t>
            </a:r>
          </a:p>
          <a:p>
            <a:pPr>
              <a:spcBef>
                <a:spcPts val="1800"/>
              </a:spcBef>
              <a:buClr>
                <a:srgbClr val="003865"/>
              </a:buClr>
            </a:pPr>
            <a:r>
              <a:rPr lang="en-US"/>
              <a:t>1 in 3 adults have prediabetes</a:t>
            </a:r>
          </a:p>
          <a:p>
            <a:pPr>
              <a:spcBef>
                <a:spcPts val="1800"/>
              </a:spcBef>
              <a:buClr>
                <a:srgbClr val="003865"/>
              </a:buClr>
            </a:pPr>
            <a:r>
              <a:rPr lang="en-US" b="1"/>
              <a:t>Most people don’t know they have it</a:t>
            </a:r>
          </a:p>
          <a:p>
            <a:endParaRPr lang="en-US"/>
          </a:p>
        </p:txBody>
      </p:sp>
      <p:sp>
        <p:nvSpPr>
          <p:cNvPr id="11" name="Slide Number Placeholder 3">
            <a:extLst>
              <a:ext uri="{FF2B5EF4-FFF2-40B4-BE49-F238E27FC236}">
                <a16:creationId xmlns:a16="http://schemas.microsoft.com/office/drawing/2014/main" id="{ACC1D2D7-F2BA-4185-9ED1-30019A46ADA1}"/>
              </a:ext>
            </a:extLst>
          </p:cNvPr>
          <p:cNvSpPr txBox="1">
            <a:spLocks/>
          </p:cNvSpPr>
          <p:nvPr/>
        </p:nvSpPr>
        <p:spPr bwMode="black">
          <a:xfrm>
            <a:off x="9891132" y="6356350"/>
            <a:ext cx="146266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10</a:t>
            </a:fld>
            <a:endParaRPr lang="en-US"/>
          </a:p>
        </p:txBody>
      </p:sp>
    </p:spTree>
    <p:extLst>
      <p:ext uri="{BB962C8B-B14F-4D97-AF65-F5344CB8AC3E}">
        <p14:creationId xmlns:p14="http://schemas.microsoft.com/office/powerpoint/2010/main" val="110497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10ED8-6D89-CA54-15D1-2F8C16F02F41}"/>
              </a:ext>
            </a:extLst>
          </p:cNvPr>
          <p:cNvSpPr>
            <a:spLocks noGrp="1"/>
          </p:cNvSpPr>
          <p:nvPr>
            <p:ph type="ctrTitle"/>
          </p:nvPr>
        </p:nvSpPr>
        <p:spPr/>
        <p:txBody>
          <a:bodyPr/>
          <a:lstStyle/>
          <a:p>
            <a:r>
              <a:rPr lang="en-US" dirty="0">
                <a:cs typeface="Calibri"/>
              </a:rPr>
              <a:t>CHWs and the National Diabetes Prevention Program</a:t>
            </a:r>
            <a:endParaRPr lang="en-US" dirty="0"/>
          </a:p>
        </p:txBody>
      </p:sp>
      <p:sp>
        <p:nvSpPr>
          <p:cNvPr id="3" name="Text Placeholder 2">
            <a:extLst>
              <a:ext uri="{FF2B5EF4-FFF2-40B4-BE49-F238E27FC236}">
                <a16:creationId xmlns:a16="http://schemas.microsoft.com/office/drawing/2014/main" id="{2A37E644-01A2-1B5D-F187-FB38526097F9}"/>
              </a:ext>
            </a:extLst>
          </p:cNvPr>
          <p:cNvSpPr>
            <a:spLocks noGrp="1"/>
          </p:cNvSpPr>
          <p:nvPr>
            <p:ph type="body" sz="quarter" idx="17"/>
          </p:nvPr>
        </p:nvSpPr>
        <p:spPr/>
        <p:txBody>
          <a:bodyPr vert="horz" lIns="91440" tIns="45720" rIns="91440" bIns="45720" rtlCol="0" anchor="t">
            <a:normAutofit fontScale="62500" lnSpcReduction="20000"/>
          </a:bodyPr>
          <a:lstStyle/>
          <a:p>
            <a:pPr>
              <a:lnSpc>
                <a:spcPct val="120000"/>
              </a:lnSpc>
              <a:spcBef>
                <a:spcPts val="500"/>
              </a:spcBef>
              <a:spcAft>
                <a:spcPts val="500"/>
              </a:spcAft>
            </a:pPr>
            <a:r>
              <a:rPr lang="en-US" dirty="0">
                <a:solidFill>
                  <a:schemeClr val="tx1"/>
                </a:solidFill>
                <a:cs typeface="Calibri"/>
              </a:rPr>
              <a:t>Kim Matteen | Diabetes Program Planner</a:t>
            </a:r>
            <a:endParaRPr lang="en-US">
              <a:solidFill>
                <a:schemeClr val="tx1"/>
              </a:solidFill>
              <a:cs typeface="Calibri"/>
            </a:endParaRPr>
          </a:p>
          <a:p>
            <a:pPr>
              <a:lnSpc>
                <a:spcPct val="120000"/>
              </a:lnSpc>
              <a:spcBef>
                <a:spcPts val="500"/>
              </a:spcBef>
              <a:spcAft>
                <a:spcPts val="500"/>
              </a:spcAft>
            </a:pPr>
            <a:r>
              <a:rPr lang="en-US" dirty="0">
                <a:solidFill>
                  <a:schemeClr val="tx1"/>
                </a:solidFill>
                <a:cs typeface="Calibri"/>
                <a:hlinkClick r:id="rId2">
                  <a:extLst>
                    <a:ext uri="{A12FA001-AC4F-418D-AE19-62706E023703}">
                      <ahyp:hlinkClr xmlns:ahyp="http://schemas.microsoft.com/office/drawing/2018/hyperlinkcolor" val="tx"/>
                    </a:ext>
                  </a:extLst>
                </a:hlinkClick>
              </a:rPr>
              <a:t>Kim.Matteen@state.mn.us</a:t>
            </a:r>
            <a:r>
              <a:rPr lang="en-US" dirty="0">
                <a:solidFill>
                  <a:schemeClr val="tx1"/>
                </a:solidFill>
                <a:cs typeface="Calibri"/>
              </a:rPr>
              <a:t>  651-201-5434</a:t>
            </a:r>
          </a:p>
        </p:txBody>
      </p:sp>
      <p:sp>
        <p:nvSpPr>
          <p:cNvPr id="4" name="Date Placeholder 3">
            <a:extLst>
              <a:ext uri="{FF2B5EF4-FFF2-40B4-BE49-F238E27FC236}">
                <a16:creationId xmlns:a16="http://schemas.microsoft.com/office/drawing/2014/main" id="{E0A1C2E3-C334-2C79-8C23-4519691CF4A5}"/>
              </a:ext>
            </a:extLst>
          </p:cNvPr>
          <p:cNvSpPr>
            <a:spLocks noGrp="1"/>
          </p:cNvSpPr>
          <p:nvPr>
            <p:ph type="dt" sz="half" idx="15"/>
          </p:nvPr>
        </p:nvSpPr>
        <p:spPr/>
        <p:txBody>
          <a:bodyPr/>
          <a:lstStyle/>
          <a:p>
            <a:fld id="{D7ED242C-24FB-43A0-BCB6-43756FC812F6}" type="datetime1">
              <a:rPr lang="en-US" smtClean="0"/>
              <a:t>10/2/2023</a:t>
            </a:fld>
            <a:endParaRPr lang="en-US"/>
          </a:p>
        </p:txBody>
      </p:sp>
      <p:sp>
        <p:nvSpPr>
          <p:cNvPr id="5" name="Footer Placeholder 4">
            <a:extLst>
              <a:ext uri="{FF2B5EF4-FFF2-40B4-BE49-F238E27FC236}">
                <a16:creationId xmlns:a16="http://schemas.microsoft.com/office/drawing/2014/main" id="{BFCABDC7-CAA3-1395-C320-1D9A05F70244}"/>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81078770-BA01-CEC5-58D4-7EB2D3933807}"/>
              </a:ext>
            </a:extLst>
          </p:cNvPr>
          <p:cNvSpPr>
            <a:spLocks noGrp="1"/>
          </p:cNvSpPr>
          <p:nvPr>
            <p:ph type="sldNum" sz="quarter" idx="16"/>
          </p:nvPr>
        </p:nvSpPr>
        <p:spPr/>
        <p:txBody>
          <a:bodyPr/>
          <a:lstStyle/>
          <a:p>
            <a:fld id="{48F63A3B-78C7-47BE-AE5E-E10140E04643}" type="slidenum">
              <a:rPr lang="en-US" smtClean="0"/>
              <a:pPr/>
              <a:t>11</a:t>
            </a:fld>
            <a:endParaRPr lang="en-US"/>
          </a:p>
        </p:txBody>
      </p:sp>
    </p:spTree>
    <p:extLst>
      <p:ext uri="{BB962C8B-B14F-4D97-AF65-F5344CB8AC3E}">
        <p14:creationId xmlns:p14="http://schemas.microsoft.com/office/powerpoint/2010/main" val="2105912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0B930-7D0C-4777-A9F0-52C205E70B48}"/>
              </a:ext>
            </a:extLst>
          </p:cNvPr>
          <p:cNvSpPr>
            <a:spLocks noGrp="1"/>
          </p:cNvSpPr>
          <p:nvPr>
            <p:ph type="title"/>
          </p:nvPr>
        </p:nvSpPr>
        <p:spPr/>
        <p:txBody>
          <a:bodyPr/>
          <a:lstStyle/>
          <a:p>
            <a:r>
              <a:rPr lang="en-US"/>
              <a:t>www.DoIHavePrediabetes.org</a:t>
            </a:r>
          </a:p>
        </p:txBody>
      </p:sp>
      <p:pic>
        <p:nvPicPr>
          <p:cNvPr id="9" name="Content Placeholder 8" descr="Image of the prediabetes risk test.">
            <a:extLst>
              <a:ext uri="{FF2B5EF4-FFF2-40B4-BE49-F238E27FC236}">
                <a16:creationId xmlns:a16="http://schemas.microsoft.com/office/drawing/2014/main" id="{87CEE6A4-ACE8-4F1B-9DB9-777503071700}"/>
              </a:ext>
            </a:extLst>
          </p:cNvPr>
          <p:cNvPicPr>
            <a:picLocks noGrp="1" noChangeAspect="1"/>
          </p:cNvPicPr>
          <p:nvPr>
            <p:ph idx="1"/>
          </p:nvPr>
        </p:nvPicPr>
        <p:blipFill>
          <a:blip r:embed="rId3"/>
          <a:stretch>
            <a:fillRect/>
          </a:stretch>
        </p:blipFill>
        <p:spPr>
          <a:xfrm>
            <a:off x="7049170" y="1568450"/>
            <a:ext cx="3554659" cy="4735513"/>
          </a:xfrm>
        </p:spPr>
      </p:pic>
      <p:sp>
        <p:nvSpPr>
          <p:cNvPr id="6" name="Slide Number Placeholder 5">
            <a:extLst>
              <a:ext uri="{FF2B5EF4-FFF2-40B4-BE49-F238E27FC236}">
                <a16:creationId xmlns:a16="http://schemas.microsoft.com/office/drawing/2014/main" id="{ABBD874F-DC69-422F-953E-C507E01E2136}"/>
              </a:ext>
            </a:extLst>
          </p:cNvPr>
          <p:cNvSpPr>
            <a:spLocks noGrp="1"/>
          </p:cNvSpPr>
          <p:nvPr>
            <p:ph type="sldNum" sz="quarter" idx="12"/>
          </p:nvPr>
        </p:nvSpPr>
        <p:spPr/>
        <p:txBody>
          <a:bodyPr/>
          <a:lstStyle/>
          <a:p>
            <a:fld id="{48F63A3B-78C7-47BE-AE5E-E10140E04643}" type="slidenum">
              <a:rPr lang="en-US" smtClean="0"/>
              <a:t>12</a:t>
            </a:fld>
            <a:endParaRPr lang="en-US"/>
          </a:p>
        </p:txBody>
      </p:sp>
      <p:sp>
        <p:nvSpPr>
          <p:cNvPr id="3" name="Callout: Right Arrow 2">
            <a:extLst>
              <a:ext uri="{FF2B5EF4-FFF2-40B4-BE49-F238E27FC236}">
                <a16:creationId xmlns:a16="http://schemas.microsoft.com/office/drawing/2014/main" id="{DD76C5E9-F63C-DCE0-66B2-492664044C30}"/>
              </a:ext>
            </a:extLst>
          </p:cNvPr>
          <p:cNvSpPr/>
          <p:nvPr/>
        </p:nvSpPr>
        <p:spPr>
          <a:xfrm>
            <a:off x="2089150" y="3194050"/>
            <a:ext cx="3556000" cy="2667000"/>
          </a:xfrm>
          <a:prstGeom prst="righ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cs typeface="Calibri"/>
              </a:rPr>
              <a:t>Take </a:t>
            </a:r>
          </a:p>
          <a:p>
            <a:pPr algn="ctr"/>
            <a:r>
              <a:rPr lang="en-US" sz="4000">
                <a:cs typeface="Calibri"/>
              </a:rPr>
              <a:t>the </a:t>
            </a:r>
          </a:p>
          <a:p>
            <a:pPr algn="ctr"/>
            <a:r>
              <a:rPr lang="en-US" sz="4000">
                <a:cs typeface="Calibri"/>
              </a:rPr>
              <a:t>Test</a:t>
            </a:r>
            <a:endParaRPr lang="en-US"/>
          </a:p>
        </p:txBody>
      </p:sp>
      <p:sp>
        <p:nvSpPr>
          <p:cNvPr id="4" name="TextBox 3">
            <a:extLst>
              <a:ext uri="{FF2B5EF4-FFF2-40B4-BE49-F238E27FC236}">
                <a16:creationId xmlns:a16="http://schemas.microsoft.com/office/drawing/2014/main" id="{4316AA9F-8509-94E3-6D9D-CAB048552E04}"/>
              </a:ext>
            </a:extLst>
          </p:cNvPr>
          <p:cNvSpPr txBox="1"/>
          <p:nvPr/>
        </p:nvSpPr>
        <p:spPr>
          <a:xfrm>
            <a:off x="723900" y="1816100"/>
            <a:ext cx="61976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cs typeface="Calibri"/>
              </a:rPr>
              <a:t>What's your risk for developing Type 2 diabetes?</a:t>
            </a:r>
          </a:p>
        </p:txBody>
      </p:sp>
    </p:spTree>
    <p:extLst>
      <p:ext uri="{BB962C8B-B14F-4D97-AF65-F5344CB8AC3E}">
        <p14:creationId xmlns:p14="http://schemas.microsoft.com/office/powerpoint/2010/main" val="3801388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8EE34-764A-EC2D-3199-23529B0E58B1}"/>
              </a:ext>
            </a:extLst>
          </p:cNvPr>
          <p:cNvSpPr>
            <a:spLocks noGrp="1"/>
          </p:cNvSpPr>
          <p:nvPr>
            <p:ph type="title"/>
          </p:nvPr>
        </p:nvSpPr>
        <p:spPr/>
        <p:txBody>
          <a:bodyPr/>
          <a:lstStyle/>
          <a:p>
            <a:r>
              <a:rPr lang="en-US">
                <a:cs typeface="Calibri"/>
              </a:rPr>
              <a:t>Type 2 Diabetes Is Preventable!</a:t>
            </a:r>
            <a:endParaRPr lang="en-US"/>
          </a:p>
        </p:txBody>
      </p:sp>
      <p:sp>
        <p:nvSpPr>
          <p:cNvPr id="3" name="Content Placeholder 2">
            <a:extLst>
              <a:ext uri="{FF2B5EF4-FFF2-40B4-BE49-F238E27FC236}">
                <a16:creationId xmlns:a16="http://schemas.microsoft.com/office/drawing/2014/main" id="{BEE3AD54-8F3A-9D69-06B9-52BE851D1CC7}"/>
              </a:ext>
            </a:extLst>
          </p:cNvPr>
          <p:cNvSpPr>
            <a:spLocks noGrp="1"/>
          </p:cNvSpPr>
          <p:nvPr>
            <p:ph idx="1"/>
          </p:nvPr>
        </p:nvSpPr>
        <p:spPr/>
        <p:txBody>
          <a:bodyPr vert="horz" lIns="182880" tIns="182880" rIns="182880" bIns="182880" rtlCol="0" anchor="t">
            <a:normAutofit/>
          </a:bodyPr>
          <a:lstStyle/>
          <a:p>
            <a:pPr marL="0" indent="0">
              <a:buNone/>
            </a:pPr>
            <a:r>
              <a:rPr lang="en-US" sz="3600">
                <a:solidFill>
                  <a:schemeClr val="tx1"/>
                </a:solidFill>
              </a:rPr>
              <a:t>Teach an </a:t>
            </a:r>
            <a:r>
              <a:rPr lang="en-US" sz="3600" b="1">
                <a:solidFill>
                  <a:schemeClr val="tx1"/>
                </a:solidFill>
              </a:rPr>
              <a:t>Evidence-Based Lifestyle Change Program </a:t>
            </a:r>
            <a:endParaRPr lang="en-US" sz="3600" b="1">
              <a:solidFill>
                <a:schemeClr val="tx1"/>
              </a:solidFill>
              <a:cs typeface="Calibri"/>
            </a:endParaRPr>
          </a:p>
          <a:p>
            <a:pPr marL="0" indent="0">
              <a:buNone/>
            </a:pPr>
            <a:endParaRPr lang="en-US">
              <a:solidFill>
                <a:srgbClr val="222222"/>
              </a:solidFill>
              <a:cs typeface="Calibri"/>
            </a:endParaRPr>
          </a:p>
          <a:p>
            <a:endParaRPr lang="en-US">
              <a:solidFill>
                <a:srgbClr val="222222"/>
              </a:solidFill>
              <a:cs typeface="Calibri"/>
            </a:endParaRPr>
          </a:p>
          <a:p>
            <a:endParaRPr lang="en-US">
              <a:cs typeface="Calibri"/>
            </a:endParaRPr>
          </a:p>
        </p:txBody>
      </p:sp>
      <p:sp>
        <p:nvSpPr>
          <p:cNvPr id="4" name="Date Placeholder 3">
            <a:extLst>
              <a:ext uri="{FF2B5EF4-FFF2-40B4-BE49-F238E27FC236}">
                <a16:creationId xmlns:a16="http://schemas.microsoft.com/office/drawing/2014/main" id="{7D6DE2A6-45F4-D3C8-9741-D1A012210159}"/>
              </a:ext>
            </a:extLst>
          </p:cNvPr>
          <p:cNvSpPr>
            <a:spLocks noGrp="1"/>
          </p:cNvSpPr>
          <p:nvPr>
            <p:ph type="dt" sz="half" idx="10"/>
          </p:nvPr>
        </p:nvSpPr>
        <p:spPr/>
        <p:txBody>
          <a:bodyPr/>
          <a:lstStyle/>
          <a:p>
            <a:fld id="{9A198C9B-0587-4A1E-9E03-E4C9FE222F08}" type="datetime1">
              <a:rPr lang="en-US" smtClean="0"/>
              <a:t>10/2/2023</a:t>
            </a:fld>
            <a:endParaRPr lang="en-US"/>
          </a:p>
        </p:txBody>
      </p:sp>
      <p:sp>
        <p:nvSpPr>
          <p:cNvPr id="5" name="Footer Placeholder 4">
            <a:extLst>
              <a:ext uri="{FF2B5EF4-FFF2-40B4-BE49-F238E27FC236}">
                <a16:creationId xmlns:a16="http://schemas.microsoft.com/office/drawing/2014/main" id="{FCBA719F-A31D-D908-2E72-B6EA77433EE9}"/>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BC0AF0D0-0EB0-BDF1-7D23-EE1299A70102}"/>
              </a:ext>
            </a:extLst>
          </p:cNvPr>
          <p:cNvSpPr>
            <a:spLocks noGrp="1"/>
          </p:cNvSpPr>
          <p:nvPr>
            <p:ph type="sldNum" sz="quarter" idx="12"/>
          </p:nvPr>
        </p:nvSpPr>
        <p:spPr/>
        <p:txBody>
          <a:bodyPr/>
          <a:lstStyle/>
          <a:p>
            <a:fld id="{48F63A3B-78C7-47BE-AE5E-E10140E04643}" type="slidenum">
              <a:rPr lang="en-US" smtClean="0"/>
              <a:t>13</a:t>
            </a:fld>
            <a:endParaRPr lang="en-US"/>
          </a:p>
        </p:txBody>
      </p:sp>
      <p:pic>
        <p:nvPicPr>
          <p:cNvPr id="14" name="Picture 13">
            <a:extLst>
              <a:ext uri="{FF2B5EF4-FFF2-40B4-BE49-F238E27FC236}">
                <a16:creationId xmlns:a16="http://schemas.microsoft.com/office/drawing/2014/main" id="{20D27C71-E6D3-F571-04ED-46AB5D2BB529}"/>
              </a:ext>
            </a:extLst>
          </p:cNvPr>
          <p:cNvPicPr>
            <a:picLocks noChangeAspect="1"/>
          </p:cNvPicPr>
          <p:nvPr/>
        </p:nvPicPr>
        <p:blipFill>
          <a:blip r:embed="rId2"/>
          <a:stretch>
            <a:fillRect/>
          </a:stretch>
        </p:blipFill>
        <p:spPr>
          <a:xfrm>
            <a:off x="1168400" y="2247900"/>
            <a:ext cx="4470400" cy="3403600"/>
          </a:xfrm>
          <a:prstGeom prst="rect">
            <a:avLst/>
          </a:prstGeom>
        </p:spPr>
      </p:pic>
      <p:sp>
        <p:nvSpPr>
          <p:cNvPr id="15" name="TextBox 14">
            <a:extLst>
              <a:ext uri="{FF2B5EF4-FFF2-40B4-BE49-F238E27FC236}">
                <a16:creationId xmlns:a16="http://schemas.microsoft.com/office/drawing/2014/main" id="{F7E33515-8E21-82E8-DF11-29E4A9713E68}"/>
              </a:ext>
            </a:extLst>
          </p:cNvPr>
          <p:cNvSpPr txBox="1"/>
          <p:nvPr/>
        </p:nvSpPr>
        <p:spPr>
          <a:xfrm>
            <a:off x="5619750" y="2743200"/>
            <a:ext cx="5530850" cy="24133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latin typeface="Calibri"/>
                <a:ea typeface="Arial"/>
                <a:cs typeface="Arial"/>
              </a:rPr>
              <a:t>Where participants learn how to ​</a:t>
            </a:r>
          </a:p>
          <a:p>
            <a:pPr lvl="1" rtl="0">
              <a:buChar char="•"/>
            </a:pPr>
            <a:r>
              <a:rPr lang="en-US" sz="2500">
                <a:latin typeface="Calibri"/>
                <a:ea typeface="Arial"/>
                <a:cs typeface="Arial"/>
              </a:rPr>
              <a:t>eat healthy​</a:t>
            </a:r>
          </a:p>
          <a:p>
            <a:pPr lvl="1">
              <a:buChar char="•"/>
            </a:pPr>
            <a:r>
              <a:rPr lang="en-US" sz="2500">
                <a:latin typeface="Calibri"/>
                <a:ea typeface="Arial"/>
                <a:cs typeface="Arial"/>
              </a:rPr>
              <a:t>add physical activity to your routine​</a:t>
            </a:r>
          </a:p>
          <a:p>
            <a:pPr lvl="1" rtl="0">
              <a:buChar char="•"/>
            </a:pPr>
            <a:r>
              <a:rPr lang="en-US" sz="2500">
                <a:latin typeface="Calibri"/>
                <a:ea typeface="Arial"/>
                <a:cs typeface="Arial"/>
              </a:rPr>
              <a:t>manage stress​</a:t>
            </a:r>
          </a:p>
          <a:p>
            <a:pPr lvl="1" rtl="0">
              <a:buChar char="•"/>
            </a:pPr>
            <a:r>
              <a:rPr lang="en-US" sz="2500">
                <a:latin typeface="Calibri"/>
                <a:ea typeface="Arial"/>
                <a:cs typeface="Arial"/>
              </a:rPr>
              <a:t>stay motivated ​</a:t>
            </a:r>
          </a:p>
          <a:p>
            <a:pPr lvl="1" rtl="0">
              <a:buChar char="•"/>
            </a:pPr>
            <a:r>
              <a:rPr lang="en-US" sz="2500">
                <a:latin typeface="Calibri"/>
                <a:ea typeface="Arial"/>
                <a:cs typeface="Arial"/>
              </a:rPr>
              <a:t>solve problems ​</a:t>
            </a:r>
            <a:endParaRPr lang="en-US" sz="2500">
              <a:cs typeface="Calibri"/>
            </a:endParaRPr>
          </a:p>
        </p:txBody>
      </p:sp>
    </p:spTree>
    <p:extLst>
      <p:ext uri="{BB962C8B-B14F-4D97-AF65-F5344CB8AC3E}">
        <p14:creationId xmlns:p14="http://schemas.microsoft.com/office/powerpoint/2010/main" val="2113538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8EA57-5F87-2788-24FD-B49A97A69CA6}"/>
              </a:ext>
            </a:extLst>
          </p:cNvPr>
          <p:cNvSpPr>
            <a:spLocks noGrp="1"/>
          </p:cNvSpPr>
          <p:nvPr>
            <p:ph type="title"/>
          </p:nvPr>
        </p:nvSpPr>
        <p:spPr/>
        <p:txBody>
          <a:bodyPr/>
          <a:lstStyle/>
          <a:p>
            <a:r>
              <a:rPr lang="en-US">
                <a:cs typeface="Calibri"/>
              </a:rPr>
              <a:t>National Diabetes Prevention Program</a:t>
            </a:r>
            <a:endParaRPr lang="en-US"/>
          </a:p>
        </p:txBody>
      </p:sp>
      <p:pic>
        <p:nvPicPr>
          <p:cNvPr id="7" name="Content Placeholder 6">
            <a:extLst>
              <a:ext uri="{FF2B5EF4-FFF2-40B4-BE49-F238E27FC236}">
                <a16:creationId xmlns:a16="http://schemas.microsoft.com/office/drawing/2014/main" id="{A62F6418-81AB-DACE-03D3-247B888B9106}"/>
              </a:ext>
            </a:extLst>
          </p:cNvPr>
          <p:cNvPicPr>
            <a:picLocks noGrp="1" noChangeAspect="1"/>
          </p:cNvPicPr>
          <p:nvPr>
            <p:ph idx="1"/>
          </p:nvPr>
        </p:nvPicPr>
        <p:blipFill>
          <a:blip r:embed="rId2"/>
          <a:stretch>
            <a:fillRect/>
          </a:stretch>
        </p:blipFill>
        <p:spPr>
          <a:xfrm>
            <a:off x="838200" y="1402213"/>
            <a:ext cx="10515600" cy="1964618"/>
          </a:xfrm>
        </p:spPr>
      </p:pic>
      <p:sp>
        <p:nvSpPr>
          <p:cNvPr id="4" name="Date Placeholder 3">
            <a:extLst>
              <a:ext uri="{FF2B5EF4-FFF2-40B4-BE49-F238E27FC236}">
                <a16:creationId xmlns:a16="http://schemas.microsoft.com/office/drawing/2014/main" id="{149220AA-9290-9988-29B8-C29C029473DC}"/>
              </a:ext>
            </a:extLst>
          </p:cNvPr>
          <p:cNvSpPr>
            <a:spLocks noGrp="1"/>
          </p:cNvSpPr>
          <p:nvPr>
            <p:ph type="dt" sz="half" idx="10"/>
          </p:nvPr>
        </p:nvSpPr>
        <p:spPr/>
        <p:txBody>
          <a:bodyPr/>
          <a:lstStyle/>
          <a:p>
            <a:fld id="{9A198C9B-0587-4A1E-9E03-E4C9FE222F08}" type="datetime1">
              <a:rPr lang="en-US" smtClean="0"/>
              <a:t>10/2/2023</a:t>
            </a:fld>
            <a:endParaRPr lang="en-US"/>
          </a:p>
        </p:txBody>
      </p:sp>
      <p:sp>
        <p:nvSpPr>
          <p:cNvPr id="5" name="Footer Placeholder 4">
            <a:extLst>
              <a:ext uri="{FF2B5EF4-FFF2-40B4-BE49-F238E27FC236}">
                <a16:creationId xmlns:a16="http://schemas.microsoft.com/office/drawing/2014/main" id="{86498972-057C-72ED-855D-A401BC114814}"/>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C7FC21FC-1460-3BED-6296-2CB9B12FFA02}"/>
              </a:ext>
            </a:extLst>
          </p:cNvPr>
          <p:cNvSpPr>
            <a:spLocks noGrp="1"/>
          </p:cNvSpPr>
          <p:nvPr>
            <p:ph type="sldNum" sz="quarter" idx="12"/>
          </p:nvPr>
        </p:nvSpPr>
        <p:spPr/>
        <p:txBody>
          <a:bodyPr/>
          <a:lstStyle/>
          <a:p>
            <a:fld id="{48F63A3B-78C7-47BE-AE5E-E10140E04643}" type="slidenum">
              <a:rPr lang="en-US" smtClean="0"/>
              <a:t>14</a:t>
            </a:fld>
            <a:endParaRPr lang="en-US"/>
          </a:p>
        </p:txBody>
      </p:sp>
      <p:sp>
        <p:nvSpPr>
          <p:cNvPr id="8" name="TextBox 7">
            <a:extLst>
              <a:ext uri="{FF2B5EF4-FFF2-40B4-BE49-F238E27FC236}">
                <a16:creationId xmlns:a16="http://schemas.microsoft.com/office/drawing/2014/main" id="{FBD3AFCB-2589-4E40-04C9-08C81AA59105}"/>
              </a:ext>
            </a:extLst>
          </p:cNvPr>
          <p:cNvSpPr txBox="1"/>
          <p:nvPr/>
        </p:nvSpPr>
        <p:spPr>
          <a:xfrm>
            <a:off x="958850" y="3549650"/>
            <a:ext cx="101473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Open Sans"/>
                <a:ea typeface="Open Sans"/>
                <a:cs typeface="Open Sans"/>
              </a:rPr>
              <a:t>This program is </a:t>
            </a:r>
            <a:r>
              <a:rPr lang="en-US" sz="2800" b="1">
                <a:latin typeface="Open Sans"/>
                <a:ea typeface="Open Sans"/>
                <a:cs typeface="Open Sans"/>
              </a:rPr>
              <a:t>proven</a:t>
            </a:r>
            <a:r>
              <a:rPr lang="en-US" sz="2800">
                <a:latin typeface="Open Sans"/>
                <a:ea typeface="Open Sans"/>
                <a:cs typeface="Open Sans"/>
              </a:rPr>
              <a:t> to prevent or delay type 2 diabetes.</a:t>
            </a:r>
            <a:endParaRPr lang="en-US" sz="2800">
              <a:latin typeface="Calibri"/>
              <a:ea typeface="Open Sans"/>
              <a:cs typeface="Calibri"/>
            </a:endParaRPr>
          </a:p>
          <a:p>
            <a:endParaRPr lang="en-US" sz="2800">
              <a:latin typeface="Open Sans"/>
              <a:ea typeface="Open Sans"/>
              <a:cs typeface="Open Sans"/>
            </a:endParaRPr>
          </a:p>
          <a:p>
            <a:r>
              <a:rPr lang="en-US" sz="2800">
                <a:latin typeface="Open Sans"/>
                <a:ea typeface="Open Sans"/>
                <a:cs typeface="Open Sans"/>
              </a:rPr>
              <a:t>Participants who </a:t>
            </a:r>
            <a:r>
              <a:rPr lang="en-US" sz="2800" b="1">
                <a:latin typeface="Open Sans"/>
                <a:ea typeface="Open Sans"/>
                <a:cs typeface="Open Sans"/>
              </a:rPr>
              <a:t>lost 5-7% of their body weight</a:t>
            </a:r>
            <a:r>
              <a:rPr lang="en-US" sz="2800">
                <a:latin typeface="Open Sans"/>
                <a:ea typeface="Open Sans"/>
                <a:cs typeface="Open Sans"/>
              </a:rPr>
              <a:t> and </a:t>
            </a:r>
            <a:r>
              <a:rPr lang="en-US" sz="2800" b="1">
                <a:latin typeface="Open Sans"/>
                <a:ea typeface="Open Sans"/>
                <a:cs typeface="Open Sans"/>
              </a:rPr>
              <a:t>added 150 minutes of exercise per week</a:t>
            </a:r>
            <a:r>
              <a:rPr lang="en-US" sz="2800">
                <a:latin typeface="Open Sans"/>
                <a:ea typeface="Open Sans"/>
                <a:cs typeface="Open Sans"/>
              </a:rPr>
              <a:t> cut their risk of developing type 2 diabetes by up to 58%  (71% for people over age 60).</a:t>
            </a:r>
            <a:endParaRPr lang="en-US" sz="2800">
              <a:cs typeface="Calibri"/>
            </a:endParaRPr>
          </a:p>
        </p:txBody>
      </p:sp>
    </p:spTree>
    <p:extLst>
      <p:ext uri="{BB962C8B-B14F-4D97-AF65-F5344CB8AC3E}">
        <p14:creationId xmlns:p14="http://schemas.microsoft.com/office/powerpoint/2010/main" val="927448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BD5A6-C2DF-8BD9-A192-30A13581DDBC}"/>
              </a:ext>
            </a:extLst>
          </p:cNvPr>
          <p:cNvSpPr>
            <a:spLocks noGrp="1"/>
          </p:cNvSpPr>
          <p:nvPr>
            <p:ph type="title"/>
          </p:nvPr>
        </p:nvSpPr>
        <p:spPr/>
        <p:txBody>
          <a:bodyPr/>
          <a:lstStyle/>
          <a:p>
            <a:r>
              <a:rPr lang="en-US">
                <a:cs typeface="Calibri"/>
              </a:rPr>
              <a:t>National DPP Math</a:t>
            </a:r>
            <a:endParaRPr lang="en-US"/>
          </a:p>
        </p:txBody>
      </p:sp>
      <p:sp>
        <p:nvSpPr>
          <p:cNvPr id="3" name="Content Placeholder 2">
            <a:extLst>
              <a:ext uri="{FF2B5EF4-FFF2-40B4-BE49-F238E27FC236}">
                <a16:creationId xmlns:a16="http://schemas.microsoft.com/office/drawing/2014/main" id="{D13D50D1-397E-EA47-C2C6-FE4B7A0625BC}"/>
              </a:ext>
            </a:extLst>
          </p:cNvPr>
          <p:cNvSpPr>
            <a:spLocks noGrp="1"/>
          </p:cNvSpPr>
          <p:nvPr>
            <p:ph sz="half" idx="1"/>
          </p:nvPr>
        </p:nvSpPr>
        <p:spPr>
          <a:xfrm>
            <a:off x="673100" y="3423424"/>
            <a:ext cx="4762500" cy="2182039"/>
          </a:xfrm>
        </p:spPr>
        <p:txBody>
          <a:bodyPr vert="horz" lIns="91440" tIns="45720" rIns="91440" bIns="45720" rtlCol="0" anchor="t">
            <a:noAutofit/>
          </a:bodyPr>
          <a:lstStyle/>
          <a:p>
            <a:pPr>
              <a:spcBef>
                <a:spcPts val="300"/>
              </a:spcBef>
              <a:spcAft>
                <a:spcPts val="0"/>
              </a:spcAft>
            </a:pPr>
            <a:r>
              <a:rPr lang="en-US" sz="2000">
                <a:cs typeface="Calibri"/>
              </a:rPr>
              <a:t>Weight is </a:t>
            </a:r>
            <a:r>
              <a:rPr lang="en-US" sz="2000" b="1">
                <a:cs typeface="Calibri"/>
              </a:rPr>
              <a:t>160 </a:t>
            </a:r>
            <a:r>
              <a:rPr lang="en-US" sz="2000">
                <a:cs typeface="Calibri"/>
              </a:rPr>
              <a:t>pounds   </a:t>
            </a:r>
          </a:p>
          <a:p>
            <a:pPr lvl="1">
              <a:spcBef>
                <a:spcPts val="300"/>
              </a:spcBef>
              <a:spcAft>
                <a:spcPts val="0"/>
              </a:spcAft>
            </a:pPr>
            <a:r>
              <a:rPr lang="en-US" sz="2000">
                <a:cs typeface="Calibri"/>
              </a:rPr>
              <a:t>5 % weight loss = </a:t>
            </a:r>
            <a:r>
              <a:rPr lang="en-US" sz="2000" b="1">
                <a:cs typeface="Calibri"/>
              </a:rPr>
              <a:t>8</a:t>
            </a:r>
            <a:r>
              <a:rPr lang="en-US" sz="2000">
                <a:cs typeface="Calibri"/>
              </a:rPr>
              <a:t> pounds   </a:t>
            </a:r>
          </a:p>
          <a:p>
            <a:pPr lvl="1">
              <a:spcBef>
                <a:spcPts val="300"/>
              </a:spcBef>
              <a:spcAft>
                <a:spcPts val="0"/>
              </a:spcAft>
            </a:pPr>
            <a:r>
              <a:rPr lang="en-US" sz="2000">
                <a:cs typeface="Calibri"/>
              </a:rPr>
              <a:t>7% weight loss = 11 pounds</a:t>
            </a:r>
          </a:p>
          <a:p>
            <a:pPr>
              <a:spcBef>
                <a:spcPts val="300"/>
              </a:spcBef>
              <a:spcAft>
                <a:spcPts val="0"/>
              </a:spcAft>
            </a:pPr>
            <a:r>
              <a:rPr lang="en-US" sz="2000">
                <a:cs typeface="Calibri"/>
              </a:rPr>
              <a:t>Weight is </a:t>
            </a:r>
            <a:r>
              <a:rPr lang="en-US" sz="2000" b="1">
                <a:cs typeface="Calibri"/>
              </a:rPr>
              <a:t>200 </a:t>
            </a:r>
            <a:r>
              <a:rPr lang="en-US" sz="2000">
                <a:cs typeface="Calibri"/>
              </a:rPr>
              <a:t>pounds</a:t>
            </a:r>
          </a:p>
          <a:p>
            <a:pPr lvl="1">
              <a:spcBef>
                <a:spcPts val="300"/>
              </a:spcBef>
              <a:spcAft>
                <a:spcPts val="0"/>
              </a:spcAft>
            </a:pPr>
            <a:r>
              <a:rPr lang="en-US" sz="2000">
                <a:cs typeface="Calibri"/>
              </a:rPr>
              <a:t>5% weight loss =  </a:t>
            </a:r>
            <a:r>
              <a:rPr lang="en-US" sz="2000" b="1">
                <a:cs typeface="Calibri"/>
              </a:rPr>
              <a:t>10</a:t>
            </a:r>
            <a:r>
              <a:rPr lang="en-US" sz="2000">
                <a:cs typeface="Calibri"/>
              </a:rPr>
              <a:t> pounds </a:t>
            </a:r>
          </a:p>
          <a:p>
            <a:pPr lvl="1">
              <a:spcBef>
                <a:spcPts val="300"/>
              </a:spcBef>
              <a:spcAft>
                <a:spcPts val="0"/>
              </a:spcAft>
            </a:pPr>
            <a:r>
              <a:rPr lang="en-US" sz="2000">
                <a:cs typeface="Calibri"/>
              </a:rPr>
              <a:t>7% weight loss = 14 pounds</a:t>
            </a:r>
          </a:p>
        </p:txBody>
      </p:sp>
      <p:sp>
        <p:nvSpPr>
          <p:cNvPr id="4" name="Content Placeholder 3">
            <a:extLst>
              <a:ext uri="{FF2B5EF4-FFF2-40B4-BE49-F238E27FC236}">
                <a16:creationId xmlns:a16="http://schemas.microsoft.com/office/drawing/2014/main" id="{03AFCAF3-B098-4A31-585C-DBD8AFBCFF24}"/>
              </a:ext>
            </a:extLst>
          </p:cNvPr>
          <p:cNvSpPr>
            <a:spLocks noGrp="1"/>
          </p:cNvSpPr>
          <p:nvPr>
            <p:ph sz="half" idx="2"/>
          </p:nvPr>
        </p:nvSpPr>
        <p:spPr>
          <a:xfrm>
            <a:off x="6096000" y="3321824"/>
            <a:ext cx="5181600" cy="2067739"/>
          </a:xfrm>
        </p:spPr>
        <p:txBody>
          <a:bodyPr vert="horz" lIns="91440" tIns="45720" rIns="91440" bIns="45720" rtlCol="0" anchor="t">
            <a:normAutofit/>
          </a:bodyPr>
          <a:lstStyle/>
          <a:p>
            <a:pPr marL="0" indent="0">
              <a:buNone/>
            </a:pPr>
            <a:r>
              <a:rPr lang="en-US">
                <a:cs typeface="Calibri"/>
              </a:rPr>
              <a:t>Physical Activity </a:t>
            </a:r>
          </a:p>
          <a:p>
            <a:r>
              <a:rPr lang="en-US">
                <a:cs typeface="Calibri"/>
              </a:rPr>
              <a:t>5 days a week for 30 minutes</a:t>
            </a:r>
          </a:p>
          <a:p>
            <a:r>
              <a:rPr lang="en-US">
                <a:cs typeface="Calibri"/>
              </a:rPr>
              <a:t>7 days a week for 21.5 minutes</a:t>
            </a:r>
          </a:p>
        </p:txBody>
      </p:sp>
      <p:sp>
        <p:nvSpPr>
          <p:cNvPr id="5" name="Date Placeholder 4">
            <a:extLst>
              <a:ext uri="{FF2B5EF4-FFF2-40B4-BE49-F238E27FC236}">
                <a16:creationId xmlns:a16="http://schemas.microsoft.com/office/drawing/2014/main" id="{48BD3D1B-9ACA-18FF-9104-4193DECB1BC1}"/>
              </a:ext>
            </a:extLst>
          </p:cNvPr>
          <p:cNvSpPr>
            <a:spLocks noGrp="1"/>
          </p:cNvSpPr>
          <p:nvPr>
            <p:ph type="dt" sz="half" idx="10"/>
          </p:nvPr>
        </p:nvSpPr>
        <p:spPr/>
        <p:txBody>
          <a:bodyPr/>
          <a:lstStyle/>
          <a:p>
            <a:fld id="{7C198DD1-C477-482D-A126-3FBDD1778E48}" type="datetime1">
              <a:rPr lang="en-US" smtClean="0"/>
              <a:t>10/2/2023</a:t>
            </a:fld>
            <a:endParaRPr lang="en-US"/>
          </a:p>
        </p:txBody>
      </p:sp>
      <p:sp>
        <p:nvSpPr>
          <p:cNvPr id="6" name="Footer Placeholder 5">
            <a:extLst>
              <a:ext uri="{FF2B5EF4-FFF2-40B4-BE49-F238E27FC236}">
                <a16:creationId xmlns:a16="http://schemas.microsoft.com/office/drawing/2014/main" id="{38C4D8DF-BB23-9DE1-9E16-32BC814CF29C}"/>
              </a:ext>
            </a:extLst>
          </p:cNvPr>
          <p:cNvSpPr>
            <a:spLocks noGrp="1"/>
          </p:cNvSpPr>
          <p:nvPr>
            <p:ph type="ftr" sz="quarter" idx="3"/>
          </p:nvPr>
        </p:nvSpPr>
        <p:spPr/>
        <p:txBody>
          <a:bodyPr/>
          <a:lstStyle/>
          <a:p>
            <a:r>
              <a:rPr lang="en-US"/>
              <a:t>health.state.mn.us</a:t>
            </a:r>
          </a:p>
        </p:txBody>
      </p:sp>
      <p:sp>
        <p:nvSpPr>
          <p:cNvPr id="7" name="Slide Number Placeholder 6">
            <a:extLst>
              <a:ext uri="{FF2B5EF4-FFF2-40B4-BE49-F238E27FC236}">
                <a16:creationId xmlns:a16="http://schemas.microsoft.com/office/drawing/2014/main" id="{E3FF7ADF-53CE-EF63-1F35-B2056BF45F0B}"/>
              </a:ext>
            </a:extLst>
          </p:cNvPr>
          <p:cNvSpPr>
            <a:spLocks noGrp="1"/>
          </p:cNvSpPr>
          <p:nvPr>
            <p:ph type="sldNum" sz="quarter" idx="12"/>
          </p:nvPr>
        </p:nvSpPr>
        <p:spPr/>
        <p:txBody>
          <a:bodyPr/>
          <a:lstStyle/>
          <a:p>
            <a:fld id="{48F63A3B-78C7-47BE-AE5E-E10140E04643}" type="slidenum">
              <a:rPr lang="en-US" smtClean="0"/>
              <a:t>15</a:t>
            </a:fld>
            <a:endParaRPr lang="en-US"/>
          </a:p>
        </p:txBody>
      </p:sp>
      <p:sp>
        <p:nvSpPr>
          <p:cNvPr id="8" name="TextBox 7">
            <a:extLst>
              <a:ext uri="{FF2B5EF4-FFF2-40B4-BE49-F238E27FC236}">
                <a16:creationId xmlns:a16="http://schemas.microsoft.com/office/drawing/2014/main" id="{42410B1E-5225-DE1B-D262-113B86FF858D}"/>
              </a:ext>
            </a:extLst>
          </p:cNvPr>
          <p:cNvSpPr txBox="1"/>
          <p:nvPr/>
        </p:nvSpPr>
        <p:spPr>
          <a:xfrm>
            <a:off x="971550" y="1447800"/>
            <a:ext cx="103886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cs typeface="Calibri"/>
              </a:rPr>
              <a:t>Over the course of the year-long program --</a:t>
            </a:r>
            <a:endParaRPr lang="en-US">
              <a:cs typeface="Calibri"/>
            </a:endParaRPr>
          </a:p>
          <a:p>
            <a:pPr algn="ctr"/>
            <a:r>
              <a:rPr lang="en-US" sz="3600">
                <a:cs typeface="Calibri"/>
              </a:rPr>
              <a:t>lose weight and incorporate physical activity </a:t>
            </a:r>
            <a:endParaRPr lang="en-US">
              <a:cs typeface="Calibri"/>
            </a:endParaRPr>
          </a:p>
          <a:p>
            <a:pPr algn="ctr"/>
            <a:r>
              <a:rPr lang="en-US" sz="3600">
                <a:cs typeface="Calibri"/>
              </a:rPr>
              <a:t>into your routine</a:t>
            </a:r>
            <a:endParaRPr lang="en-US">
              <a:cs typeface="Calibri"/>
            </a:endParaRPr>
          </a:p>
        </p:txBody>
      </p:sp>
    </p:spTree>
    <p:extLst>
      <p:ext uri="{BB962C8B-B14F-4D97-AF65-F5344CB8AC3E}">
        <p14:creationId xmlns:p14="http://schemas.microsoft.com/office/powerpoint/2010/main" val="339194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06B66-13D4-C7B7-997E-175608EC6A6C}"/>
              </a:ext>
            </a:extLst>
          </p:cNvPr>
          <p:cNvSpPr>
            <a:spLocks noGrp="1"/>
          </p:cNvSpPr>
          <p:nvPr>
            <p:ph type="title"/>
          </p:nvPr>
        </p:nvSpPr>
        <p:spPr/>
        <p:txBody>
          <a:bodyPr/>
          <a:lstStyle/>
          <a:p>
            <a:r>
              <a:rPr lang="en-US">
                <a:cs typeface="Calibri"/>
              </a:rPr>
              <a:t>Sample Topics Covered Include...</a:t>
            </a:r>
            <a:endParaRPr lang="en-US"/>
          </a:p>
        </p:txBody>
      </p:sp>
      <p:sp>
        <p:nvSpPr>
          <p:cNvPr id="3" name="Content Placeholder 2">
            <a:extLst>
              <a:ext uri="{FF2B5EF4-FFF2-40B4-BE49-F238E27FC236}">
                <a16:creationId xmlns:a16="http://schemas.microsoft.com/office/drawing/2014/main" id="{AF2AC0FA-1983-3159-2B25-8CEF07511A3A}"/>
              </a:ext>
            </a:extLst>
          </p:cNvPr>
          <p:cNvSpPr>
            <a:spLocks noGrp="1"/>
          </p:cNvSpPr>
          <p:nvPr>
            <p:ph sz="half" idx="1"/>
          </p:nvPr>
        </p:nvSpPr>
        <p:spPr/>
        <p:txBody>
          <a:bodyPr vert="horz" lIns="91440" tIns="45720" rIns="91440" bIns="45720" rtlCol="0" anchor="t">
            <a:normAutofit/>
          </a:bodyPr>
          <a:lstStyle/>
          <a:p>
            <a:r>
              <a:rPr lang="en-US" sz="2400" b="1">
                <a:solidFill>
                  <a:schemeClr val="tx1"/>
                </a:solidFill>
                <a:cs typeface="Calibri"/>
              </a:rPr>
              <a:t>Get Active to Prevent T2</a:t>
            </a:r>
            <a:endParaRPr lang="en-US" sz="2400">
              <a:solidFill>
                <a:schemeClr val="tx1"/>
              </a:solidFill>
              <a:cs typeface="Calibri"/>
            </a:endParaRPr>
          </a:p>
          <a:p>
            <a:r>
              <a:rPr lang="en-US" sz="2400" b="1">
                <a:solidFill>
                  <a:schemeClr val="tx1"/>
                </a:solidFill>
                <a:cs typeface="Calibri"/>
              </a:rPr>
              <a:t>Track Your Activity</a:t>
            </a:r>
            <a:endParaRPr lang="en-US" sz="2400">
              <a:solidFill>
                <a:schemeClr val="tx1"/>
              </a:solidFill>
              <a:cs typeface="Calibri"/>
            </a:endParaRPr>
          </a:p>
          <a:p>
            <a:r>
              <a:rPr lang="en-US" sz="2400" b="1">
                <a:solidFill>
                  <a:schemeClr val="tx1"/>
                </a:solidFill>
                <a:cs typeface="Calibri"/>
              </a:rPr>
              <a:t>Eat Well to Prevent T2</a:t>
            </a:r>
            <a:endParaRPr lang="en-US" sz="2400">
              <a:solidFill>
                <a:schemeClr val="tx1"/>
              </a:solidFill>
              <a:cs typeface="Calibri"/>
            </a:endParaRPr>
          </a:p>
          <a:p>
            <a:r>
              <a:rPr lang="en-US" sz="2400" b="1">
                <a:solidFill>
                  <a:schemeClr val="tx1"/>
                </a:solidFill>
                <a:cs typeface="Calibri"/>
              </a:rPr>
              <a:t>Shop and Cook to Prevent T2</a:t>
            </a:r>
            <a:endParaRPr lang="en-US" sz="2400">
              <a:solidFill>
                <a:schemeClr val="tx1"/>
              </a:solidFill>
              <a:cs typeface="Calibri"/>
            </a:endParaRPr>
          </a:p>
          <a:p>
            <a:r>
              <a:rPr lang="en-US" sz="2400" b="1">
                <a:solidFill>
                  <a:schemeClr val="tx1"/>
                </a:solidFill>
                <a:cs typeface="Calibri"/>
              </a:rPr>
              <a:t>Manage Stress</a:t>
            </a:r>
            <a:endParaRPr lang="en-US" sz="2400">
              <a:solidFill>
                <a:schemeClr val="tx1"/>
              </a:solidFill>
              <a:cs typeface="Calibri"/>
            </a:endParaRPr>
          </a:p>
          <a:p>
            <a:r>
              <a:rPr lang="en-US" sz="2400" b="1">
                <a:solidFill>
                  <a:schemeClr val="tx1"/>
                </a:solidFill>
                <a:cs typeface="Calibri"/>
              </a:rPr>
              <a:t>Take Charge of Your Thoughts</a:t>
            </a:r>
            <a:endParaRPr lang="en-US" sz="2400">
              <a:solidFill>
                <a:schemeClr val="tx1"/>
              </a:solidFill>
              <a:cs typeface="Calibri"/>
            </a:endParaRPr>
          </a:p>
          <a:p>
            <a:r>
              <a:rPr lang="en-US" sz="2400" b="1">
                <a:solidFill>
                  <a:schemeClr val="tx1"/>
                </a:solidFill>
                <a:cs typeface="Calibri"/>
              </a:rPr>
              <a:t>Eat Well Away from Home</a:t>
            </a:r>
            <a:endParaRPr lang="en-US" sz="2400">
              <a:solidFill>
                <a:schemeClr val="tx1"/>
              </a:solidFill>
              <a:cs typeface="Calibri"/>
            </a:endParaRPr>
          </a:p>
          <a:p>
            <a:endParaRPr lang="en-US" sz="2400">
              <a:cs typeface="Calibri"/>
            </a:endParaRPr>
          </a:p>
        </p:txBody>
      </p:sp>
      <p:sp>
        <p:nvSpPr>
          <p:cNvPr id="5" name="Date Placeholder 4">
            <a:extLst>
              <a:ext uri="{FF2B5EF4-FFF2-40B4-BE49-F238E27FC236}">
                <a16:creationId xmlns:a16="http://schemas.microsoft.com/office/drawing/2014/main" id="{72963DD6-1868-D711-F908-087930A97CC7}"/>
              </a:ext>
            </a:extLst>
          </p:cNvPr>
          <p:cNvSpPr>
            <a:spLocks noGrp="1"/>
          </p:cNvSpPr>
          <p:nvPr>
            <p:ph type="dt" sz="half" idx="10"/>
          </p:nvPr>
        </p:nvSpPr>
        <p:spPr/>
        <p:txBody>
          <a:bodyPr/>
          <a:lstStyle/>
          <a:p>
            <a:fld id="{7C198DD1-C477-482D-A126-3FBDD1778E48}" type="datetime1">
              <a:rPr lang="en-US" smtClean="0"/>
              <a:t>10/2/2023</a:t>
            </a:fld>
            <a:endParaRPr lang="en-US"/>
          </a:p>
        </p:txBody>
      </p:sp>
      <p:sp>
        <p:nvSpPr>
          <p:cNvPr id="6" name="Footer Placeholder 5">
            <a:extLst>
              <a:ext uri="{FF2B5EF4-FFF2-40B4-BE49-F238E27FC236}">
                <a16:creationId xmlns:a16="http://schemas.microsoft.com/office/drawing/2014/main" id="{2A5D94D0-4AD1-9A47-0925-26F5ED2A623C}"/>
              </a:ext>
            </a:extLst>
          </p:cNvPr>
          <p:cNvSpPr>
            <a:spLocks noGrp="1"/>
          </p:cNvSpPr>
          <p:nvPr>
            <p:ph type="ftr" sz="quarter" idx="3"/>
          </p:nvPr>
        </p:nvSpPr>
        <p:spPr/>
        <p:txBody>
          <a:bodyPr/>
          <a:lstStyle/>
          <a:p>
            <a:r>
              <a:rPr lang="en-US"/>
              <a:t>health.state.mn.us</a:t>
            </a:r>
          </a:p>
        </p:txBody>
      </p:sp>
      <p:sp>
        <p:nvSpPr>
          <p:cNvPr id="7" name="Slide Number Placeholder 6">
            <a:extLst>
              <a:ext uri="{FF2B5EF4-FFF2-40B4-BE49-F238E27FC236}">
                <a16:creationId xmlns:a16="http://schemas.microsoft.com/office/drawing/2014/main" id="{9553473A-343B-93B0-5428-D5CDDBF884A8}"/>
              </a:ext>
            </a:extLst>
          </p:cNvPr>
          <p:cNvSpPr>
            <a:spLocks noGrp="1"/>
          </p:cNvSpPr>
          <p:nvPr>
            <p:ph type="sldNum" sz="quarter" idx="12"/>
          </p:nvPr>
        </p:nvSpPr>
        <p:spPr/>
        <p:txBody>
          <a:bodyPr/>
          <a:lstStyle/>
          <a:p>
            <a:fld id="{48F63A3B-78C7-47BE-AE5E-E10140E04643}" type="slidenum">
              <a:rPr lang="en-US" smtClean="0"/>
              <a:t>16</a:t>
            </a:fld>
            <a:endParaRPr lang="en-US"/>
          </a:p>
        </p:txBody>
      </p:sp>
      <p:pic>
        <p:nvPicPr>
          <p:cNvPr id="9" name="Content Placeholder 8">
            <a:extLst>
              <a:ext uri="{FF2B5EF4-FFF2-40B4-BE49-F238E27FC236}">
                <a16:creationId xmlns:a16="http://schemas.microsoft.com/office/drawing/2014/main" id="{C5B6D864-98E4-C7F9-2303-5387CB1363F8}"/>
              </a:ext>
            </a:extLst>
          </p:cNvPr>
          <p:cNvPicPr>
            <a:picLocks noGrp="1" noChangeAspect="1"/>
          </p:cNvPicPr>
          <p:nvPr>
            <p:ph sz="half" idx="2"/>
          </p:nvPr>
        </p:nvPicPr>
        <p:blipFill>
          <a:blip r:embed="rId2"/>
          <a:stretch>
            <a:fillRect/>
          </a:stretch>
        </p:blipFill>
        <p:spPr>
          <a:xfrm>
            <a:off x="6980504" y="1594624"/>
            <a:ext cx="3564991" cy="4582339"/>
          </a:xfrm>
        </p:spPr>
      </p:pic>
    </p:spTree>
    <p:extLst>
      <p:ext uri="{BB962C8B-B14F-4D97-AF65-F5344CB8AC3E}">
        <p14:creationId xmlns:p14="http://schemas.microsoft.com/office/powerpoint/2010/main" val="1914085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8EA57-5F87-2788-24FD-B49A97A69CA6}"/>
              </a:ext>
            </a:extLst>
          </p:cNvPr>
          <p:cNvSpPr>
            <a:spLocks noGrp="1"/>
          </p:cNvSpPr>
          <p:nvPr>
            <p:ph type="title"/>
          </p:nvPr>
        </p:nvSpPr>
        <p:spPr/>
        <p:txBody>
          <a:bodyPr/>
          <a:lstStyle/>
          <a:p>
            <a:r>
              <a:rPr lang="en-US">
                <a:cs typeface="Calibri"/>
              </a:rPr>
              <a:t>CHW's role</a:t>
            </a:r>
            <a:endParaRPr lang="en-US"/>
          </a:p>
        </p:txBody>
      </p:sp>
      <p:sp>
        <p:nvSpPr>
          <p:cNvPr id="3" name="Content Placeholder 2">
            <a:extLst>
              <a:ext uri="{FF2B5EF4-FFF2-40B4-BE49-F238E27FC236}">
                <a16:creationId xmlns:a16="http://schemas.microsoft.com/office/drawing/2014/main" id="{FC41769B-54A9-8BB4-1E79-84451E92CAC0}"/>
              </a:ext>
            </a:extLst>
          </p:cNvPr>
          <p:cNvSpPr>
            <a:spLocks noGrp="1"/>
          </p:cNvSpPr>
          <p:nvPr>
            <p:ph idx="1"/>
          </p:nvPr>
        </p:nvSpPr>
        <p:spPr>
          <a:xfrm>
            <a:off x="838200" y="1335281"/>
            <a:ext cx="10515600" cy="4841683"/>
          </a:xfrm>
        </p:spPr>
        <p:txBody>
          <a:bodyPr vert="horz" lIns="182880" tIns="182880" rIns="182880" bIns="182880" rtlCol="0" anchor="t">
            <a:normAutofit/>
          </a:bodyPr>
          <a:lstStyle/>
          <a:p>
            <a:endParaRPr lang="en-US" sz="1300">
              <a:cs typeface="Calibri"/>
            </a:endParaRPr>
          </a:p>
          <a:p>
            <a:pPr marL="0" indent="0">
              <a:spcAft>
                <a:spcPts val="0"/>
              </a:spcAft>
              <a:buNone/>
            </a:pPr>
            <a:r>
              <a:rPr lang="en-US" b="1" dirty="0">
                <a:solidFill>
                  <a:schemeClr val="tx1"/>
                </a:solidFill>
                <a:ea typeface="+mn-lt"/>
                <a:cs typeface="+mn-lt"/>
              </a:rPr>
              <a:t>CHWs can ...</a:t>
            </a:r>
            <a:endParaRPr lang="en-US" dirty="0">
              <a:solidFill>
                <a:schemeClr val="tx1"/>
              </a:solidFill>
              <a:ea typeface="+mn-lt"/>
              <a:cs typeface="+mn-lt"/>
            </a:endParaRPr>
          </a:p>
          <a:p>
            <a:pPr marL="571500" indent="-571500">
              <a:spcAft>
                <a:spcPts val="0"/>
              </a:spcAft>
            </a:pPr>
            <a:r>
              <a:rPr lang="en-US" dirty="0">
                <a:solidFill>
                  <a:schemeClr val="tx1"/>
                </a:solidFill>
                <a:ea typeface="+mn-lt"/>
                <a:cs typeface="+mn-lt"/>
              </a:rPr>
              <a:t>Refer patients to classes</a:t>
            </a:r>
          </a:p>
          <a:p>
            <a:pPr marL="571500" indent="-571500">
              <a:spcAft>
                <a:spcPts val="0"/>
              </a:spcAft>
            </a:pPr>
            <a:r>
              <a:rPr lang="en-US" dirty="0">
                <a:solidFill>
                  <a:schemeClr val="tx1"/>
                </a:solidFill>
                <a:ea typeface="+mn-lt"/>
                <a:cs typeface="+mn-lt"/>
              </a:rPr>
              <a:t>Talk to patients about lifestyle change</a:t>
            </a:r>
          </a:p>
          <a:p>
            <a:pPr marL="571500" indent="-571500">
              <a:spcAft>
                <a:spcPts val="0"/>
              </a:spcAft>
            </a:pPr>
            <a:r>
              <a:rPr lang="en-US" dirty="0">
                <a:solidFill>
                  <a:schemeClr val="tx1"/>
                </a:solidFill>
                <a:ea typeface="+mn-lt"/>
                <a:cs typeface="+mn-lt"/>
              </a:rPr>
              <a:t>Lead National DPP cohorts</a:t>
            </a:r>
          </a:p>
          <a:p>
            <a:pPr marL="0" indent="0">
              <a:spcBef>
                <a:spcPts val="1800"/>
              </a:spcBef>
              <a:buNone/>
            </a:pPr>
            <a:r>
              <a:rPr lang="en-US" b="1" dirty="0">
                <a:solidFill>
                  <a:schemeClr val="tx1"/>
                </a:solidFill>
                <a:cs typeface="Calibri"/>
              </a:rPr>
              <a:t>Did you know... </a:t>
            </a:r>
          </a:p>
          <a:p>
            <a:r>
              <a:rPr lang="en-US" dirty="0">
                <a:solidFill>
                  <a:schemeClr val="tx1"/>
                </a:solidFill>
                <a:cs typeface="Calibri"/>
              </a:rPr>
              <a:t>CHW services can be reimbursed through MN Medicaid under group education codes for the National DPP</a:t>
            </a:r>
          </a:p>
          <a:p>
            <a:endParaRPr lang="en-US" sz="1300">
              <a:cs typeface="Calibri"/>
            </a:endParaRPr>
          </a:p>
        </p:txBody>
      </p:sp>
      <p:sp>
        <p:nvSpPr>
          <p:cNvPr id="4" name="Date Placeholder 3">
            <a:extLst>
              <a:ext uri="{FF2B5EF4-FFF2-40B4-BE49-F238E27FC236}">
                <a16:creationId xmlns:a16="http://schemas.microsoft.com/office/drawing/2014/main" id="{149220AA-9290-9988-29B8-C29C029473DC}"/>
              </a:ext>
            </a:extLst>
          </p:cNvPr>
          <p:cNvSpPr>
            <a:spLocks noGrp="1"/>
          </p:cNvSpPr>
          <p:nvPr>
            <p:ph type="dt" sz="half" idx="10"/>
          </p:nvPr>
        </p:nvSpPr>
        <p:spPr/>
        <p:txBody>
          <a:bodyPr/>
          <a:lstStyle/>
          <a:p>
            <a:fld id="{9A198C9B-0587-4A1E-9E03-E4C9FE222F08}" type="datetime1">
              <a:rPr lang="en-US" smtClean="0"/>
              <a:t>10/2/2023</a:t>
            </a:fld>
            <a:endParaRPr lang="en-US"/>
          </a:p>
        </p:txBody>
      </p:sp>
      <p:sp>
        <p:nvSpPr>
          <p:cNvPr id="5" name="Footer Placeholder 4">
            <a:extLst>
              <a:ext uri="{FF2B5EF4-FFF2-40B4-BE49-F238E27FC236}">
                <a16:creationId xmlns:a16="http://schemas.microsoft.com/office/drawing/2014/main" id="{86498972-057C-72ED-855D-A401BC114814}"/>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C7FC21FC-1460-3BED-6296-2CB9B12FFA02}"/>
              </a:ext>
            </a:extLst>
          </p:cNvPr>
          <p:cNvSpPr>
            <a:spLocks noGrp="1"/>
          </p:cNvSpPr>
          <p:nvPr>
            <p:ph type="sldNum" sz="quarter" idx="12"/>
          </p:nvPr>
        </p:nvSpPr>
        <p:spPr/>
        <p:txBody>
          <a:bodyPr/>
          <a:lstStyle/>
          <a:p>
            <a:fld id="{48F63A3B-78C7-47BE-AE5E-E10140E04643}" type="slidenum">
              <a:rPr lang="en-US" smtClean="0"/>
              <a:t>17</a:t>
            </a:fld>
            <a:endParaRPr lang="en-US"/>
          </a:p>
        </p:txBody>
      </p:sp>
      <p:pic>
        <p:nvPicPr>
          <p:cNvPr id="7" name="Picture 6">
            <a:extLst>
              <a:ext uri="{FF2B5EF4-FFF2-40B4-BE49-F238E27FC236}">
                <a16:creationId xmlns:a16="http://schemas.microsoft.com/office/drawing/2014/main" id="{EA01E90A-2111-2555-BE03-8B3A6D788187}"/>
              </a:ext>
            </a:extLst>
          </p:cNvPr>
          <p:cNvPicPr>
            <a:picLocks noChangeAspect="1"/>
          </p:cNvPicPr>
          <p:nvPr/>
        </p:nvPicPr>
        <p:blipFill rotWithShape="1">
          <a:blip r:embed="rId2"/>
          <a:srcRect t="6787" r="-261" b="452"/>
          <a:stretch/>
        </p:blipFill>
        <p:spPr>
          <a:xfrm>
            <a:off x="6623714" y="1978051"/>
            <a:ext cx="4380941" cy="2322569"/>
          </a:xfrm>
          <a:prstGeom prst="rect">
            <a:avLst/>
          </a:prstGeom>
        </p:spPr>
      </p:pic>
    </p:spTree>
    <p:extLst>
      <p:ext uri="{BB962C8B-B14F-4D97-AF65-F5344CB8AC3E}">
        <p14:creationId xmlns:p14="http://schemas.microsoft.com/office/powerpoint/2010/main" val="3626779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121A-FF3F-FF34-BE84-7DD428B84773}"/>
              </a:ext>
            </a:extLst>
          </p:cNvPr>
          <p:cNvSpPr>
            <a:spLocks noGrp="1"/>
          </p:cNvSpPr>
          <p:nvPr>
            <p:ph type="title"/>
          </p:nvPr>
        </p:nvSpPr>
        <p:spPr/>
        <p:txBody>
          <a:bodyPr/>
          <a:lstStyle/>
          <a:p>
            <a:r>
              <a:rPr lang="en-US">
                <a:cs typeface="Calibri"/>
              </a:rPr>
              <a:t>Lifestyle Coach Training</a:t>
            </a:r>
          </a:p>
        </p:txBody>
      </p:sp>
      <p:sp>
        <p:nvSpPr>
          <p:cNvPr id="3" name="Content Placeholder 2">
            <a:extLst>
              <a:ext uri="{FF2B5EF4-FFF2-40B4-BE49-F238E27FC236}">
                <a16:creationId xmlns:a16="http://schemas.microsoft.com/office/drawing/2014/main" id="{F89E92B3-8411-A390-D3F5-5673D82B25A6}"/>
              </a:ext>
            </a:extLst>
          </p:cNvPr>
          <p:cNvSpPr>
            <a:spLocks noGrp="1"/>
          </p:cNvSpPr>
          <p:nvPr>
            <p:ph idx="1"/>
          </p:nvPr>
        </p:nvSpPr>
        <p:spPr>
          <a:xfrm>
            <a:off x="838200" y="1335281"/>
            <a:ext cx="10515600" cy="4841683"/>
          </a:xfrm>
        </p:spPr>
        <p:txBody>
          <a:bodyPr vert="horz" lIns="182880" tIns="182880" rIns="182880" bIns="182880" rtlCol="0" anchor="t">
            <a:normAutofit/>
          </a:bodyPr>
          <a:lstStyle/>
          <a:p>
            <a:pPr marL="0" indent="0">
              <a:buNone/>
            </a:pPr>
            <a:r>
              <a:rPr lang="en-US" sz="3000" dirty="0">
                <a:solidFill>
                  <a:schemeClr val="tx1"/>
                </a:solidFill>
                <a:cs typeface="Calibri"/>
              </a:rPr>
              <a:t>Become a trained Lifestyle Coach for the National DPP</a:t>
            </a:r>
            <a:endParaRPr lang="en-US" dirty="0">
              <a:solidFill>
                <a:schemeClr val="tx1"/>
              </a:solidFill>
              <a:cs typeface="Calibri"/>
            </a:endParaRPr>
          </a:p>
          <a:p>
            <a:pPr marL="342900" indent="-342900"/>
            <a:r>
              <a:rPr lang="en-US" dirty="0">
                <a:cs typeface="Calibri"/>
              </a:rPr>
              <a:t>16-hour investment</a:t>
            </a:r>
          </a:p>
          <a:p>
            <a:pPr marL="342900" indent="-342900"/>
            <a:r>
              <a:rPr lang="en-US" dirty="0">
                <a:cs typeface="Calibri"/>
              </a:rPr>
              <a:t>On-line or in-person</a:t>
            </a:r>
            <a:endParaRPr lang="en-US" dirty="0"/>
          </a:p>
          <a:p>
            <a:r>
              <a:rPr lang="en-US" dirty="0">
                <a:cs typeface="Calibri"/>
              </a:rPr>
              <a:t>Typical cost is $650</a:t>
            </a:r>
          </a:p>
          <a:p>
            <a:r>
              <a:rPr lang="en-US" dirty="0">
                <a:cs typeface="Calibri"/>
              </a:rPr>
              <a:t>Scholarships available on a very limited basis</a:t>
            </a:r>
          </a:p>
        </p:txBody>
      </p:sp>
      <p:sp>
        <p:nvSpPr>
          <p:cNvPr id="4" name="Date Placeholder 3">
            <a:extLst>
              <a:ext uri="{FF2B5EF4-FFF2-40B4-BE49-F238E27FC236}">
                <a16:creationId xmlns:a16="http://schemas.microsoft.com/office/drawing/2014/main" id="{AFB378EA-068A-184B-D3DF-052F6CEB6610}"/>
              </a:ext>
            </a:extLst>
          </p:cNvPr>
          <p:cNvSpPr>
            <a:spLocks noGrp="1"/>
          </p:cNvSpPr>
          <p:nvPr>
            <p:ph type="dt" sz="half" idx="10"/>
          </p:nvPr>
        </p:nvSpPr>
        <p:spPr/>
        <p:txBody>
          <a:bodyPr/>
          <a:lstStyle/>
          <a:p>
            <a:fld id="{9A198C9B-0587-4A1E-9E03-E4C9FE222F08}" type="datetime1">
              <a:rPr lang="en-US" smtClean="0"/>
              <a:t>10/2/2023</a:t>
            </a:fld>
            <a:endParaRPr lang="en-US"/>
          </a:p>
        </p:txBody>
      </p:sp>
      <p:sp>
        <p:nvSpPr>
          <p:cNvPr id="5" name="Footer Placeholder 4">
            <a:extLst>
              <a:ext uri="{FF2B5EF4-FFF2-40B4-BE49-F238E27FC236}">
                <a16:creationId xmlns:a16="http://schemas.microsoft.com/office/drawing/2014/main" id="{8359782B-1ECC-3254-0DFE-07F0B95F8CD6}"/>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62C2FB28-E156-BEE2-21C7-4FC0F33583B7}"/>
              </a:ext>
            </a:extLst>
          </p:cNvPr>
          <p:cNvSpPr>
            <a:spLocks noGrp="1"/>
          </p:cNvSpPr>
          <p:nvPr>
            <p:ph type="sldNum" sz="quarter" idx="12"/>
          </p:nvPr>
        </p:nvSpPr>
        <p:spPr/>
        <p:txBody>
          <a:bodyPr/>
          <a:lstStyle/>
          <a:p>
            <a:fld id="{48F63A3B-78C7-47BE-AE5E-E10140E04643}" type="slidenum">
              <a:rPr lang="en-US" smtClean="0"/>
              <a:t>18</a:t>
            </a:fld>
            <a:endParaRPr lang="en-US"/>
          </a:p>
        </p:txBody>
      </p:sp>
      <p:pic>
        <p:nvPicPr>
          <p:cNvPr id="9" name="Picture 8">
            <a:extLst>
              <a:ext uri="{FF2B5EF4-FFF2-40B4-BE49-F238E27FC236}">
                <a16:creationId xmlns:a16="http://schemas.microsoft.com/office/drawing/2014/main" id="{73CF1CFA-0FAE-BC22-4BC6-58D52C0F253C}"/>
              </a:ext>
            </a:extLst>
          </p:cNvPr>
          <p:cNvPicPr>
            <a:picLocks noChangeAspect="1"/>
          </p:cNvPicPr>
          <p:nvPr/>
        </p:nvPicPr>
        <p:blipFill rotWithShape="1">
          <a:blip r:embed="rId2"/>
          <a:srcRect t="22917" b="9375"/>
          <a:stretch/>
        </p:blipFill>
        <p:spPr>
          <a:xfrm>
            <a:off x="7425898" y="2355945"/>
            <a:ext cx="3200400" cy="2895603"/>
          </a:xfrm>
          <a:prstGeom prst="rect">
            <a:avLst/>
          </a:prstGeom>
        </p:spPr>
      </p:pic>
      <p:pic>
        <p:nvPicPr>
          <p:cNvPr id="7" name="Picture 6">
            <a:extLst>
              <a:ext uri="{FF2B5EF4-FFF2-40B4-BE49-F238E27FC236}">
                <a16:creationId xmlns:a16="http://schemas.microsoft.com/office/drawing/2014/main" id="{A6D0F07C-F496-8372-221A-5484B9BFAD00}"/>
              </a:ext>
            </a:extLst>
          </p:cNvPr>
          <p:cNvPicPr>
            <a:picLocks noChangeAspect="1"/>
          </p:cNvPicPr>
          <p:nvPr/>
        </p:nvPicPr>
        <p:blipFill>
          <a:blip r:embed="rId3"/>
          <a:stretch>
            <a:fillRect/>
          </a:stretch>
        </p:blipFill>
        <p:spPr>
          <a:xfrm>
            <a:off x="2256430" y="4787109"/>
            <a:ext cx="2743200" cy="945931"/>
          </a:xfrm>
          <a:prstGeom prst="rect">
            <a:avLst/>
          </a:prstGeom>
        </p:spPr>
      </p:pic>
    </p:spTree>
    <p:extLst>
      <p:ext uri="{BB962C8B-B14F-4D97-AF65-F5344CB8AC3E}">
        <p14:creationId xmlns:p14="http://schemas.microsoft.com/office/powerpoint/2010/main" val="3030186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A0FD0-4A56-7386-CB0E-DC67EEE84E02}"/>
              </a:ext>
            </a:extLst>
          </p:cNvPr>
          <p:cNvSpPr>
            <a:spLocks noGrp="1"/>
          </p:cNvSpPr>
          <p:nvPr>
            <p:ph type="title"/>
          </p:nvPr>
        </p:nvSpPr>
        <p:spPr/>
        <p:txBody>
          <a:bodyPr/>
          <a:lstStyle/>
          <a:p>
            <a:r>
              <a:rPr lang="en-US">
                <a:cs typeface="Calibri"/>
              </a:rPr>
              <a:t>We Want to Work with YOU</a:t>
            </a:r>
            <a:endParaRPr lang="en-US"/>
          </a:p>
        </p:txBody>
      </p:sp>
      <p:sp>
        <p:nvSpPr>
          <p:cNvPr id="3" name="Content Placeholder 2">
            <a:extLst>
              <a:ext uri="{FF2B5EF4-FFF2-40B4-BE49-F238E27FC236}">
                <a16:creationId xmlns:a16="http://schemas.microsoft.com/office/drawing/2014/main" id="{8BE6E07E-C12F-1715-A9D5-4CC555ECE787}"/>
              </a:ext>
            </a:extLst>
          </p:cNvPr>
          <p:cNvSpPr>
            <a:spLocks noGrp="1"/>
          </p:cNvSpPr>
          <p:nvPr>
            <p:ph idx="1"/>
          </p:nvPr>
        </p:nvSpPr>
        <p:spPr/>
        <p:txBody>
          <a:bodyPr vert="horz" lIns="182880" tIns="182880" rIns="182880" bIns="182880" rtlCol="0" anchor="t">
            <a:normAutofit/>
          </a:bodyPr>
          <a:lstStyle/>
          <a:p>
            <a:r>
              <a:rPr lang="en-US" dirty="0">
                <a:cs typeface="Calibri"/>
              </a:rPr>
              <a:t>Contact Kim Matteen  </a:t>
            </a:r>
            <a:r>
              <a:rPr lang="en-US" dirty="0">
                <a:cs typeface="Calibri"/>
                <a:hlinkClick r:id="rId2"/>
              </a:rPr>
              <a:t>Kim.Matteen@state.mn.us</a:t>
            </a:r>
            <a:r>
              <a:rPr lang="en-US" dirty="0">
                <a:cs typeface="Calibri"/>
              </a:rPr>
              <a:t>   651-201-5434</a:t>
            </a:r>
          </a:p>
          <a:p>
            <a:r>
              <a:rPr lang="en-US" dirty="0">
                <a:cs typeface="Calibri"/>
              </a:rPr>
              <a:t>Work to become part of the CDC's Diabetes Prevention Recognition Program</a:t>
            </a:r>
          </a:p>
          <a:p>
            <a:r>
              <a:rPr lang="en-US" dirty="0">
                <a:cs typeface="Calibri"/>
              </a:rPr>
              <a:t>Consider your organization's capacity to provide the National DPP</a:t>
            </a:r>
          </a:p>
          <a:p>
            <a:r>
              <a:rPr lang="en-US" dirty="0">
                <a:cs typeface="Calibri"/>
              </a:rPr>
              <a:t>Free tools, technical assistance and support are available to YOU and your organization</a:t>
            </a:r>
          </a:p>
        </p:txBody>
      </p:sp>
      <p:sp>
        <p:nvSpPr>
          <p:cNvPr id="4" name="Date Placeholder 3">
            <a:extLst>
              <a:ext uri="{FF2B5EF4-FFF2-40B4-BE49-F238E27FC236}">
                <a16:creationId xmlns:a16="http://schemas.microsoft.com/office/drawing/2014/main" id="{A57C373F-42BE-A8D0-B7E2-4ACAC07679CB}"/>
              </a:ext>
            </a:extLst>
          </p:cNvPr>
          <p:cNvSpPr>
            <a:spLocks noGrp="1"/>
          </p:cNvSpPr>
          <p:nvPr>
            <p:ph type="dt" sz="half" idx="10"/>
          </p:nvPr>
        </p:nvSpPr>
        <p:spPr/>
        <p:txBody>
          <a:bodyPr/>
          <a:lstStyle/>
          <a:p>
            <a:fld id="{9A198C9B-0587-4A1E-9E03-E4C9FE222F08}" type="datetime1">
              <a:rPr lang="en-US" smtClean="0"/>
              <a:t>10/2/2023</a:t>
            </a:fld>
            <a:endParaRPr lang="en-US"/>
          </a:p>
        </p:txBody>
      </p:sp>
      <p:sp>
        <p:nvSpPr>
          <p:cNvPr id="5" name="Footer Placeholder 4">
            <a:extLst>
              <a:ext uri="{FF2B5EF4-FFF2-40B4-BE49-F238E27FC236}">
                <a16:creationId xmlns:a16="http://schemas.microsoft.com/office/drawing/2014/main" id="{94441B2D-352D-D2E5-6CA5-D59C1184290D}"/>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1376F016-78F2-A326-32E7-687093A48098}"/>
              </a:ext>
            </a:extLst>
          </p:cNvPr>
          <p:cNvSpPr>
            <a:spLocks noGrp="1"/>
          </p:cNvSpPr>
          <p:nvPr>
            <p:ph type="sldNum" sz="quarter" idx="12"/>
          </p:nvPr>
        </p:nvSpPr>
        <p:spPr/>
        <p:txBody>
          <a:bodyPr/>
          <a:lstStyle/>
          <a:p>
            <a:fld id="{48F63A3B-78C7-47BE-AE5E-E10140E04643}" type="slidenum">
              <a:rPr lang="en-US" smtClean="0"/>
              <a:t>19</a:t>
            </a:fld>
            <a:endParaRPr lang="en-US"/>
          </a:p>
        </p:txBody>
      </p:sp>
      <p:pic>
        <p:nvPicPr>
          <p:cNvPr id="8" name="Picture 7">
            <a:extLst>
              <a:ext uri="{FF2B5EF4-FFF2-40B4-BE49-F238E27FC236}">
                <a16:creationId xmlns:a16="http://schemas.microsoft.com/office/drawing/2014/main" id="{FC16A81A-07B1-1E69-9A3D-48D1488A1DA9}"/>
              </a:ext>
            </a:extLst>
          </p:cNvPr>
          <p:cNvPicPr>
            <a:picLocks noChangeAspect="1"/>
          </p:cNvPicPr>
          <p:nvPr/>
        </p:nvPicPr>
        <p:blipFill>
          <a:blip r:embed="rId3"/>
          <a:stretch>
            <a:fillRect/>
          </a:stretch>
        </p:blipFill>
        <p:spPr>
          <a:xfrm>
            <a:off x="3254877" y="4395370"/>
            <a:ext cx="1925721" cy="1489577"/>
          </a:xfrm>
          <a:prstGeom prst="rect">
            <a:avLst/>
          </a:prstGeom>
        </p:spPr>
      </p:pic>
      <p:pic>
        <p:nvPicPr>
          <p:cNvPr id="9" name="Picture 8">
            <a:extLst>
              <a:ext uri="{FF2B5EF4-FFF2-40B4-BE49-F238E27FC236}">
                <a16:creationId xmlns:a16="http://schemas.microsoft.com/office/drawing/2014/main" id="{173BEAB8-9BC6-EA53-1E31-8ACCA174C33A}"/>
              </a:ext>
            </a:extLst>
          </p:cNvPr>
          <p:cNvPicPr>
            <a:picLocks noChangeAspect="1"/>
          </p:cNvPicPr>
          <p:nvPr/>
        </p:nvPicPr>
        <p:blipFill>
          <a:blip r:embed="rId4"/>
          <a:stretch>
            <a:fillRect/>
          </a:stretch>
        </p:blipFill>
        <p:spPr>
          <a:xfrm>
            <a:off x="5727032" y="4626032"/>
            <a:ext cx="3932989" cy="894566"/>
          </a:xfrm>
          <a:prstGeom prst="rect">
            <a:avLst/>
          </a:prstGeom>
        </p:spPr>
      </p:pic>
    </p:spTree>
    <p:extLst>
      <p:ext uri="{BB962C8B-B14F-4D97-AF65-F5344CB8AC3E}">
        <p14:creationId xmlns:p14="http://schemas.microsoft.com/office/powerpoint/2010/main" val="1825242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C91E9-E6E6-4617-9274-196C72FA1625}"/>
              </a:ext>
            </a:extLst>
          </p:cNvPr>
          <p:cNvSpPr>
            <a:spLocks noGrp="1"/>
          </p:cNvSpPr>
          <p:nvPr>
            <p:ph type="title"/>
          </p:nvPr>
        </p:nvSpPr>
        <p:spPr/>
        <p:txBody>
          <a:bodyPr/>
          <a:lstStyle/>
          <a:p>
            <a:r>
              <a:rPr lang="en-US"/>
              <a:t>Land Acknowledgement</a:t>
            </a:r>
            <a:br>
              <a:rPr lang="en-US"/>
            </a:br>
            <a:endParaRPr lang="en-US"/>
          </a:p>
        </p:txBody>
      </p:sp>
      <p:sp>
        <p:nvSpPr>
          <p:cNvPr id="3" name="Content Placeholder 2">
            <a:extLst>
              <a:ext uri="{FF2B5EF4-FFF2-40B4-BE49-F238E27FC236}">
                <a16:creationId xmlns:a16="http://schemas.microsoft.com/office/drawing/2014/main" id="{14B961FC-3A5E-4E1E-8ACC-ECD59341ED4E}"/>
              </a:ext>
            </a:extLst>
          </p:cNvPr>
          <p:cNvSpPr>
            <a:spLocks noGrp="1"/>
          </p:cNvSpPr>
          <p:nvPr>
            <p:ph idx="1"/>
          </p:nvPr>
        </p:nvSpPr>
        <p:spPr/>
        <p:txBody>
          <a:bodyPr vert="horz" lIns="91440" tIns="45720" rIns="91440" bIns="45720" rtlCol="0" anchor="t">
            <a:normAutofit/>
          </a:bodyPr>
          <a:lstStyle/>
          <a:p>
            <a:r>
              <a:rPr lang="en-US" dirty="0"/>
              <a:t>As we begin… we will </a:t>
            </a:r>
            <a:r>
              <a:rPr lang="en-US"/>
              <a:t>pause and</a:t>
            </a:r>
            <a:r>
              <a:rPr lang="en-US" dirty="0"/>
              <a:t> reflect.</a:t>
            </a:r>
          </a:p>
        </p:txBody>
      </p:sp>
      <p:sp>
        <p:nvSpPr>
          <p:cNvPr id="6" name="Slide Number Placeholder 5">
            <a:extLst>
              <a:ext uri="{FF2B5EF4-FFF2-40B4-BE49-F238E27FC236}">
                <a16:creationId xmlns:a16="http://schemas.microsoft.com/office/drawing/2014/main" id="{907C60AD-24D2-4DB8-A6A0-A478186EE3DE}"/>
              </a:ext>
            </a:extLst>
          </p:cNvPr>
          <p:cNvSpPr>
            <a:spLocks noGrp="1"/>
          </p:cNvSpPr>
          <p:nvPr>
            <p:ph type="sldNum" sz="quarter" idx="12"/>
          </p:nvPr>
        </p:nvSpPr>
        <p:spPr/>
        <p:txBody>
          <a:bodyPr/>
          <a:lstStyle/>
          <a:p>
            <a:fld id="{48F63A3B-78C7-47BE-AE5E-E10140E04643}" type="slidenum">
              <a:rPr lang="en-US" smtClean="0"/>
              <a:t>2</a:t>
            </a:fld>
            <a:endParaRPr lang="en-US"/>
          </a:p>
        </p:txBody>
      </p:sp>
    </p:spTree>
    <p:extLst>
      <p:ext uri="{BB962C8B-B14F-4D97-AF65-F5344CB8AC3E}">
        <p14:creationId xmlns:p14="http://schemas.microsoft.com/office/powerpoint/2010/main" val="4004940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EF8A-2A4B-37D8-4832-1E7FDFDDB112}"/>
              </a:ext>
            </a:extLst>
          </p:cNvPr>
          <p:cNvSpPr>
            <a:spLocks noGrp="1"/>
          </p:cNvSpPr>
          <p:nvPr>
            <p:ph type="ctrTitle"/>
          </p:nvPr>
        </p:nvSpPr>
        <p:spPr/>
        <p:txBody>
          <a:bodyPr/>
          <a:lstStyle/>
          <a:p>
            <a:r>
              <a:rPr lang="en-US" dirty="0">
                <a:cs typeface="Calibri"/>
              </a:rPr>
              <a:t>Diabetes Tools for CHWs</a:t>
            </a:r>
            <a:endParaRPr lang="en-US" dirty="0"/>
          </a:p>
        </p:txBody>
      </p:sp>
      <p:sp>
        <p:nvSpPr>
          <p:cNvPr id="3" name="Text Placeholder 2">
            <a:extLst>
              <a:ext uri="{FF2B5EF4-FFF2-40B4-BE49-F238E27FC236}">
                <a16:creationId xmlns:a16="http://schemas.microsoft.com/office/drawing/2014/main" id="{BBC581CF-2C3B-4BB3-C245-1781096193C7}"/>
              </a:ext>
            </a:extLst>
          </p:cNvPr>
          <p:cNvSpPr>
            <a:spLocks noGrp="1"/>
          </p:cNvSpPr>
          <p:nvPr>
            <p:ph type="body" sz="quarter" idx="17"/>
          </p:nvPr>
        </p:nvSpPr>
        <p:spPr/>
        <p:txBody>
          <a:bodyPr vert="horz" lIns="91440" tIns="45720" rIns="91440" bIns="45720" rtlCol="0" anchor="t">
            <a:normAutofit fontScale="77500" lnSpcReduction="20000"/>
          </a:bodyPr>
          <a:lstStyle/>
          <a:p>
            <a:pPr>
              <a:spcBef>
                <a:spcPts val="500"/>
              </a:spcBef>
              <a:spcAft>
                <a:spcPts val="500"/>
              </a:spcAft>
            </a:pPr>
            <a:r>
              <a:rPr lang="en-US" dirty="0">
                <a:solidFill>
                  <a:schemeClr val="tx1"/>
                </a:solidFill>
                <a:cs typeface="Calibri"/>
              </a:rPr>
              <a:t>Bridget Ideker, RD, LD, CHWC | Diabetes Program Planner</a:t>
            </a:r>
          </a:p>
          <a:p>
            <a:pPr>
              <a:spcBef>
                <a:spcPts val="500"/>
              </a:spcBef>
              <a:spcAft>
                <a:spcPts val="500"/>
              </a:spcAft>
            </a:pPr>
            <a:r>
              <a:rPr lang="en-US" dirty="0">
                <a:solidFill>
                  <a:schemeClr val="tx1"/>
                </a:solidFill>
                <a:cs typeface="Calibri"/>
                <a:hlinkClick r:id="rId2"/>
              </a:rPr>
              <a:t>Bridget.Ideker@state.mn.us</a:t>
            </a:r>
            <a:r>
              <a:rPr lang="en-US" dirty="0">
                <a:solidFill>
                  <a:schemeClr val="tx1"/>
                </a:solidFill>
                <a:cs typeface="Calibri"/>
              </a:rPr>
              <a:t> 651-201-4718</a:t>
            </a:r>
          </a:p>
        </p:txBody>
      </p:sp>
      <p:sp>
        <p:nvSpPr>
          <p:cNvPr id="4" name="Date Placeholder 3">
            <a:extLst>
              <a:ext uri="{FF2B5EF4-FFF2-40B4-BE49-F238E27FC236}">
                <a16:creationId xmlns:a16="http://schemas.microsoft.com/office/drawing/2014/main" id="{FCA232B7-2342-15F2-08F2-4FEDBE1FD3BC}"/>
              </a:ext>
            </a:extLst>
          </p:cNvPr>
          <p:cNvSpPr>
            <a:spLocks noGrp="1"/>
          </p:cNvSpPr>
          <p:nvPr>
            <p:ph type="dt" sz="half" idx="15"/>
          </p:nvPr>
        </p:nvSpPr>
        <p:spPr/>
        <p:txBody>
          <a:bodyPr/>
          <a:lstStyle/>
          <a:p>
            <a:fld id="{D7ED242C-24FB-43A0-BCB6-43756FC812F6}" type="datetime1">
              <a:rPr lang="en-US" smtClean="0"/>
              <a:t>10/2/2023</a:t>
            </a:fld>
            <a:endParaRPr lang="en-US"/>
          </a:p>
        </p:txBody>
      </p:sp>
      <p:sp>
        <p:nvSpPr>
          <p:cNvPr id="5" name="Footer Placeholder 4">
            <a:extLst>
              <a:ext uri="{FF2B5EF4-FFF2-40B4-BE49-F238E27FC236}">
                <a16:creationId xmlns:a16="http://schemas.microsoft.com/office/drawing/2014/main" id="{AA746A26-A869-A8FB-1DA4-91F11EF0F538}"/>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1CD67A9E-E5B2-E7D3-8869-BCE8D93213E3}"/>
              </a:ext>
            </a:extLst>
          </p:cNvPr>
          <p:cNvSpPr>
            <a:spLocks noGrp="1"/>
          </p:cNvSpPr>
          <p:nvPr>
            <p:ph type="sldNum" sz="quarter" idx="16"/>
          </p:nvPr>
        </p:nvSpPr>
        <p:spPr/>
        <p:txBody>
          <a:bodyPr/>
          <a:lstStyle/>
          <a:p>
            <a:fld id="{48F63A3B-78C7-47BE-AE5E-E10140E04643}" type="slidenum">
              <a:rPr lang="en-US" smtClean="0"/>
              <a:pPr/>
              <a:t>20</a:t>
            </a:fld>
            <a:endParaRPr lang="en-US"/>
          </a:p>
        </p:txBody>
      </p:sp>
    </p:spTree>
    <p:extLst>
      <p:ext uri="{BB962C8B-B14F-4D97-AF65-F5344CB8AC3E}">
        <p14:creationId xmlns:p14="http://schemas.microsoft.com/office/powerpoint/2010/main" val="1654139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1225E46-FF1C-D94A-266C-158F1242205F}"/>
              </a:ext>
            </a:extLst>
          </p:cNvPr>
          <p:cNvSpPr>
            <a:spLocks noGrp="1"/>
          </p:cNvSpPr>
          <p:nvPr>
            <p:ph type="title"/>
          </p:nvPr>
        </p:nvSpPr>
        <p:spPr/>
        <p:txBody>
          <a:bodyPr/>
          <a:lstStyle/>
          <a:p>
            <a:r>
              <a:rPr lang="en-US"/>
              <a:t>What is the difference in Type 1 and Type 2 Diabetes?</a:t>
            </a:r>
          </a:p>
        </p:txBody>
      </p:sp>
      <p:sp>
        <p:nvSpPr>
          <p:cNvPr id="5" name="Date Placeholder 4">
            <a:extLst>
              <a:ext uri="{FF2B5EF4-FFF2-40B4-BE49-F238E27FC236}">
                <a16:creationId xmlns:a16="http://schemas.microsoft.com/office/drawing/2014/main" id="{33F1C765-7924-F509-64C8-1F22B8DA9BB5}"/>
              </a:ext>
            </a:extLst>
          </p:cNvPr>
          <p:cNvSpPr>
            <a:spLocks noGrp="1"/>
          </p:cNvSpPr>
          <p:nvPr>
            <p:ph type="dt" sz="half" idx="10"/>
          </p:nvPr>
        </p:nvSpPr>
        <p:spPr/>
        <p:txBody>
          <a:bodyPr/>
          <a:lstStyle/>
          <a:p>
            <a:fld id="{4868D85E-9AAE-43DE-B77A-6CCC9C16CBEC}" type="datetime1">
              <a:rPr lang="en-US" smtClean="0"/>
              <a:t>10/2/2023</a:t>
            </a:fld>
            <a:endParaRPr lang="en-US"/>
          </a:p>
        </p:txBody>
      </p:sp>
      <p:sp>
        <p:nvSpPr>
          <p:cNvPr id="6" name="Footer Placeholder 5">
            <a:extLst>
              <a:ext uri="{FF2B5EF4-FFF2-40B4-BE49-F238E27FC236}">
                <a16:creationId xmlns:a16="http://schemas.microsoft.com/office/drawing/2014/main" id="{427245FA-6336-52F4-8C3B-60EB878B5AE7}"/>
              </a:ext>
            </a:extLst>
          </p:cNvPr>
          <p:cNvSpPr>
            <a:spLocks noGrp="1"/>
          </p:cNvSpPr>
          <p:nvPr>
            <p:ph type="ftr" sz="quarter" idx="3"/>
          </p:nvPr>
        </p:nvSpPr>
        <p:spPr/>
        <p:txBody>
          <a:bodyPr/>
          <a:lstStyle/>
          <a:p>
            <a:r>
              <a:rPr lang="en-US"/>
              <a:t>health.state.mn.us</a:t>
            </a:r>
          </a:p>
        </p:txBody>
      </p:sp>
      <p:sp>
        <p:nvSpPr>
          <p:cNvPr id="7" name="Slide Number Placeholder 6">
            <a:extLst>
              <a:ext uri="{FF2B5EF4-FFF2-40B4-BE49-F238E27FC236}">
                <a16:creationId xmlns:a16="http://schemas.microsoft.com/office/drawing/2014/main" id="{B068A9C2-FB04-C181-4F14-EB12D0B31E90}"/>
              </a:ext>
            </a:extLst>
          </p:cNvPr>
          <p:cNvSpPr>
            <a:spLocks noGrp="1"/>
          </p:cNvSpPr>
          <p:nvPr>
            <p:ph type="sldNum" sz="quarter" idx="12"/>
          </p:nvPr>
        </p:nvSpPr>
        <p:spPr/>
        <p:txBody>
          <a:bodyPr/>
          <a:lstStyle/>
          <a:p>
            <a:fld id="{48F63A3B-78C7-47BE-AE5E-E10140E04643}" type="slidenum">
              <a:rPr lang="en-US" smtClean="0"/>
              <a:pPr/>
              <a:t>21</a:t>
            </a:fld>
            <a:endParaRPr lang="en-US"/>
          </a:p>
        </p:txBody>
      </p:sp>
      <p:sp>
        <p:nvSpPr>
          <p:cNvPr id="11" name="TextBox 10">
            <a:extLst>
              <a:ext uri="{FF2B5EF4-FFF2-40B4-BE49-F238E27FC236}">
                <a16:creationId xmlns:a16="http://schemas.microsoft.com/office/drawing/2014/main" id="{17C3308A-358C-6237-9A95-E21054E6491C}"/>
              </a:ext>
            </a:extLst>
          </p:cNvPr>
          <p:cNvSpPr txBox="1"/>
          <p:nvPr/>
        </p:nvSpPr>
        <p:spPr>
          <a:xfrm>
            <a:off x="4291293" y="3174555"/>
            <a:ext cx="6174462" cy="2862322"/>
          </a:xfrm>
          <a:prstGeom prst="rect">
            <a:avLst/>
          </a:prstGeom>
          <a:noFill/>
        </p:spPr>
        <p:txBody>
          <a:bodyPr wrap="square">
            <a:spAutoFit/>
          </a:bodyPr>
          <a:lstStyle/>
          <a:p>
            <a:endParaRPr lang="en-US"/>
          </a:p>
          <a:p>
            <a:endParaRPr lang="en-US"/>
          </a:p>
          <a:p>
            <a:endParaRPr lang="en-US"/>
          </a:p>
          <a:p>
            <a:endParaRPr lang="en-US"/>
          </a:p>
          <a:p>
            <a:endParaRPr lang="en-US"/>
          </a:p>
          <a:p>
            <a:endParaRPr lang="en-US"/>
          </a:p>
          <a:p>
            <a:endParaRPr lang="en-US"/>
          </a:p>
          <a:p>
            <a:endParaRPr lang="en-US"/>
          </a:p>
          <a:p>
            <a:endParaRPr lang="en-US"/>
          </a:p>
          <a:p>
            <a:r>
              <a:rPr lang="en-US"/>
              <a:t>https://youtu.be/</a:t>
            </a:r>
            <a:r>
              <a:rPr lang="en-US">
                <a:hlinkClick r:id="rId2"/>
              </a:rPr>
              <a:t>wZAjVQWbMlE</a:t>
            </a:r>
            <a:endParaRPr lang="en-US"/>
          </a:p>
        </p:txBody>
      </p:sp>
      <p:pic>
        <p:nvPicPr>
          <p:cNvPr id="4" name="Picture 3" descr="Graphical user interface, diagram&#10;&#10;Description automatically generated">
            <a:extLst>
              <a:ext uri="{FF2B5EF4-FFF2-40B4-BE49-F238E27FC236}">
                <a16:creationId xmlns:a16="http://schemas.microsoft.com/office/drawing/2014/main" id="{20A8A3FB-E33A-4B2B-11C6-A08FE372F357}"/>
              </a:ext>
            </a:extLst>
          </p:cNvPr>
          <p:cNvPicPr>
            <a:picLocks noChangeAspect="1"/>
          </p:cNvPicPr>
          <p:nvPr/>
        </p:nvPicPr>
        <p:blipFill rotWithShape="1">
          <a:blip r:embed="rId3">
            <a:extLst>
              <a:ext uri="{28A0092B-C50C-407E-A947-70E740481C1C}">
                <a14:useLocalDpi xmlns:a14="http://schemas.microsoft.com/office/drawing/2010/main" val="0"/>
              </a:ext>
            </a:extLst>
          </a:blip>
          <a:srcRect b="10538"/>
          <a:stretch/>
        </p:blipFill>
        <p:spPr>
          <a:xfrm>
            <a:off x="2604738" y="1535496"/>
            <a:ext cx="7286394" cy="4028785"/>
          </a:xfrm>
          <a:prstGeom prst="rect">
            <a:avLst/>
          </a:prstGeom>
        </p:spPr>
      </p:pic>
    </p:spTree>
    <p:extLst>
      <p:ext uri="{BB962C8B-B14F-4D97-AF65-F5344CB8AC3E}">
        <p14:creationId xmlns:p14="http://schemas.microsoft.com/office/powerpoint/2010/main" val="3292885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E2B4F-BC36-0092-ED84-255A24F47C84}"/>
              </a:ext>
            </a:extLst>
          </p:cNvPr>
          <p:cNvSpPr>
            <a:spLocks noGrp="1"/>
          </p:cNvSpPr>
          <p:nvPr>
            <p:ph type="title"/>
          </p:nvPr>
        </p:nvSpPr>
        <p:spPr/>
        <p:txBody>
          <a:bodyPr/>
          <a:lstStyle/>
          <a:p>
            <a:r>
              <a:rPr lang="en-US"/>
              <a:t>Types of Diabetes</a:t>
            </a:r>
          </a:p>
        </p:txBody>
      </p:sp>
      <p:pic>
        <p:nvPicPr>
          <p:cNvPr id="1026" name="Picture 2" descr="Type 1 Diabetes - Medical Associates of Northwest Arkansas">
            <a:extLst>
              <a:ext uri="{FF2B5EF4-FFF2-40B4-BE49-F238E27FC236}">
                <a16:creationId xmlns:a16="http://schemas.microsoft.com/office/drawing/2014/main" id="{7324E13C-C325-79D0-49CA-404CF85638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041"/>
          <a:stretch/>
        </p:blipFill>
        <p:spPr bwMode="auto">
          <a:xfrm>
            <a:off x="2759979" y="1575881"/>
            <a:ext cx="6037090" cy="3934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001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2FD58-5BED-9F9E-06B3-B1D85C98C8F2}"/>
              </a:ext>
            </a:extLst>
          </p:cNvPr>
          <p:cNvSpPr>
            <a:spLocks noGrp="1"/>
          </p:cNvSpPr>
          <p:nvPr>
            <p:ph type="title"/>
          </p:nvPr>
        </p:nvSpPr>
        <p:spPr>
          <a:xfrm>
            <a:off x="3992578" y="5638801"/>
            <a:ext cx="7932722" cy="1219200"/>
          </a:xfrm>
        </p:spPr>
        <p:txBody>
          <a:bodyPr/>
          <a:lstStyle/>
          <a:p>
            <a:r>
              <a:rPr lang="en-US"/>
              <a:t>       Meet Mildred</a:t>
            </a:r>
          </a:p>
        </p:txBody>
      </p:sp>
      <p:pic>
        <p:nvPicPr>
          <p:cNvPr id="67" name="Graphic 66" descr="Woman with afro hair">
            <a:extLst>
              <a:ext uri="{FF2B5EF4-FFF2-40B4-BE49-F238E27FC236}">
                <a16:creationId xmlns:a16="http://schemas.microsoft.com/office/drawing/2014/main" id="{22973559-7FB1-38B9-3FCE-B632FB109F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99544" y="143502"/>
            <a:ext cx="2540236" cy="6714498"/>
          </a:xfrm>
          <a:prstGeom prst="rect">
            <a:avLst/>
          </a:prstGeom>
        </p:spPr>
      </p:pic>
      <p:sp>
        <p:nvSpPr>
          <p:cNvPr id="3" name="TextBox 2">
            <a:extLst>
              <a:ext uri="{FF2B5EF4-FFF2-40B4-BE49-F238E27FC236}">
                <a16:creationId xmlns:a16="http://schemas.microsoft.com/office/drawing/2014/main" id="{CFC034A5-6588-275D-BC92-3360A09413B3}"/>
              </a:ext>
            </a:extLst>
          </p:cNvPr>
          <p:cNvSpPr txBox="1"/>
          <p:nvPr/>
        </p:nvSpPr>
        <p:spPr>
          <a:xfrm>
            <a:off x="5570290" y="616090"/>
            <a:ext cx="4999839" cy="4801314"/>
          </a:xfrm>
          <a:prstGeom prst="rect">
            <a:avLst/>
          </a:prstGeom>
          <a:noFill/>
        </p:spPr>
        <p:txBody>
          <a:bodyPr wrap="square" rtlCol="0">
            <a:spAutoFit/>
          </a:bodyPr>
          <a:lstStyle/>
          <a:p>
            <a:pPr marL="285750" indent="-285750">
              <a:buFont typeface="Arial" panose="020B0604020202020204" pitchFamily="34" charset="0"/>
              <a:buChar char="•"/>
            </a:pPr>
            <a:r>
              <a:rPr lang="en-US"/>
              <a:t>53-year-old African American Female</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BMI is 30.7 = ‘obese’ category</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Doesn’t do regular activity</a:t>
            </a:r>
          </a:p>
          <a:p>
            <a:endParaRPr lang="en-US"/>
          </a:p>
          <a:p>
            <a:pPr marL="285750" indent="-285750">
              <a:buFont typeface="Arial" panose="020B0604020202020204" pitchFamily="34" charset="0"/>
              <a:buChar char="•"/>
            </a:pPr>
            <a:r>
              <a:rPr lang="en-US"/>
              <a:t>Went to the doctor complaining of increased thirst, frequently going to the bathroom and extreme fatigue</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Strong family history of Type 2 Diabetes in parents and grandparents</a:t>
            </a:r>
          </a:p>
          <a:p>
            <a:pPr marL="285750" indent="-285750">
              <a:buFont typeface="Arial" panose="020B0604020202020204" pitchFamily="34" charset="0"/>
              <a:buChar char="•"/>
            </a:pPr>
            <a:endParaRPr lang="en-US"/>
          </a:p>
          <a:p>
            <a:endParaRPr lang="en-US"/>
          </a:p>
          <a:p>
            <a:endParaRPr lang="en-US"/>
          </a:p>
          <a:p>
            <a:endParaRPr lang="en-US"/>
          </a:p>
          <a:p>
            <a:endParaRPr lang="en-US"/>
          </a:p>
        </p:txBody>
      </p:sp>
    </p:spTree>
    <p:extLst>
      <p:ext uri="{BB962C8B-B14F-4D97-AF65-F5344CB8AC3E}">
        <p14:creationId xmlns:p14="http://schemas.microsoft.com/office/powerpoint/2010/main" val="3630853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1F73B13-5963-F473-1D22-9FA42D515E6F}"/>
              </a:ext>
            </a:extLst>
          </p:cNvPr>
          <p:cNvSpPr/>
          <p:nvPr/>
        </p:nvSpPr>
        <p:spPr>
          <a:xfrm>
            <a:off x="6891337" y="2651847"/>
            <a:ext cx="1251177" cy="57032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B2FD58-5BED-9F9E-06B3-B1D85C98C8F2}"/>
              </a:ext>
            </a:extLst>
          </p:cNvPr>
          <p:cNvSpPr>
            <a:spLocks noGrp="1"/>
          </p:cNvSpPr>
          <p:nvPr>
            <p:ph type="title"/>
          </p:nvPr>
        </p:nvSpPr>
        <p:spPr>
          <a:xfrm>
            <a:off x="3992578" y="5638801"/>
            <a:ext cx="7932722" cy="1219200"/>
          </a:xfrm>
        </p:spPr>
        <p:txBody>
          <a:bodyPr/>
          <a:lstStyle/>
          <a:p>
            <a:r>
              <a:rPr lang="en-US"/>
              <a:t>                                    Mildred</a:t>
            </a:r>
          </a:p>
        </p:txBody>
      </p:sp>
      <p:pic>
        <p:nvPicPr>
          <p:cNvPr id="67" name="Graphic 66" descr="Woman with afro hair">
            <a:extLst>
              <a:ext uri="{FF2B5EF4-FFF2-40B4-BE49-F238E27FC236}">
                <a16:creationId xmlns:a16="http://schemas.microsoft.com/office/drawing/2014/main" id="{22973559-7FB1-38B9-3FCE-B632FB109F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6700" y="0"/>
            <a:ext cx="2540236" cy="6714498"/>
          </a:xfrm>
          <a:prstGeom prst="rect">
            <a:avLst/>
          </a:prstGeom>
        </p:spPr>
      </p:pic>
      <p:sp>
        <p:nvSpPr>
          <p:cNvPr id="3" name="TextBox 2">
            <a:extLst>
              <a:ext uri="{FF2B5EF4-FFF2-40B4-BE49-F238E27FC236}">
                <a16:creationId xmlns:a16="http://schemas.microsoft.com/office/drawing/2014/main" id="{CFC034A5-6588-275D-BC92-3360A09413B3}"/>
              </a:ext>
            </a:extLst>
          </p:cNvPr>
          <p:cNvSpPr txBox="1"/>
          <p:nvPr/>
        </p:nvSpPr>
        <p:spPr>
          <a:xfrm>
            <a:off x="2915676" y="640439"/>
            <a:ext cx="7932722" cy="4278094"/>
          </a:xfrm>
          <a:prstGeom prst="rect">
            <a:avLst/>
          </a:prstGeom>
          <a:noFill/>
        </p:spPr>
        <p:txBody>
          <a:bodyPr wrap="square" rtlCol="0">
            <a:spAutoFit/>
          </a:bodyPr>
          <a:lstStyle/>
          <a:p>
            <a:pPr marL="285750" indent="-285750">
              <a:buFont typeface="Arial" panose="020B0604020202020204" pitchFamily="34" charset="0"/>
              <a:buChar char="•"/>
            </a:pPr>
            <a:r>
              <a:rPr lang="en-US" sz="2000"/>
              <a:t>53-year-old </a:t>
            </a:r>
            <a:r>
              <a:rPr lang="en-US" sz="2000" b="1"/>
              <a:t>African American </a:t>
            </a:r>
            <a:r>
              <a:rPr lang="en-US" sz="2000"/>
              <a:t>Female – </a:t>
            </a:r>
          </a:p>
          <a:p>
            <a:pPr marL="285750" indent="-285750">
              <a:buFont typeface="Arial" panose="020B0604020202020204" pitchFamily="34" charset="0"/>
              <a:buChar char="•"/>
            </a:pPr>
            <a:endParaRPr lang="en-US" sz="2000" b="0" i="0">
              <a:solidFill>
                <a:srgbClr val="000000"/>
              </a:solidFill>
              <a:effectLst/>
              <a:latin typeface="Calibri" panose="020F0502020204030204" pitchFamily="34" charset="0"/>
            </a:endParaRPr>
          </a:p>
          <a:p>
            <a:pPr marL="285750" indent="-285750">
              <a:buFont typeface="Arial" panose="020B0604020202020204" pitchFamily="34" charset="0"/>
              <a:buChar char="•"/>
            </a:pPr>
            <a:endParaRPr lang="en-US" sz="2000">
              <a:solidFill>
                <a:srgbClr val="000000"/>
              </a:solidFill>
              <a:latin typeface="Calibri" panose="020F0502020204030204" pitchFamily="34" charset="0"/>
            </a:endParaRPr>
          </a:p>
          <a:p>
            <a:pPr marL="285750" indent="-285750">
              <a:buFont typeface="Arial" panose="020B0604020202020204" pitchFamily="34" charset="0"/>
              <a:buChar char="•"/>
            </a:pPr>
            <a:endParaRPr lang="en-US" sz="2000" b="0" i="0">
              <a:solidFill>
                <a:srgbClr val="000000"/>
              </a:solidFill>
              <a:effectLst/>
              <a:latin typeface="Calibri" panose="020F0502020204030204" pitchFamily="34" charset="0"/>
            </a:endParaRPr>
          </a:p>
          <a:p>
            <a:r>
              <a:rPr lang="en-US" sz="2000" b="0" i="0">
                <a:solidFill>
                  <a:srgbClr val="000000"/>
                </a:solidFill>
                <a:effectLst/>
                <a:latin typeface="Calibri" panose="020F0502020204030204" pitchFamily="34" charset="0"/>
              </a:rPr>
              <a:t>Percentage of persons with diabetes by race/ethnicity In </a:t>
            </a:r>
            <a:r>
              <a:rPr lang="en-US" sz="2000" b="0" i="0" u="sng">
                <a:solidFill>
                  <a:srgbClr val="000000"/>
                </a:solidFill>
                <a:effectLst/>
                <a:latin typeface="Calibri" panose="020F0502020204030204" pitchFamily="34" charset="0"/>
              </a:rPr>
              <a:t>Minnesota</a:t>
            </a:r>
            <a:endParaRPr lang="en-US" sz="2000" u="sng">
              <a:solidFill>
                <a:srgbClr val="000000"/>
              </a:solidFill>
              <a:latin typeface="Calibri" panose="020F0502020204030204" pitchFamily="34" charset="0"/>
            </a:endParaRPr>
          </a:p>
          <a:p>
            <a:endParaRPr lang="en-US" sz="2000" b="0" i="0">
              <a:solidFill>
                <a:srgbClr val="000000"/>
              </a:solidFill>
              <a:effectLst/>
              <a:latin typeface="Calibri" panose="020F0502020204030204" pitchFamily="34" charset="0"/>
            </a:endParaRPr>
          </a:p>
          <a:p>
            <a:pPr marL="285750" indent="-285750">
              <a:buFont typeface="Arial" panose="020B0604020202020204" pitchFamily="34" charset="0"/>
              <a:buChar char="•"/>
            </a:pPr>
            <a:r>
              <a:rPr lang="en-US" sz="2000" b="0" i="0">
                <a:solidFill>
                  <a:srgbClr val="000000"/>
                </a:solidFill>
                <a:effectLst/>
                <a:latin typeface="Calibri" panose="020F0502020204030204" pitchFamily="34" charset="0"/>
              </a:rPr>
              <a:t>American Indian (19.3%)</a:t>
            </a:r>
          </a:p>
          <a:p>
            <a:pPr marL="285750" indent="-285750">
              <a:buFont typeface="Arial" panose="020B0604020202020204" pitchFamily="34" charset="0"/>
              <a:buChar char="•"/>
            </a:pPr>
            <a:r>
              <a:rPr lang="en-US" sz="2000" b="1" i="0">
                <a:solidFill>
                  <a:srgbClr val="000000"/>
                </a:solidFill>
                <a:effectLst/>
                <a:latin typeface="Calibri" panose="020F0502020204030204" pitchFamily="34" charset="0"/>
              </a:rPr>
              <a:t>Black, African and African American (13.4%) </a:t>
            </a:r>
          </a:p>
          <a:p>
            <a:pPr marL="285750" indent="-285750">
              <a:buFont typeface="Arial" panose="020B0604020202020204" pitchFamily="34" charset="0"/>
              <a:buChar char="•"/>
            </a:pPr>
            <a:r>
              <a:rPr lang="en-US" sz="2000" b="0" i="0">
                <a:solidFill>
                  <a:srgbClr val="000000"/>
                </a:solidFill>
                <a:effectLst/>
                <a:latin typeface="Calibri" panose="020F0502020204030204" pitchFamily="34" charset="0"/>
              </a:rPr>
              <a:t>Hispanic or Latino populations (11.5%) </a:t>
            </a:r>
          </a:p>
          <a:p>
            <a:pPr marL="285750" indent="-285750">
              <a:buFont typeface="Arial" panose="020B0604020202020204" pitchFamily="34" charset="0"/>
              <a:buChar char="•"/>
            </a:pPr>
            <a:r>
              <a:rPr lang="en-US" sz="2000" b="0" i="0">
                <a:solidFill>
                  <a:srgbClr val="000000"/>
                </a:solidFill>
                <a:effectLst/>
                <a:latin typeface="Calibri" panose="020F0502020204030204" pitchFamily="34" charset="0"/>
              </a:rPr>
              <a:t>Overall MN population 7.7%</a:t>
            </a:r>
            <a:endParaRPr lang="en-US" sz="2000"/>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1200150" lvl="2" indent="-285750">
              <a:buFont typeface="Arial" panose="020B0604020202020204" pitchFamily="34" charset="0"/>
              <a:buChar char="•"/>
            </a:pPr>
            <a:endParaRPr lang="en-US"/>
          </a:p>
          <a:p>
            <a:r>
              <a:rPr lang="en-US"/>
              <a:t> 							</a:t>
            </a:r>
            <a:r>
              <a:rPr lang="en-US" b="0" i="0">
                <a:solidFill>
                  <a:srgbClr val="000000"/>
                </a:solidFill>
                <a:effectLst/>
                <a:latin typeface="Calibri" panose="020F0502020204030204" pitchFamily="34" charset="0"/>
              </a:rPr>
              <a:t>2018-2020</a:t>
            </a:r>
            <a:endParaRPr lang="en-US"/>
          </a:p>
        </p:txBody>
      </p:sp>
    </p:spTree>
    <p:extLst>
      <p:ext uri="{BB962C8B-B14F-4D97-AF65-F5344CB8AC3E}">
        <p14:creationId xmlns:p14="http://schemas.microsoft.com/office/powerpoint/2010/main" val="3746640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9816385-650D-C181-48D6-6096228BBED4}"/>
              </a:ext>
            </a:extLst>
          </p:cNvPr>
          <p:cNvSpPr/>
          <p:nvPr/>
        </p:nvSpPr>
        <p:spPr>
          <a:xfrm>
            <a:off x="6239628" y="3155427"/>
            <a:ext cx="4761762" cy="150412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B2FD58-5BED-9F9E-06B3-B1D85C98C8F2}"/>
              </a:ext>
            </a:extLst>
          </p:cNvPr>
          <p:cNvSpPr>
            <a:spLocks noGrp="1"/>
          </p:cNvSpPr>
          <p:nvPr>
            <p:ph type="title"/>
          </p:nvPr>
        </p:nvSpPr>
        <p:spPr>
          <a:xfrm>
            <a:off x="3992578" y="5638801"/>
            <a:ext cx="7932722" cy="1219200"/>
          </a:xfrm>
        </p:spPr>
        <p:txBody>
          <a:bodyPr/>
          <a:lstStyle/>
          <a:p>
            <a:r>
              <a:rPr lang="en-US"/>
              <a:t>					Mildred</a:t>
            </a:r>
          </a:p>
        </p:txBody>
      </p:sp>
      <p:pic>
        <p:nvPicPr>
          <p:cNvPr id="67" name="Graphic 66" descr="Woman with afro hair">
            <a:extLst>
              <a:ext uri="{FF2B5EF4-FFF2-40B4-BE49-F238E27FC236}">
                <a16:creationId xmlns:a16="http://schemas.microsoft.com/office/drawing/2014/main" id="{22973559-7FB1-38B9-3FCE-B632FB109F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99544" y="143502"/>
            <a:ext cx="2540236" cy="6714498"/>
          </a:xfrm>
          <a:prstGeom prst="rect">
            <a:avLst/>
          </a:prstGeom>
        </p:spPr>
      </p:pic>
      <p:sp>
        <p:nvSpPr>
          <p:cNvPr id="3" name="TextBox 2">
            <a:extLst>
              <a:ext uri="{FF2B5EF4-FFF2-40B4-BE49-F238E27FC236}">
                <a16:creationId xmlns:a16="http://schemas.microsoft.com/office/drawing/2014/main" id="{CFC034A5-6588-275D-BC92-3360A09413B3}"/>
              </a:ext>
            </a:extLst>
          </p:cNvPr>
          <p:cNvSpPr txBox="1"/>
          <p:nvPr/>
        </p:nvSpPr>
        <p:spPr>
          <a:xfrm>
            <a:off x="5570290" y="616090"/>
            <a:ext cx="4999839" cy="4247317"/>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BMI is 30.7 = ‘obese’ category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Doesn’t do regular physical activity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Strong family history of Type 2 Diabetes in parents and grandparents</a:t>
            </a:r>
          </a:p>
          <a:p>
            <a:pPr marL="285750" indent="-285750">
              <a:buFont typeface="Arial" panose="020B0604020202020204" pitchFamily="34" charset="0"/>
              <a:buChar char="•"/>
            </a:pPr>
            <a:endParaRPr lang="en-US" dirty="0"/>
          </a:p>
          <a:p>
            <a:endParaRPr lang="en-US" dirty="0"/>
          </a:p>
          <a:p>
            <a:endParaRPr lang="en-US" dirty="0"/>
          </a:p>
          <a:p>
            <a:pPr marL="285750" indent="-285750">
              <a:buFont typeface="Arial" panose="020B0604020202020204" pitchFamily="34" charset="0"/>
              <a:buChar char="•"/>
            </a:pPr>
            <a:endParaRPr lang="en-US" dirty="0"/>
          </a:p>
          <a:p>
            <a:endParaRPr lang="en-US" dirty="0"/>
          </a:p>
          <a:p>
            <a:endParaRPr lang="en-US" dirty="0"/>
          </a:p>
          <a:p>
            <a:endParaRPr lang="en-US" dirty="0"/>
          </a:p>
          <a:p>
            <a:endParaRPr lang="en-US" dirty="0"/>
          </a:p>
        </p:txBody>
      </p:sp>
      <p:sp>
        <p:nvSpPr>
          <p:cNvPr id="4" name="TextBox 3">
            <a:extLst>
              <a:ext uri="{FF2B5EF4-FFF2-40B4-BE49-F238E27FC236}">
                <a16:creationId xmlns:a16="http://schemas.microsoft.com/office/drawing/2014/main" id="{7CB52B86-1058-4954-44B4-8659D859E60E}"/>
              </a:ext>
            </a:extLst>
          </p:cNvPr>
          <p:cNvSpPr txBox="1"/>
          <p:nvPr/>
        </p:nvSpPr>
        <p:spPr>
          <a:xfrm>
            <a:off x="6459167" y="3615100"/>
            <a:ext cx="4618134" cy="584775"/>
          </a:xfrm>
          <a:prstGeom prst="rect">
            <a:avLst/>
          </a:prstGeom>
          <a:noFill/>
        </p:spPr>
        <p:txBody>
          <a:bodyPr wrap="square" rtlCol="0">
            <a:spAutoFit/>
          </a:bodyPr>
          <a:lstStyle/>
          <a:p>
            <a:r>
              <a:rPr lang="en-US" sz="3200" b="1"/>
              <a:t>Pre-diabetes Risk Factors</a:t>
            </a:r>
          </a:p>
        </p:txBody>
      </p:sp>
    </p:spTree>
    <p:extLst>
      <p:ext uri="{BB962C8B-B14F-4D97-AF65-F5344CB8AC3E}">
        <p14:creationId xmlns:p14="http://schemas.microsoft.com/office/powerpoint/2010/main" val="28731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D32E2-6399-B5BC-E8F7-302A7E57021B}"/>
              </a:ext>
            </a:extLst>
          </p:cNvPr>
          <p:cNvSpPr>
            <a:spLocks noGrp="1"/>
          </p:cNvSpPr>
          <p:nvPr>
            <p:ph type="title"/>
          </p:nvPr>
        </p:nvSpPr>
        <p:spPr/>
        <p:txBody>
          <a:bodyPr/>
          <a:lstStyle/>
          <a:p>
            <a:r>
              <a:rPr lang="en-US"/>
              <a:t>Mildred</a:t>
            </a:r>
          </a:p>
        </p:txBody>
      </p:sp>
      <p:sp>
        <p:nvSpPr>
          <p:cNvPr id="3" name="Content Placeholder 2">
            <a:extLst>
              <a:ext uri="{FF2B5EF4-FFF2-40B4-BE49-F238E27FC236}">
                <a16:creationId xmlns:a16="http://schemas.microsoft.com/office/drawing/2014/main" id="{6D7E2C4B-FAAC-E53B-7ED4-D746B1284791}"/>
              </a:ext>
            </a:extLst>
          </p:cNvPr>
          <p:cNvSpPr>
            <a:spLocks noGrp="1"/>
          </p:cNvSpPr>
          <p:nvPr>
            <p:ph idx="1"/>
          </p:nvPr>
        </p:nvSpPr>
        <p:spPr>
          <a:xfrm>
            <a:off x="4688732" y="2275661"/>
            <a:ext cx="5410200" cy="4582339"/>
          </a:xfrm>
        </p:spPr>
        <p:txBody>
          <a:bodyPr/>
          <a:lstStyle/>
          <a:p>
            <a:r>
              <a:rPr lang="en-US"/>
              <a:t>Went to the doctor complaining of increased thirst, frequently going to the bathroom and extreme fatigue</a:t>
            </a:r>
          </a:p>
          <a:p>
            <a:endParaRPr lang="en-US"/>
          </a:p>
        </p:txBody>
      </p:sp>
      <p:sp>
        <p:nvSpPr>
          <p:cNvPr id="4" name="Date Placeholder 3">
            <a:extLst>
              <a:ext uri="{FF2B5EF4-FFF2-40B4-BE49-F238E27FC236}">
                <a16:creationId xmlns:a16="http://schemas.microsoft.com/office/drawing/2014/main" id="{2C957EE3-B3C0-5958-5C53-63AEE76FC535}"/>
              </a:ext>
            </a:extLst>
          </p:cNvPr>
          <p:cNvSpPr>
            <a:spLocks noGrp="1"/>
          </p:cNvSpPr>
          <p:nvPr>
            <p:ph type="dt" sz="half" idx="10"/>
          </p:nvPr>
        </p:nvSpPr>
        <p:spPr/>
        <p:txBody>
          <a:bodyPr/>
          <a:lstStyle/>
          <a:p>
            <a:fld id="{824D5D47-1752-4D84-8BFB-C2F71A34C932}" type="datetime1">
              <a:rPr lang="en-US" smtClean="0"/>
              <a:t>10/2/2023</a:t>
            </a:fld>
            <a:endParaRPr lang="en-US"/>
          </a:p>
        </p:txBody>
      </p:sp>
      <p:sp>
        <p:nvSpPr>
          <p:cNvPr id="5" name="Footer Placeholder 4">
            <a:extLst>
              <a:ext uri="{FF2B5EF4-FFF2-40B4-BE49-F238E27FC236}">
                <a16:creationId xmlns:a16="http://schemas.microsoft.com/office/drawing/2014/main" id="{E49A1FEB-9BC0-9665-02AA-7FAC2E072336}"/>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7388E361-537A-2129-4B88-9F682D2DA6AB}"/>
              </a:ext>
            </a:extLst>
          </p:cNvPr>
          <p:cNvSpPr>
            <a:spLocks noGrp="1"/>
          </p:cNvSpPr>
          <p:nvPr>
            <p:ph type="sldNum" sz="quarter" idx="12"/>
          </p:nvPr>
        </p:nvSpPr>
        <p:spPr/>
        <p:txBody>
          <a:bodyPr/>
          <a:lstStyle/>
          <a:p>
            <a:fld id="{48F63A3B-78C7-47BE-AE5E-E10140E04643}" type="slidenum">
              <a:rPr lang="en-US" smtClean="0"/>
              <a:t>26</a:t>
            </a:fld>
            <a:endParaRPr lang="en-US"/>
          </a:p>
        </p:txBody>
      </p:sp>
      <p:pic>
        <p:nvPicPr>
          <p:cNvPr id="7" name="Graphic 6" descr="Woman with afro hair">
            <a:extLst>
              <a:ext uri="{FF2B5EF4-FFF2-40B4-BE49-F238E27FC236}">
                <a16:creationId xmlns:a16="http://schemas.microsoft.com/office/drawing/2014/main" id="{DA606F7C-915B-282F-A462-57FD811283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27326" y="71751"/>
            <a:ext cx="2540236" cy="6714498"/>
          </a:xfrm>
          <a:prstGeom prst="rect">
            <a:avLst/>
          </a:prstGeom>
        </p:spPr>
      </p:pic>
    </p:spTree>
    <p:extLst>
      <p:ext uri="{BB962C8B-B14F-4D97-AF65-F5344CB8AC3E}">
        <p14:creationId xmlns:p14="http://schemas.microsoft.com/office/powerpoint/2010/main" val="2590067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B358D-A999-0852-09AD-0F76F45A69BC}"/>
              </a:ext>
            </a:extLst>
          </p:cNvPr>
          <p:cNvSpPr>
            <a:spLocks noGrp="1"/>
          </p:cNvSpPr>
          <p:nvPr>
            <p:ph type="title"/>
          </p:nvPr>
        </p:nvSpPr>
        <p:spPr/>
        <p:txBody>
          <a:bodyPr/>
          <a:lstStyle/>
          <a:p>
            <a:r>
              <a:rPr lang="en-US"/>
              <a:t>Know the Symptoms of Diabetes</a:t>
            </a:r>
          </a:p>
        </p:txBody>
      </p:sp>
      <p:sp>
        <p:nvSpPr>
          <p:cNvPr id="3" name="Content Placeholder 2">
            <a:extLst>
              <a:ext uri="{FF2B5EF4-FFF2-40B4-BE49-F238E27FC236}">
                <a16:creationId xmlns:a16="http://schemas.microsoft.com/office/drawing/2014/main" id="{6238F9B1-33FD-C509-C0FB-D116D770C8EB}"/>
              </a:ext>
            </a:extLst>
          </p:cNvPr>
          <p:cNvSpPr>
            <a:spLocks noGrp="1"/>
          </p:cNvSpPr>
          <p:nvPr>
            <p:ph idx="1"/>
          </p:nvPr>
        </p:nvSpPr>
        <p:spPr/>
        <p:txBody>
          <a:bodyPr>
            <a:normAutofit fontScale="92500"/>
          </a:bodyPr>
          <a:lstStyle/>
          <a:p>
            <a:pPr algn="l"/>
            <a:r>
              <a:rPr lang="en-US" b="1" i="0">
                <a:solidFill>
                  <a:srgbClr val="000000"/>
                </a:solidFill>
                <a:effectLst/>
                <a:latin typeface="SourceSansProRegular"/>
              </a:rPr>
              <a:t>Type 2 diabetes often has no symptoms, or the symptoms might go unnoticed</a:t>
            </a:r>
            <a:r>
              <a:rPr lang="en-US" b="0" i="0">
                <a:solidFill>
                  <a:srgbClr val="000000"/>
                </a:solidFill>
                <a:effectLst/>
                <a:latin typeface="SourceSansProRegular"/>
              </a:rPr>
              <a:t>. That is one reason why one in four people with diabetes don’t even know they have it. </a:t>
            </a:r>
          </a:p>
          <a:p>
            <a:pPr algn="l"/>
            <a:r>
              <a:rPr lang="en-US" b="0" i="0">
                <a:solidFill>
                  <a:srgbClr val="000000"/>
                </a:solidFill>
                <a:effectLst/>
                <a:latin typeface="SourceSansProRegular"/>
              </a:rPr>
              <a:t>Urinating often</a:t>
            </a:r>
          </a:p>
          <a:p>
            <a:pPr algn="l">
              <a:buFont typeface="Arial" panose="020B0604020202020204" pitchFamily="34" charset="0"/>
              <a:buChar char="•"/>
            </a:pPr>
            <a:r>
              <a:rPr lang="en-US" b="0" i="0">
                <a:solidFill>
                  <a:srgbClr val="000000"/>
                </a:solidFill>
                <a:effectLst/>
                <a:latin typeface="SourceSansProRegular"/>
              </a:rPr>
              <a:t>Feeling very thirsty</a:t>
            </a:r>
          </a:p>
          <a:p>
            <a:pPr algn="l">
              <a:buFont typeface="Arial" panose="020B0604020202020204" pitchFamily="34" charset="0"/>
              <a:buChar char="•"/>
            </a:pPr>
            <a:r>
              <a:rPr lang="en-US" b="0" i="0">
                <a:solidFill>
                  <a:srgbClr val="000000"/>
                </a:solidFill>
                <a:effectLst/>
                <a:latin typeface="SourceSansProRegular"/>
              </a:rPr>
              <a:t>Feeling very hungry even though you are eating</a:t>
            </a:r>
          </a:p>
          <a:p>
            <a:pPr algn="l">
              <a:buFont typeface="Arial" panose="020B0604020202020204" pitchFamily="34" charset="0"/>
              <a:buChar char="•"/>
            </a:pPr>
            <a:r>
              <a:rPr lang="en-US" b="0" i="0">
                <a:solidFill>
                  <a:srgbClr val="000000"/>
                </a:solidFill>
                <a:effectLst/>
                <a:latin typeface="SourceSansProRegular"/>
              </a:rPr>
              <a:t>Extreme fatigue, especially after eating</a:t>
            </a:r>
          </a:p>
          <a:p>
            <a:pPr algn="l">
              <a:buFont typeface="Arial" panose="020B0604020202020204" pitchFamily="34" charset="0"/>
              <a:buChar char="•"/>
            </a:pPr>
            <a:r>
              <a:rPr lang="en-US" b="0" i="0">
                <a:solidFill>
                  <a:srgbClr val="000000"/>
                </a:solidFill>
                <a:effectLst/>
                <a:latin typeface="SourceSansProRegular"/>
              </a:rPr>
              <a:t>Blurry vision</a:t>
            </a:r>
          </a:p>
          <a:p>
            <a:pPr algn="l">
              <a:buFont typeface="Arial" panose="020B0604020202020204" pitchFamily="34" charset="0"/>
              <a:buChar char="•"/>
            </a:pPr>
            <a:r>
              <a:rPr lang="en-US" b="0" i="0">
                <a:solidFill>
                  <a:srgbClr val="000000"/>
                </a:solidFill>
                <a:effectLst/>
                <a:latin typeface="SourceSansProRegular"/>
              </a:rPr>
              <a:t>Cuts/bruises that are slow to heal</a:t>
            </a:r>
          </a:p>
          <a:p>
            <a:endParaRPr lang="en-US">
              <a:highlight>
                <a:srgbClr val="FFFF00"/>
              </a:highlight>
            </a:endParaRPr>
          </a:p>
        </p:txBody>
      </p:sp>
      <p:sp>
        <p:nvSpPr>
          <p:cNvPr id="4" name="Date Placeholder 3">
            <a:extLst>
              <a:ext uri="{FF2B5EF4-FFF2-40B4-BE49-F238E27FC236}">
                <a16:creationId xmlns:a16="http://schemas.microsoft.com/office/drawing/2014/main" id="{F3386987-6A86-BDB2-6CA4-AF29DD3AC6C0}"/>
              </a:ext>
            </a:extLst>
          </p:cNvPr>
          <p:cNvSpPr>
            <a:spLocks noGrp="1"/>
          </p:cNvSpPr>
          <p:nvPr>
            <p:ph type="dt" sz="half" idx="10"/>
          </p:nvPr>
        </p:nvSpPr>
        <p:spPr/>
        <p:txBody>
          <a:bodyPr/>
          <a:lstStyle/>
          <a:p>
            <a:fld id="{824D5D47-1752-4D84-8BFB-C2F71A34C932}" type="datetime1">
              <a:rPr lang="en-US" smtClean="0"/>
              <a:t>10/2/2023</a:t>
            </a:fld>
            <a:endParaRPr lang="en-US"/>
          </a:p>
        </p:txBody>
      </p:sp>
      <p:sp>
        <p:nvSpPr>
          <p:cNvPr id="5" name="Footer Placeholder 4">
            <a:extLst>
              <a:ext uri="{FF2B5EF4-FFF2-40B4-BE49-F238E27FC236}">
                <a16:creationId xmlns:a16="http://schemas.microsoft.com/office/drawing/2014/main" id="{107BF989-3A3F-6D85-94EC-0C3AD788656A}"/>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F402E9BB-2479-0BA2-AF5F-C5952659FEF7}"/>
              </a:ext>
            </a:extLst>
          </p:cNvPr>
          <p:cNvSpPr>
            <a:spLocks noGrp="1"/>
          </p:cNvSpPr>
          <p:nvPr>
            <p:ph type="sldNum" sz="quarter" idx="12"/>
          </p:nvPr>
        </p:nvSpPr>
        <p:spPr/>
        <p:txBody>
          <a:bodyPr/>
          <a:lstStyle/>
          <a:p>
            <a:fld id="{48F63A3B-78C7-47BE-AE5E-E10140E04643}" type="slidenum">
              <a:rPr lang="en-US" smtClean="0"/>
              <a:t>27</a:t>
            </a:fld>
            <a:endParaRPr lang="en-US"/>
          </a:p>
        </p:txBody>
      </p:sp>
      <p:sp>
        <p:nvSpPr>
          <p:cNvPr id="8" name="TextBox 7">
            <a:extLst>
              <a:ext uri="{FF2B5EF4-FFF2-40B4-BE49-F238E27FC236}">
                <a16:creationId xmlns:a16="http://schemas.microsoft.com/office/drawing/2014/main" id="{DB1369A2-106E-3C8B-5D77-1A850CD1F313}"/>
              </a:ext>
            </a:extLst>
          </p:cNvPr>
          <p:cNvSpPr txBox="1"/>
          <p:nvPr/>
        </p:nvSpPr>
        <p:spPr>
          <a:xfrm>
            <a:off x="6857998" y="4447415"/>
            <a:ext cx="4495802" cy="1323439"/>
          </a:xfrm>
          <a:prstGeom prst="rect">
            <a:avLst/>
          </a:prstGeom>
          <a:solidFill>
            <a:srgbClr val="FFFF00"/>
          </a:solidFill>
        </p:spPr>
        <p:txBody>
          <a:bodyPr wrap="square" rtlCol="0">
            <a:spAutoFit/>
          </a:bodyPr>
          <a:lstStyle/>
          <a:p>
            <a:r>
              <a:rPr lang="en-US" sz="2000" b="1" dirty="0"/>
              <a:t>Notify your patient’s primary care provider or care team if </a:t>
            </a:r>
            <a:r>
              <a:rPr lang="en-US" sz="2000" b="1" dirty="0">
                <a:highlight>
                  <a:srgbClr val="FFFF00"/>
                </a:highlight>
              </a:rPr>
              <a:t>the patient complains about these symptoms or if you notice any change in symptoms. </a:t>
            </a:r>
            <a:endParaRPr lang="en-US" sz="2000" b="1" dirty="0"/>
          </a:p>
        </p:txBody>
      </p:sp>
    </p:spTree>
    <p:extLst>
      <p:ext uri="{BB962C8B-B14F-4D97-AF65-F5344CB8AC3E}">
        <p14:creationId xmlns:p14="http://schemas.microsoft.com/office/powerpoint/2010/main" val="280657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BE1E5-D981-D16E-F909-8C952F377C99}"/>
              </a:ext>
            </a:extLst>
          </p:cNvPr>
          <p:cNvSpPr>
            <a:spLocks noGrp="1"/>
          </p:cNvSpPr>
          <p:nvPr>
            <p:ph type="title"/>
          </p:nvPr>
        </p:nvSpPr>
        <p:spPr/>
        <p:txBody>
          <a:bodyPr/>
          <a:lstStyle/>
          <a:p>
            <a:r>
              <a:rPr lang="en-US"/>
              <a:t>Manage Your Diabetes for Life Toolkit</a:t>
            </a:r>
          </a:p>
        </p:txBody>
      </p:sp>
      <p:pic>
        <p:nvPicPr>
          <p:cNvPr id="8" name="Content Placeholder 7">
            <a:extLst>
              <a:ext uri="{FF2B5EF4-FFF2-40B4-BE49-F238E27FC236}">
                <a16:creationId xmlns:a16="http://schemas.microsoft.com/office/drawing/2014/main" id="{DE44EA00-0FA8-8109-5AFF-283ED69ED506}"/>
              </a:ext>
            </a:extLst>
          </p:cNvPr>
          <p:cNvPicPr>
            <a:picLocks noGrp="1" noChangeAspect="1"/>
          </p:cNvPicPr>
          <p:nvPr>
            <p:ph idx="1"/>
          </p:nvPr>
        </p:nvPicPr>
        <p:blipFill>
          <a:blip r:embed="rId2"/>
          <a:stretch>
            <a:fillRect/>
          </a:stretch>
        </p:blipFill>
        <p:spPr>
          <a:xfrm>
            <a:off x="4232629" y="1335088"/>
            <a:ext cx="3726741" cy="4841875"/>
          </a:xfrm>
        </p:spPr>
      </p:pic>
      <p:sp>
        <p:nvSpPr>
          <p:cNvPr id="4" name="Date Placeholder 3">
            <a:extLst>
              <a:ext uri="{FF2B5EF4-FFF2-40B4-BE49-F238E27FC236}">
                <a16:creationId xmlns:a16="http://schemas.microsoft.com/office/drawing/2014/main" id="{6E2454C8-8529-2E95-88B7-4652B2BCB608}"/>
              </a:ext>
            </a:extLst>
          </p:cNvPr>
          <p:cNvSpPr>
            <a:spLocks noGrp="1"/>
          </p:cNvSpPr>
          <p:nvPr>
            <p:ph type="dt" sz="half" idx="10"/>
          </p:nvPr>
        </p:nvSpPr>
        <p:spPr/>
        <p:txBody>
          <a:bodyPr/>
          <a:lstStyle/>
          <a:p>
            <a:fld id="{9A198C9B-0587-4A1E-9E03-E4C9FE222F08}" type="datetime1">
              <a:rPr lang="en-US" smtClean="0"/>
              <a:t>10/2/2023</a:t>
            </a:fld>
            <a:endParaRPr lang="en-US"/>
          </a:p>
        </p:txBody>
      </p:sp>
      <p:sp>
        <p:nvSpPr>
          <p:cNvPr id="5" name="Footer Placeholder 4">
            <a:extLst>
              <a:ext uri="{FF2B5EF4-FFF2-40B4-BE49-F238E27FC236}">
                <a16:creationId xmlns:a16="http://schemas.microsoft.com/office/drawing/2014/main" id="{A7C2CA42-9D20-B0D2-69B0-27B8D09FA748}"/>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AD977346-7F9B-9C30-4F27-B86E889EFF41}"/>
              </a:ext>
            </a:extLst>
          </p:cNvPr>
          <p:cNvSpPr>
            <a:spLocks noGrp="1"/>
          </p:cNvSpPr>
          <p:nvPr>
            <p:ph type="sldNum" sz="quarter" idx="12"/>
          </p:nvPr>
        </p:nvSpPr>
        <p:spPr/>
        <p:txBody>
          <a:bodyPr/>
          <a:lstStyle/>
          <a:p>
            <a:fld id="{48F63A3B-78C7-47BE-AE5E-E10140E04643}" type="slidenum">
              <a:rPr lang="en-US" smtClean="0"/>
              <a:t>28</a:t>
            </a:fld>
            <a:endParaRPr lang="en-US"/>
          </a:p>
        </p:txBody>
      </p:sp>
    </p:spTree>
    <p:extLst>
      <p:ext uri="{BB962C8B-B14F-4D97-AF65-F5344CB8AC3E}">
        <p14:creationId xmlns:p14="http://schemas.microsoft.com/office/powerpoint/2010/main" val="3965138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D1CC3D-15EF-0E75-5454-5187A0122D63}"/>
              </a:ext>
            </a:extLst>
          </p:cNvPr>
          <p:cNvSpPr>
            <a:spLocks noGrp="1"/>
          </p:cNvSpPr>
          <p:nvPr>
            <p:ph type="title"/>
          </p:nvPr>
        </p:nvSpPr>
        <p:spPr/>
        <p:txBody>
          <a:bodyPr/>
          <a:lstStyle/>
          <a:p>
            <a:r>
              <a:rPr lang="en-US"/>
              <a:t>Manage Your Diabetes for Life Toolkit</a:t>
            </a:r>
          </a:p>
        </p:txBody>
      </p:sp>
      <p:sp>
        <p:nvSpPr>
          <p:cNvPr id="5" name="Content Placeholder 4">
            <a:extLst>
              <a:ext uri="{FF2B5EF4-FFF2-40B4-BE49-F238E27FC236}">
                <a16:creationId xmlns:a16="http://schemas.microsoft.com/office/drawing/2014/main" id="{11BECFCD-23A3-2C81-80FD-AD9A7BE6CFDE}"/>
              </a:ext>
            </a:extLst>
          </p:cNvPr>
          <p:cNvSpPr>
            <a:spLocks noGrp="1"/>
          </p:cNvSpPr>
          <p:nvPr>
            <p:ph idx="1"/>
          </p:nvPr>
        </p:nvSpPr>
        <p:spPr/>
        <p:txBody>
          <a:bodyPr>
            <a:normAutofit lnSpcReduction="10000"/>
          </a:bodyPr>
          <a:lstStyle/>
          <a:p>
            <a:pPr marL="514350" marR="0" indent="0">
              <a:spcBef>
                <a:spcPts val="440"/>
              </a:spcBef>
              <a:spcAft>
                <a:spcPts val="0"/>
              </a:spcAft>
              <a:buNone/>
            </a:pPr>
            <a:r>
              <a:rPr lang="en-US" sz="2000">
                <a:solidFill>
                  <a:srgbClr val="00355F"/>
                </a:solidFill>
                <a:effectLst/>
                <a:latin typeface="+mj-lt"/>
                <a:ea typeface="Calibri" panose="020F0502020204030204" pitchFamily="34" charset="0"/>
                <a:cs typeface="Calibri" panose="020F0502020204030204" pitchFamily="34" charset="0"/>
              </a:rPr>
              <a:t>This is a patient education toolkit </a:t>
            </a:r>
            <a:r>
              <a:rPr lang="en-US" sz="2000" spc="-10">
                <a:solidFill>
                  <a:srgbClr val="00355F"/>
                </a:solidFill>
                <a:effectLst/>
                <a:latin typeface="+mj-lt"/>
                <a:ea typeface="Calibri" panose="020F0502020204030204" pitchFamily="34" charset="0"/>
                <a:cs typeface="Calibri" panose="020F0502020204030204" pitchFamily="34" charset="0"/>
              </a:rPr>
              <a:t>for</a:t>
            </a:r>
            <a:r>
              <a:rPr lang="en-US" sz="2000" spc="-90">
                <a:solidFill>
                  <a:srgbClr val="00355F"/>
                </a:solidFill>
                <a:effectLst/>
                <a:latin typeface="+mj-lt"/>
                <a:ea typeface="Calibri" panose="020F0502020204030204" pitchFamily="34" charset="0"/>
                <a:cs typeface="Calibri" panose="020F0502020204030204" pitchFamily="34" charset="0"/>
              </a:rPr>
              <a:t> </a:t>
            </a:r>
            <a:r>
              <a:rPr lang="en-US" sz="2000" spc="-10">
                <a:solidFill>
                  <a:srgbClr val="00355F"/>
                </a:solidFill>
                <a:effectLst/>
                <a:latin typeface="+mj-lt"/>
                <a:ea typeface="Calibri" panose="020F0502020204030204" pitchFamily="34" charset="0"/>
                <a:cs typeface="Calibri" panose="020F0502020204030204" pitchFamily="34" charset="0"/>
              </a:rPr>
              <a:t>health</a:t>
            </a:r>
            <a:r>
              <a:rPr lang="en-US" sz="2000" spc="-85">
                <a:solidFill>
                  <a:srgbClr val="00355F"/>
                </a:solidFill>
                <a:effectLst/>
                <a:latin typeface="+mj-lt"/>
                <a:ea typeface="Calibri" panose="020F0502020204030204" pitchFamily="34" charset="0"/>
                <a:cs typeface="Calibri" panose="020F0502020204030204" pitchFamily="34" charset="0"/>
              </a:rPr>
              <a:t> </a:t>
            </a:r>
            <a:r>
              <a:rPr lang="en-US" sz="2000" spc="-10">
                <a:solidFill>
                  <a:srgbClr val="00355F"/>
                </a:solidFill>
                <a:effectLst/>
                <a:latin typeface="+mj-lt"/>
                <a:ea typeface="Calibri" panose="020F0502020204030204" pitchFamily="34" charset="0"/>
                <a:cs typeface="Calibri" panose="020F0502020204030204" pitchFamily="34" charset="0"/>
              </a:rPr>
              <a:t>educators</a:t>
            </a:r>
            <a:r>
              <a:rPr lang="en-US" sz="2000" spc="-85">
                <a:solidFill>
                  <a:srgbClr val="00355F"/>
                </a:solidFill>
                <a:effectLst/>
                <a:latin typeface="+mj-lt"/>
                <a:ea typeface="Calibri" panose="020F0502020204030204" pitchFamily="34" charset="0"/>
                <a:cs typeface="Calibri" panose="020F0502020204030204" pitchFamily="34" charset="0"/>
              </a:rPr>
              <a:t> </a:t>
            </a:r>
            <a:r>
              <a:rPr lang="en-US" sz="2000" spc="-10">
                <a:solidFill>
                  <a:srgbClr val="00355F"/>
                </a:solidFill>
                <a:effectLst/>
                <a:latin typeface="+mj-lt"/>
                <a:ea typeface="Calibri" panose="020F0502020204030204" pitchFamily="34" charset="0"/>
              </a:rPr>
              <a:t>–</a:t>
            </a:r>
            <a:r>
              <a:rPr lang="en-US" sz="2000" spc="-85">
                <a:solidFill>
                  <a:srgbClr val="00355F"/>
                </a:solidFill>
                <a:effectLst/>
                <a:latin typeface="+mj-lt"/>
                <a:ea typeface="Calibri" panose="020F0502020204030204" pitchFamily="34" charset="0"/>
              </a:rPr>
              <a:t> </a:t>
            </a:r>
            <a:r>
              <a:rPr lang="en-US" sz="2000" spc="-10">
                <a:solidFill>
                  <a:srgbClr val="00355F"/>
                </a:solidFill>
                <a:effectLst/>
                <a:latin typeface="+mj-lt"/>
                <a:ea typeface="Calibri" panose="020F0502020204030204" pitchFamily="34" charset="0"/>
                <a:cs typeface="Calibri" panose="020F0502020204030204" pitchFamily="34" charset="0"/>
              </a:rPr>
              <a:t>designed</a:t>
            </a:r>
            <a:r>
              <a:rPr lang="en-US" sz="2000" spc="-85">
                <a:solidFill>
                  <a:srgbClr val="00355F"/>
                </a:solidFill>
                <a:effectLst/>
                <a:latin typeface="+mj-lt"/>
                <a:ea typeface="Calibri" panose="020F0502020204030204" pitchFamily="34" charset="0"/>
                <a:cs typeface="Calibri" panose="020F0502020204030204" pitchFamily="34" charset="0"/>
              </a:rPr>
              <a:t> </a:t>
            </a:r>
            <a:r>
              <a:rPr lang="en-US" sz="2000" spc="-10">
                <a:solidFill>
                  <a:srgbClr val="00355F"/>
                </a:solidFill>
                <a:effectLst/>
                <a:latin typeface="+mj-lt"/>
                <a:ea typeface="Calibri" panose="020F0502020204030204" pitchFamily="34" charset="0"/>
                <a:cs typeface="Calibri" panose="020F0502020204030204" pitchFamily="34" charset="0"/>
              </a:rPr>
              <a:t>to </a:t>
            </a:r>
            <a:r>
              <a:rPr lang="en-US" sz="2000">
                <a:solidFill>
                  <a:srgbClr val="00355F"/>
                </a:solidFill>
                <a:effectLst/>
                <a:latin typeface="+mj-lt"/>
                <a:ea typeface="Calibri" panose="020F0502020204030204" pitchFamily="34" charset="0"/>
                <a:cs typeface="Calibri" panose="020F0502020204030204" pitchFamily="34" charset="0"/>
              </a:rPr>
              <a:t>help adults with pre-existing diabetes manage and enjoy life. MDH recommends that patients first attend a Diabetes Self-Management and Education Support (DSMES) Program and use of this Toolkit for reinforcement of concepts. </a:t>
            </a:r>
          </a:p>
          <a:p>
            <a:pPr marL="742950" marR="0">
              <a:spcBef>
                <a:spcPts val="440"/>
              </a:spcBef>
              <a:spcAft>
                <a:spcPts val="0"/>
              </a:spcAft>
            </a:pPr>
            <a:endParaRPr lang="en-US" sz="1800" i="1" spc="110">
              <a:solidFill>
                <a:srgbClr val="00355F"/>
              </a:solidFill>
              <a:latin typeface="Arial Narrow" panose="020B0606020202030204" pitchFamily="34" charset="0"/>
              <a:ea typeface="Calibri" panose="020F0502020204030204" pitchFamily="34" charset="0"/>
              <a:cs typeface="Calibri" panose="020F0502020204030204" pitchFamily="34" charset="0"/>
            </a:endParaRPr>
          </a:p>
          <a:p>
            <a:pPr marL="742950" marR="0">
              <a:spcBef>
                <a:spcPts val="440"/>
              </a:spcBef>
              <a:spcAft>
                <a:spcPts val="0"/>
              </a:spcAft>
            </a:pPr>
            <a:endParaRPr lang="en-US" sz="1800" i="1" spc="110">
              <a:solidFill>
                <a:srgbClr val="00355F"/>
              </a:solidFill>
              <a:effectLst/>
              <a:latin typeface="Arial Narrow" panose="020B0606020202030204" pitchFamily="34" charset="0"/>
              <a:ea typeface="Calibri" panose="020F0502020204030204" pitchFamily="34" charset="0"/>
              <a:cs typeface="Calibri" panose="020F0502020204030204" pitchFamily="34" charset="0"/>
            </a:endParaRPr>
          </a:p>
          <a:p>
            <a:pPr marL="514350" marR="0" indent="0">
              <a:spcBef>
                <a:spcPts val="440"/>
              </a:spcBef>
              <a:spcAft>
                <a:spcPts val="0"/>
              </a:spcAft>
              <a:buNone/>
            </a:pPr>
            <a:r>
              <a:rPr lang="en-US" sz="1800" u="sng" spc="110">
                <a:solidFill>
                  <a:srgbClr val="333740"/>
                </a:solidFill>
                <a:effectLst/>
                <a:latin typeface="Arial Black" panose="020B0A04020102020204" pitchFamily="34" charset="0"/>
                <a:ea typeface="Calibri" panose="020F0502020204030204" pitchFamily="34" charset="0"/>
              </a:rPr>
              <a:t>TOOLKIT</a:t>
            </a:r>
            <a:r>
              <a:rPr lang="en-US" sz="1800" u="sng" spc="215">
                <a:solidFill>
                  <a:srgbClr val="333740"/>
                </a:solidFill>
                <a:effectLst/>
                <a:latin typeface="Arial Black" panose="020B0A04020102020204" pitchFamily="34" charset="0"/>
                <a:ea typeface="Calibri" panose="020F0502020204030204" pitchFamily="34" charset="0"/>
              </a:rPr>
              <a:t> </a:t>
            </a:r>
            <a:r>
              <a:rPr lang="en-US" sz="1800" u="sng" spc="75">
                <a:solidFill>
                  <a:srgbClr val="333740"/>
                </a:solidFill>
                <a:effectLst/>
                <a:latin typeface="Arial Black" panose="020B0A04020102020204" pitchFamily="34" charset="0"/>
                <a:ea typeface="Calibri" panose="020F0502020204030204" pitchFamily="34" charset="0"/>
              </a:rPr>
              <a:t>USES:</a:t>
            </a:r>
            <a:endParaRPr lang="en-US" sz="1800" u="sng">
              <a:effectLst/>
              <a:latin typeface="Calibri" panose="020F0502020204030204" pitchFamily="34" charset="0"/>
              <a:ea typeface="Calibri" panose="020F0502020204030204" pitchFamily="34" charset="0"/>
            </a:endParaRPr>
          </a:p>
          <a:p>
            <a:pPr marL="800100" marR="2263140" indent="-285750">
              <a:lnSpc>
                <a:spcPct val="120000"/>
              </a:lnSpc>
              <a:spcBef>
                <a:spcPts val="400"/>
              </a:spcBef>
              <a:spcAft>
                <a:spcPts val="0"/>
              </a:spcAft>
              <a:buFont typeface="Courier New" panose="02070309020205020404" pitchFamily="49" charset="0"/>
              <a:buChar char="o"/>
            </a:pPr>
            <a:r>
              <a:rPr lang="en-US" sz="2000" b="1" spc="-30">
                <a:effectLst/>
                <a:latin typeface="Brandon Grotesque Bold"/>
                <a:ea typeface="Calibri" panose="020F0502020204030204" pitchFamily="34" charset="0"/>
              </a:rPr>
              <a:t>REMIND</a:t>
            </a:r>
            <a:r>
              <a:rPr lang="en-US" sz="2000" b="1" spc="-45">
                <a:effectLst/>
                <a:latin typeface="Brandon Grotesque Bold"/>
                <a:ea typeface="Calibri" panose="020F0502020204030204" pitchFamily="34" charset="0"/>
              </a:rPr>
              <a:t> </a:t>
            </a:r>
            <a:r>
              <a:rPr lang="en-US" sz="2000" b="1" spc="-30">
                <a:effectLst/>
                <a:latin typeface="Brandon Grotesque Bold"/>
                <a:ea typeface="Calibri" panose="020F0502020204030204" pitchFamily="34" charset="0"/>
              </a:rPr>
              <a:t>the</a:t>
            </a:r>
            <a:r>
              <a:rPr lang="en-US" sz="2000" b="1" spc="-40">
                <a:effectLst/>
                <a:latin typeface="Brandon Grotesque Bold"/>
                <a:ea typeface="Calibri" panose="020F0502020204030204" pitchFamily="34" charset="0"/>
              </a:rPr>
              <a:t> </a:t>
            </a:r>
            <a:r>
              <a:rPr lang="en-US" sz="2000" b="1" spc="-30">
                <a:effectLst/>
                <a:latin typeface="Brandon Grotesque Bold"/>
                <a:ea typeface="Calibri" panose="020F0502020204030204" pitchFamily="34" charset="0"/>
              </a:rPr>
              <a:t>patient</a:t>
            </a:r>
            <a:r>
              <a:rPr lang="en-US" sz="2000" b="1" spc="-40">
                <a:effectLst/>
                <a:latin typeface="Brandon Grotesque Bold"/>
                <a:ea typeface="Calibri" panose="020F0502020204030204" pitchFamily="34" charset="0"/>
              </a:rPr>
              <a:t> </a:t>
            </a:r>
            <a:r>
              <a:rPr lang="en-US" sz="2000" b="1" spc="-30">
                <a:effectLst/>
                <a:latin typeface="Brandon Grotesque Bold"/>
                <a:ea typeface="Calibri" panose="020F0502020204030204" pitchFamily="34" charset="0"/>
              </a:rPr>
              <a:t>of</a:t>
            </a:r>
            <a:r>
              <a:rPr lang="en-US" sz="2000" b="1" spc="-40">
                <a:effectLst/>
                <a:latin typeface="Brandon Grotesque Bold"/>
                <a:ea typeface="Calibri" panose="020F0502020204030204" pitchFamily="34" charset="0"/>
              </a:rPr>
              <a:t> </a:t>
            </a:r>
            <a:r>
              <a:rPr lang="en-US" sz="2000" b="1" spc="-30">
                <a:effectLst/>
                <a:latin typeface="Brandon Grotesque Bold"/>
                <a:ea typeface="Calibri" panose="020F0502020204030204" pitchFamily="34" charset="0"/>
              </a:rPr>
              <a:t>what</a:t>
            </a:r>
            <a:r>
              <a:rPr lang="en-US" sz="2000" b="1" spc="-45">
                <a:effectLst/>
                <a:latin typeface="Brandon Grotesque Bold"/>
                <a:ea typeface="Calibri" panose="020F0502020204030204" pitchFamily="34" charset="0"/>
              </a:rPr>
              <a:t> </a:t>
            </a:r>
            <a:r>
              <a:rPr lang="en-US" sz="2000" b="1" spc="-30">
                <a:effectLst/>
                <a:latin typeface="Brandon Grotesque Bold"/>
                <a:ea typeface="Calibri" panose="020F0502020204030204" pitchFamily="34" charset="0"/>
              </a:rPr>
              <a:t>he/she</a:t>
            </a:r>
            <a:r>
              <a:rPr lang="en-US" sz="2000" b="1" spc="-40">
                <a:effectLst/>
                <a:latin typeface="Brandon Grotesque Bold"/>
                <a:ea typeface="Calibri" panose="020F0502020204030204" pitchFamily="34" charset="0"/>
              </a:rPr>
              <a:t> </a:t>
            </a:r>
            <a:r>
              <a:rPr lang="en-US" sz="2000" b="1" spc="-30">
                <a:effectLst/>
                <a:latin typeface="Brandon Grotesque Bold"/>
                <a:ea typeface="Calibri" panose="020F0502020204030204" pitchFamily="34" charset="0"/>
              </a:rPr>
              <a:t>needs</a:t>
            </a:r>
            <a:r>
              <a:rPr lang="en-US" sz="2000" b="1" spc="-40">
                <a:effectLst/>
                <a:latin typeface="Brandon Grotesque Bold"/>
                <a:ea typeface="Calibri" panose="020F0502020204030204" pitchFamily="34" charset="0"/>
              </a:rPr>
              <a:t> </a:t>
            </a:r>
            <a:r>
              <a:rPr lang="en-US" sz="2000" b="1" spc="-30">
                <a:effectLst/>
                <a:latin typeface="Brandon Grotesque Bold"/>
                <a:ea typeface="Calibri" panose="020F0502020204030204" pitchFamily="34" charset="0"/>
              </a:rPr>
              <a:t>to</a:t>
            </a:r>
            <a:r>
              <a:rPr lang="en-US" sz="2000" b="1" spc="-40">
                <a:effectLst/>
                <a:latin typeface="Brandon Grotesque Bold"/>
                <a:ea typeface="Calibri" panose="020F0502020204030204" pitchFamily="34" charset="0"/>
              </a:rPr>
              <a:t> </a:t>
            </a:r>
            <a:r>
              <a:rPr lang="en-US" sz="2000" b="1" spc="-30">
                <a:effectLst/>
                <a:latin typeface="Brandon Grotesque Bold"/>
                <a:ea typeface="Calibri" panose="020F0502020204030204" pitchFamily="34" charset="0"/>
              </a:rPr>
              <a:t>do</a:t>
            </a:r>
            <a:r>
              <a:rPr lang="en-US" sz="2000" b="1" spc="-45">
                <a:effectLst/>
                <a:latin typeface="Brandon Grotesque Bold"/>
                <a:ea typeface="Calibri" panose="020F0502020204030204" pitchFamily="34" charset="0"/>
              </a:rPr>
              <a:t> </a:t>
            </a:r>
            <a:r>
              <a:rPr lang="en-US" sz="2000" b="1" spc="-30">
                <a:effectLst/>
                <a:latin typeface="Brandon Grotesque Bold"/>
                <a:ea typeface="Calibri" panose="020F0502020204030204" pitchFamily="34" charset="0"/>
              </a:rPr>
              <a:t>to</a:t>
            </a:r>
            <a:r>
              <a:rPr lang="en-US" sz="2000" b="1" spc="-40">
                <a:effectLst/>
                <a:latin typeface="Brandon Grotesque Bold"/>
                <a:ea typeface="Calibri" panose="020F0502020204030204" pitchFamily="34" charset="0"/>
              </a:rPr>
              <a:t> </a:t>
            </a:r>
            <a:r>
              <a:rPr lang="en-US" sz="2000" b="1" spc="-30">
                <a:effectLst/>
                <a:latin typeface="Brandon Grotesque Bold"/>
                <a:ea typeface="Calibri" panose="020F0502020204030204" pitchFamily="34" charset="0"/>
              </a:rPr>
              <a:t>manage</a:t>
            </a:r>
            <a:r>
              <a:rPr lang="en-US" sz="2000" b="1" spc="-40">
                <a:effectLst/>
                <a:latin typeface="Brandon Grotesque Bold"/>
                <a:ea typeface="Calibri" panose="020F0502020204030204" pitchFamily="34" charset="0"/>
              </a:rPr>
              <a:t> </a:t>
            </a:r>
            <a:r>
              <a:rPr lang="en-US" sz="2000" b="1" spc="-30">
                <a:effectLst/>
                <a:latin typeface="Brandon Grotesque Bold"/>
                <a:ea typeface="Calibri" panose="020F0502020204030204" pitchFamily="34" charset="0"/>
              </a:rPr>
              <a:t>their</a:t>
            </a:r>
            <a:r>
              <a:rPr lang="en-US" sz="2000" b="1" spc="-40">
                <a:effectLst/>
                <a:latin typeface="Brandon Grotesque Bold"/>
                <a:ea typeface="Calibri" panose="020F0502020204030204" pitchFamily="34" charset="0"/>
              </a:rPr>
              <a:t> </a:t>
            </a:r>
            <a:r>
              <a:rPr lang="en-US" sz="2000" b="1" spc="-30">
                <a:effectLst/>
                <a:latin typeface="Brandon Grotesque Bold"/>
                <a:ea typeface="Calibri" panose="020F0502020204030204" pitchFamily="34" charset="0"/>
              </a:rPr>
              <a:t>diabetes.</a:t>
            </a:r>
          </a:p>
          <a:p>
            <a:pPr marL="800100" marR="2263140" indent="-285750">
              <a:lnSpc>
                <a:spcPct val="120000"/>
              </a:lnSpc>
              <a:spcBef>
                <a:spcPts val="400"/>
              </a:spcBef>
              <a:spcAft>
                <a:spcPts val="0"/>
              </a:spcAft>
              <a:buFont typeface="Courier New" panose="02070309020205020404" pitchFamily="49" charset="0"/>
              <a:buChar char="o"/>
            </a:pPr>
            <a:r>
              <a:rPr lang="en-US" sz="2000" b="1">
                <a:effectLst/>
                <a:latin typeface="Brandon Grotesque Bold"/>
                <a:ea typeface="Calibri" panose="020F0502020204030204" pitchFamily="34" charset="0"/>
              </a:rPr>
              <a:t>REINFORCE healthy behaviors.</a:t>
            </a:r>
            <a:endParaRPr lang="en-US" sz="2000">
              <a:effectLst/>
              <a:latin typeface="Calibri" panose="020F0502020204030204" pitchFamily="34" charset="0"/>
              <a:ea typeface="Calibri" panose="020F0502020204030204" pitchFamily="34" charset="0"/>
            </a:endParaRPr>
          </a:p>
          <a:p>
            <a:pPr marL="800100" marR="0" indent="-285750">
              <a:spcBef>
                <a:spcPts val="0"/>
              </a:spcBef>
              <a:spcAft>
                <a:spcPts val="0"/>
              </a:spcAft>
              <a:buFont typeface="Courier New" panose="02070309020205020404" pitchFamily="49" charset="0"/>
              <a:buChar char="o"/>
            </a:pPr>
            <a:r>
              <a:rPr lang="en-US" sz="2000" b="1">
                <a:effectLst/>
                <a:latin typeface="Brandon Grotesque Bold"/>
                <a:ea typeface="Calibri" panose="020F0502020204030204" pitchFamily="34" charset="0"/>
              </a:rPr>
              <a:t>ENCOURAGE</a:t>
            </a:r>
            <a:r>
              <a:rPr lang="en-US" sz="2000" b="1" spc="205">
                <a:effectLst/>
                <a:latin typeface="Brandon Grotesque Bold"/>
                <a:ea typeface="Calibri" panose="020F0502020204030204" pitchFamily="34" charset="0"/>
              </a:rPr>
              <a:t> </a:t>
            </a:r>
            <a:r>
              <a:rPr lang="en-US" sz="2000" b="1">
                <a:effectLst/>
                <a:latin typeface="Brandon Grotesque Bold"/>
                <a:ea typeface="Calibri" panose="020F0502020204030204" pitchFamily="34" charset="0"/>
              </a:rPr>
              <a:t>problem-solving,</a:t>
            </a:r>
            <a:r>
              <a:rPr lang="en-US" sz="2000" b="1" spc="175">
                <a:effectLst/>
                <a:latin typeface="Brandon Grotesque Bold"/>
                <a:ea typeface="Calibri" panose="020F0502020204030204" pitchFamily="34" charset="0"/>
              </a:rPr>
              <a:t> </a:t>
            </a:r>
            <a:r>
              <a:rPr lang="en-US" sz="2000" b="1">
                <a:effectLst/>
                <a:latin typeface="Brandon Grotesque Bold"/>
                <a:ea typeface="Calibri" panose="020F0502020204030204" pitchFamily="34" charset="0"/>
              </a:rPr>
              <a:t>goal</a:t>
            </a:r>
            <a:r>
              <a:rPr lang="en-US" sz="2000" b="1" spc="180">
                <a:effectLst/>
                <a:latin typeface="Brandon Grotesque Bold"/>
                <a:ea typeface="Calibri" panose="020F0502020204030204" pitchFamily="34" charset="0"/>
              </a:rPr>
              <a:t> </a:t>
            </a:r>
            <a:r>
              <a:rPr lang="en-US" sz="2000" b="1">
                <a:effectLst/>
                <a:latin typeface="Brandon Grotesque Bold"/>
                <a:ea typeface="Calibri" panose="020F0502020204030204" pitchFamily="34" charset="0"/>
              </a:rPr>
              <a:t>setting</a:t>
            </a:r>
            <a:r>
              <a:rPr lang="en-US" sz="2000" b="1" spc="175">
                <a:effectLst/>
                <a:latin typeface="Brandon Grotesque Bold"/>
                <a:ea typeface="Calibri" panose="020F0502020204030204" pitchFamily="34" charset="0"/>
              </a:rPr>
              <a:t> </a:t>
            </a:r>
            <a:r>
              <a:rPr lang="en-US" sz="2000" b="1">
                <a:effectLst/>
                <a:latin typeface="Brandon Grotesque Bold"/>
                <a:ea typeface="Calibri" panose="020F0502020204030204" pitchFamily="34" charset="0"/>
              </a:rPr>
              <a:t>and</a:t>
            </a:r>
            <a:r>
              <a:rPr lang="en-US" sz="2000" b="1" spc="180">
                <a:effectLst/>
                <a:latin typeface="Brandon Grotesque Bold"/>
                <a:ea typeface="Calibri" panose="020F0502020204030204" pitchFamily="34" charset="0"/>
              </a:rPr>
              <a:t> </a:t>
            </a:r>
            <a:r>
              <a:rPr lang="en-US" sz="2000" b="1">
                <a:effectLst/>
                <a:latin typeface="Brandon Grotesque Bold"/>
                <a:ea typeface="Calibri" panose="020F0502020204030204" pitchFamily="34" charset="0"/>
              </a:rPr>
              <a:t>continuous</a:t>
            </a:r>
            <a:r>
              <a:rPr lang="en-US" sz="2000" b="1" spc="175">
                <a:effectLst/>
                <a:latin typeface="Brandon Grotesque Bold"/>
                <a:ea typeface="Calibri" panose="020F0502020204030204" pitchFamily="34" charset="0"/>
              </a:rPr>
              <a:t> </a:t>
            </a:r>
            <a:r>
              <a:rPr lang="en-US" sz="2000" b="1" spc="-10">
                <a:effectLst/>
                <a:latin typeface="Brandon Grotesque Bold"/>
                <a:ea typeface="Calibri" panose="020F0502020204030204" pitchFamily="34" charset="0"/>
              </a:rPr>
              <a:t>learning.</a:t>
            </a:r>
            <a:endParaRPr lang="en-US" sz="2000">
              <a:effectLst/>
              <a:latin typeface="Calibri" panose="020F0502020204030204" pitchFamily="34" charset="0"/>
              <a:ea typeface="Calibri" panose="020F0502020204030204" pitchFamily="34" charset="0"/>
            </a:endParaRPr>
          </a:p>
          <a:p>
            <a:pPr marL="800100" marR="800100" indent="-285750">
              <a:lnSpc>
                <a:spcPct val="120000"/>
              </a:lnSpc>
              <a:spcBef>
                <a:spcPts val="330"/>
              </a:spcBef>
              <a:spcAft>
                <a:spcPts val="0"/>
              </a:spcAft>
              <a:buFont typeface="Courier New" panose="02070309020205020404" pitchFamily="49" charset="0"/>
              <a:buChar char="o"/>
            </a:pPr>
            <a:r>
              <a:rPr lang="en-US" sz="2000" b="1" spc="-30">
                <a:effectLst/>
                <a:latin typeface="Brandon Grotesque Bold"/>
                <a:ea typeface="Calibri" panose="020F0502020204030204" pitchFamily="34" charset="0"/>
              </a:rPr>
              <a:t>INFORM people</a:t>
            </a:r>
            <a:r>
              <a:rPr lang="en-US" sz="2000" b="1" spc="-40">
                <a:effectLst/>
                <a:latin typeface="Brandon Grotesque Bold"/>
                <a:ea typeface="Calibri" panose="020F0502020204030204" pitchFamily="34" charset="0"/>
              </a:rPr>
              <a:t> </a:t>
            </a:r>
            <a:r>
              <a:rPr lang="en-US" sz="2000" b="1" spc="-30">
                <a:effectLst/>
                <a:latin typeface="Brandon Grotesque Bold"/>
                <a:ea typeface="Calibri" panose="020F0502020204030204" pitchFamily="34" charset="0"/>
              </a:rPr>
              <a:t>about</a:t>
            </a:r>
            <a:r>
              <a:rPr lang="en-US" sz="2000" b="1" spc="-45">
                <a:effectLst/>
                <a:latin typeface="Brandon Grotesque Bold"/>
                <a:ea typeface="Calibri" panose="020F0502020204030204" pitchFamily="34" charset="0"/>
              </a:rPr>
              <a:t> </a:t>
            </a:r>
            <a:r>
              <a:rPr lang="en-US" sz="2000" b="1" spc="-30">
                <a:effectLst/>
                <a:latin typeface="Brandon Grotesque Bold"/>
                <a:ea typeface="Calibri" panose="020F0502020204030204" pitchFamily="34" charset="0"/>
              </a:rPr>
              <a:t>what</a:t>
            </a:r>
            <a:r>
              <a:rPr lang="en-US" sz="2000" b="1" spc="-40">
                <a:effectLst/>
                <a:latin typeface="Brandon Grotesque Bold"/>
                <a:ea typeface="Calibri" panose="020F0502020204030204" pitchFamily="34" charset="0"/>
              </a:rPr>
              <a:t> </a:t>
            </a:r>
            <a:r>
              <a:rPr lang="en-US" sz="2000" b="1" spc="-30">
                <a:effectLst/>
                <a:latin typeface="Brandon Grotesque Bold"/>
                <a:ea typeface="Calibri" panose="020F0502020204030204" pitchFamily="34" charset="0"/>
              </a:rPr>
              <a:t>they</a:t>
            </a:r>
            <a:r>
              <a:rPr lang="en-US" sz="2000" b="1" spc="-40">
                <a:effectLst/>
                <a:latin typeface="Brandon Grotesque Bold"/>
                <a:ea typeface="Calibri" panose="020F0502020204030204" pitchFamily="34" charset="0"/>
              </a:rPr>
              <a:t> </a:t>
            </a:r>
            <a:r>
              <a:rPr lang="en-US" sz="2000" b="1" spc="-30">
                <a:effectLst/>
                <a:latin typeface="Brandon Grotesque Bold"/>
                <a:ea typeface="Calibri" panose="020F0502020204030204" pitchFamily="34" charset="0"/>
              </a:rPr>
              <a:t>should</a:t>
            </a:r>
            <a:r>
              <a:rPr lang="en-US" sz="2000" b="1" spc="-40">
                <a:effectLst/>
                <a:latin typeface="Brandon Grotesque Bold"/>
                <a:ea typeface="Calibri" panose="020F0502020204030204" pitchFamily="34" charset="0"/>
              </a:rPr>
              <a:t> </a:t>
            </a:r>
            <a:r>
              <a:rPr lang="en-US" sz="2000" b="1" spc="-30">
                <a:effectLst/>
                <a:latin typeface="Brandon Grotesque Bold"/>
                <a:ea typeface="Calibri" panose="020F0502020204030204" pitchFamily="34" charset="0"/>
              </a:rPr>
              <a:t>do</a:t>
            </a:r>
            <a:r>
              <a:rPr lang="en-US" sz="2000" b="1" spc="-45">
                <a:effectLst/>
                <a:latin typeface="Brandon Grotesque Bold"/>
                <a:ea typeface="Calibri" panose="020F0502020204030204" pitchFamily="34" charset="0"/>
              </a:rPr>
              <a:t> </a:t>
            </a:r>
            <a:r>
              <a:rPr lang="en-US" sz="2000" b="1" spc="-30">
                <a:effectLst/>
                <a:latin typeface="Brandon Grotesque Bold"/>
                <a:ea typeface="Calibri" panose="020F0502020204030204" pitchFamily="34" charset="0"/>
              </a:rPr>
              <a:t>to</a:t>
            </a:r>
            <a:r>
              <a:rPr lang="en-US" sz="2000" b="1" spc="-40">
                <a:effectLst/>
                <a:latin typeface="Brandon Grotesque Bold"/>
                <a:ea typeface="Calibri" panose="020F0502020204030204" pitchFamily="34" charset="0"/>
              </a:rPr>
              <a:t> </a:t>
            </a:r>
            <a:r>
              <a:rPr lang="en-US" sz="2000" b="1" spc="-30">
                <a:effectLst/>
                <a:latin typeface="Brandon Grotesque Bold"/>
                <a:ea typeface="Calibri" panose="020F0502020204030204" pitchFamily="34" charset="0"/>
              </a:rPr>
              <a:t>manage their</a:t>
            </a:r>
            <a:r>
              <a:rPr lang="en-US" sz="2000" b="1" spc="-40">
                <a:effectLst/>
                <a:latin typeface="Brandon Grotesque Bold"/>
                <a:ea typeface="Calibri" panose="020F0502020204030204" pitchFamily="34" charset="0"/>
              </a:rPr>
              <a:t> </a:t>
            </a:r>
            <a:r>
              <a:rPr lang="en-US" sz="2000" b="1" spc="-30">
                <a:effectLst/>
                <a:latin typeface="Brandon Grotesque Bold"/>
                <a:ea typeface="Calibri" panose="020F0502020204030204" pitchFamily="34" charset="0"/>
              </a:rPr>
              <a:t>diabetes</a:t>
            </a:r>
            <a:r>
              <a:rPr lang="en-US" sz="2000" b="1" spc="-45">
                <a:effectLst/>
                <a:latin typeface="Brandon Grotesque Bold"/>
                <a:ea typeface="Calibri" panose="020F0502020204030204" pitchFamily="34" charset="0"/>
              </a:rPr>
              <a:t> </a:t>
            </a:r>
            <a:r>
              <a:rPr lang="en-US" sz="2000" b="1" spc="-30">
                <a:effectLst/>
                <a:latin typeface="Brandon Grotesque Bold"/>
                <a:ea typeface="Calibri" panose="020F0502020204030204" pitchFamily="34" charset="0"/>
              </a:rPr>
              <a:t>and</a:t>
            </a:r>
            <a:r>
              <a:rPr lang="en-US" sz="2000" b="1" spc="-40">
                <a:effectLst/>
                <a:latin typeface="Brandon Grotesque Bold"/>
                <a:ea typeface="Calibri" panose="020F0502020204030204" pitchFamily="34" charset="0"/>
              </a:rPr>
              <a:t> </a:t>
            </a:r>
            <a:r>
              <a:rPr lang="en-US" sz="2000" b="1" spc="-30">
                <a:effectLst/>
                <a:latin typeface="Brandon Grotesque Bold"/>
                <a:ea typeface="Calibri" panose="020F0502020204030204" pitchFamily="34" charset="0"/>
              </a:rPr>
              <a:t>why</a:t>
            </a:r>
            <a:r>
              <a:rPr lang="en-US" sz="2000" b="1" spc="-40">
                <a:effectLst/>
                <a:latin typeface="Brandon Grotesque Bold"/>
                <a:ea typeface="Calibri" panose="020F0502020204030204" pitchFamily="34" charset="0"/>
              </a:rPr>
              <a:t> </a:t>
            </a:r>
            <a:r>
              <a:rPr lang="en-US" sz="2000" b="1" spc="-30">
                <a:effectLst/>
                <a:latin typeface="Brandon Grotesque Bold"/>
                <a:ea typeface="Calibri" panose="020F0502020204030204" pitchFamily="34" charset="0"/>
              </a:rPr>
              <a:t>these</a:t>
            </a:r>
            <a:r>
              <a:rPr lang="en-US" sz="2000" b="1" spc="-40">
                <a:effectLst/>
                <a:latin typeface="Brandon Grotesque Bold"/>
                <a:ea typeface="Calibri" panose="020F0502020204030204" pitchFamily="34" charset="0"/>
              </a:rPr>
              <a:t> </a:t>
            </a:r>
            <a:r>
              <a:rPr lang="en-US" sz="2000" b="1" spc="-30">
                <a:effectLst/>
                <a:latin typeface="Brandon Grotesque Bold"/>
                <a:ea typeface="Calibri" panose="020F0502020204030204" pitchFamily="34" charset="0"/>
              </a:rPr>
              <a:t>things</a:t>
            </a:r>
            <a:r>
              <a:rPr lang="en-US" sz="2000" b="1" spc="-45">
                <a:effectLst/>
                <a:latin typeface="Brandon Grotesque Bold"/>
                <a:ea typeface="Calibri" panose="020F0502020204030204" pitchFamily="34" charset="0"/>
              </a:rPr>
              <a:t> </a:t>
            </a:r>
            <a:r>
              <a:rPr lang="en-US" sz="2000" b="1" spc="-30">
                <a:effectLst/>
                <a:latin typeface="Brandon Grotesque Bold"/>
                <a:ea typeface="Calibri" panose="020F0502020204030204" pitchFamily="34" charset="0"/>
              </a:rPr>
              <a:t>are</a:t>
            </a:r>
            <a:r>
              <a:rPr lang="en-US" sz="2000" b="1" spc="-40">
                <a:effectLst/>
                <a:latin typeface="Brandon Grotesque Bold"/>
                <a:ea typeface="Calibri" panose="020F0502020204030204" pitchFamily="34" charset="0"/>
              </a:rPr>
              <a:t> </a:t>
            </a:r>
            <a:r>
              <a:rPr lang="en-US" sz="2000" b="1" spc="-30">
                <a:effectLst/>
                <a:latin typeface="Brandon Grotesque Bold"/>
                <a:ea typeface="Calibri" panose="020F0502020204030204" pitchFamily="34" charset="0"/>
              </a:rPr>
              <a:t>important. </a:t>
            </a:r>
          </a:p>
          <a:p>
            <a:pPr marL="800100" marR="800100" indent="-285750">
              <a:lnSpc>
                <a:spcPct val="120000"/>
              </a:lnSpc>
              <a:spcBef>
                <a:spcPts val="330"/>
              </a:spcBef>
              <a:spcAft>
                <a:spcPts val="0"/>
              </a:spcAft>
              <a:buFont typeface="Courier New" panose="02070309020205020404" pitchFamily="49" charset="0"/>
              <a:buChar char="o"/>
            </a:pPr>
            <a:r>
              <a:rPr lang="en-US" sz="2000" b="1" spc="-10">
                <a:effectLst/>
                <a:latin typeface="Brandon Grotesque Bold"/>
                <a:ea typeface="Calibri" panose="020F0502020204030204" pitchFamily="34" charset="0"/>
              </a:rPr>
              <a:t>SUPPORT</a:t>
            </a:r>
            <a:r>
              <a:rPr lang="en-US" sz="2000" b="1" spc="-45">
                <a:effectLst/>
                <a:latin typeface="Brandon Grotesque Bold"/>
                <a:ea typeface="Calibri" panose="020F0502020204030204" pitchFamily="34" charset="0"/>
              </a:rPr>
              <a:t> </a:t>
            </a:r>
            <a:r>
              <a:rPr lang="en-US" sz="2000" b="1" spc="-10">
                <a:effectLst/>
                <a:latin typeface="Brandon Grotesque Bold"/>
                <a:ea typeface="Calibri" panose="020F0502020204030204" pitchFamily="34" charset="0"/>
              </a:rPr>
              <a:t>small</a:t>
            </a:r>
            <a:r>
              <a:rPr lang="en-US" sz="2000" b="1" spc="-55">
                <a:effectLst/>
                <a:latin typeface="Brandon Grotesque Bold"/>
                <a:ea typeface="Calibri" panose="020F0502020204030204" pitchFamily="34" charset="0"/>
              </a:rPr>
              <a:t> </a:t>
            </a:r>
            <a:r>
              <a:rPr lang="en-US" sz="2000" b="1" spc="-10">
                <a:effectLst/>
                <a:latin typeface="Brandon Grotesque Bold"/>
                <a:ea typeface="Calibri" panose="020F0502020204030204" pitchFamily="34" charset="0"/>
              </a:rPr>
              <a:t>steps</a:t>
            </a:r>
            <a:r>
              <a:rPr lang="en-US" sz="2000" b="1" spc="-55">
                <a:effectLst/>
                <a:latin typeface="Brandon Grotesque Bold"/>
                <a:ea typeface="Calibri" panose="020F0502020204030204" pitchFamily="34" charset="0"/>
              </a:rPr>
              <a:t> </a:t>
            </a:r>
            <a:r>
              <a:rPr lang="en-US" sz="2000" b="1" spc="-10">
                <a:effectLst/>
                <a:latin typeface="Brandon Grotesque Bold"/>
                <a:ea typeface="Calibri" panose="020F0502020204030204" pitchFamily="34" charset="0"/>
              </a:rPr>
              <a:t>to</a:t>
            </a:r>
            <a:r>
              <a:rPr lang="en-US" sz="2000" b="1" spc="-55">
                <a:effectLst/>
                <a:latin typeface="Brandon Grotesque Bold"/>
                <a:ea typeface="Calibri" panose="020F0502020204030204" pitchFamily="34" charset="0"/>
              </a:rPr>
              <a:t> </a:t>
            </a:r>
            <a:r>
              <a:rPr lang="en-US" sz="2000" b="1" spc="-10">
                <a:effectLst/>
                <a:latin typeface="Brandon Grotesque Bold"/>
                <a:ea typeface="Calibri" panose="020F0502020204030204" pitchFamily="34" charset="0"/>
              </a:rPr>
              <a:t>maintain</a:t>
            </a:r>
            <a:r>
              <a:rPr lang="en-US" sz="2000" b="1" spc="-55">
                <a:effectLst/>
                <a:latin typeface="Brandon Grotesque Bold"/>
                <a:ea typeface="Calibri" panose="020F0502020204030204" pitchFamily="34" charset="0"/>
              </a:rPr>
              <a:t> </a:t>
            </a:r>
            <a:r>
              <a:rPr lang="en-US" sz="2000" b="1" spc="-10">
                <a:effectLst/>
                <a:latin typeface="Brandon Grotesque Bold"/>
                <a:ea typeface="Calibri" panose="020F0502020204030204" pitchFamily="34" charset="0"/>
              </a:rPr>
              <a:t>and</a:t>
            </a:r>
            <a:r>
              <a:rPr lang="en-US" sz="2000" b="1" spc="-55">
                <a:effectLst/>
                <a:latin typeface="Brandon Grotesque Bold"/>
                <a:ea typeface="Calibri" panose="020F0502020204030204" pitchFamily="34" charset="0"/>
              </a:rPr>
              <a:t> </a:t>
            </a:r>
            <a:r>
              <a:rPr lang="en-US" sz="2000" b="1" spc="-10">
                <a:effectLst/>
                <a:latin typeface="Brandon Grotesque Bold"/>
                <a:ea typeface="Calibri" panose="020F0502020204030204" pitchFamily="34" charset="0"/>
              </a:rPr>
              <a:t>improve</a:t>
            </a:r>
            <a:r>
              <a:rPr lang="en-US" sz="2000" b="1" spc="-55">
                <a:effectLst/>
                <a:latin typeface="Brandon Grotesque Bold"/>
                <a:ea typeface="Calibri" panose="020F0502020204030204" pitchFamily="34" charset="0"/>
              </a:rPr>
              <a:t> </a:t>
            </a:r>
            <a:r>
              <a:rPr lang="en-US" sz="2000" b="1" spc="-10">
                <a:effectLst/>
                <a:latin typeface="Brandon Grotesque Bold"/>
                <a:ea typeface="Calibri" panose="020F0502020204030204" pitchFamily="34" charset="0"/>
              </a:rPr>
              <a:t>his/her</a:t>
            </a:r>
            <a:r>
              <a:rPr lang="en-US" sz="2000" b="1" spc="-55">
                <a:effectLst/>
                <a:latin typeface="Brandon Grotesque Bold"/>
                <a:ea typeface="Calibri" panose="020F0502020204030204" pitchFamily="34" charset="0"/>
              </a:rPr>
              <a:t> </a:t>
            </a:r>
            <a:r>
              <a:rPr lang="en-US" sz="2000" b="1" spc="-10">
                <a:effectLst/>
                <a:latin typeface="Brandon Grotesque Bold"/>
                <a:ea typeface="Calibri" panose="020F0502020204030204" pitchFamily="34" charset="0"/>
              </a:rPr>
              <a:t>health.</a:t>
            </a:r>
            <a:endParaRPr lang="en-US" sz="2000">
              <a:effectLst/>
              <a:latin typeface="Calibri" panose="020F0502020204030204" pitchFamily="34" charset="0"/>
              <a:ea typeface="Calibri" panose="020F0502020204030204" pitchFamily="34" charset="0"/>
            </a:endParaRPr>
          </a:p>
          <a:p>
            <a:endParaRPr lang="en-US"/>
          </a:p>
        </p:txBody>
      </p:sp>
    </p:spTree>
    <p:extLst>
      <p:ext uri="{BB962C8B-B14F-4D97-AF65-F5344CB8AC3E}">
        <p14:creationId xmlns:p14="http://schemas.microsoft.com/office/powerpoint/2010/main" val="2347955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D5E6B-BA20-4E0F-A261-DCF1C2495B97}"/>
              </a:ext>
            </a:extLst>
          </p:cNvPr>
          <p:cNvSpPr>
            <a:spLocks noGrp="1"/>
          </p:cNvSpPr>
          <p:nvPr>
            <p:ph type="title"/>
          </p:nvPr>
        </p:nvSpPr>
        <p:spPr/>
        <p:txBody>
          <a:bodyPr/>
          <a:lstStyle/>
          <a:p>
            <a:r>
              <a:rPr lang="en-US"/>
              <a:t>Land Acknowledgement </a:t>
            </a:r>
          </a:p>
        </p:txBody>
      </p:sp>
      <p:sp>
        <p:nvSpPr>
          <p:cNvPr id="3" name="Content Placeholder 2">
            <a:extLst>
              <a:ext uri="{FF2B5EF4-FFF2-40B4-BE49-F238E27FC236}">
                <a16:creationId xmlns:a16="http://schemas.microsoft.com/office/drawing/2014/main" id="{19BE1B36-76EC-421C-9D78-173C5636FC9C}"/>
              </a:ext>
            </a:extLst>
          </p:cNvPr>
          <p:cNvSpPr>
            <a:spLocks noGrp="1"/>
          </p:cNvSpPr>
          <p:nvPr>
            <p:ph idx="1"/>
          </p:nvPr>
        </p:nvSpPr>
        <p:spPr/>
        <p:txBody>
          <a:bodyPr vert="horz" lIns="91440" tIns="45720" rIns="91440" bIns="45720" rtlCol="0" anchor="t">
            <a:normAutofit fontScale="85000" lnSpcReduction="20000"/>
          </a:bodyPr>
          <a:lstStyle/>
          <a:p>
            <a:pPr marL="0" indent="0">
              <a:buNone/>
            </a:pPr>
            <a:r>
              <a:rPr lang="en-US" dirty="0"/>
              <a:t>Every community owes its existence and vitality to generations from around the world who contributed their hopes, dreams, and energy to making the history that led to this moment. Some were brought here against their will, some were drawn to leave their distant homes in hope of a better life, and some have lived on this land for more generations than can be counted. Truth and acknowledgment are critical to building mutual respect and connection across all barriers of heritage and difference. </a:t>
            </a:r>
            <a:endParaRPr lang="en-US"/>
          </a:p>
          <a:p>
            <a:pPr marL="0" indent="0">
              <a:buNone/>
            </a:pPr>
            <a:r>
              <a:rPr lang="en-US" dirty="0"/>
              <a:t>We begin this effort to acknowledge what has been buried by honoring the truth. We are standing on the ancestral lands of the Ojibwe people. We want to acknowledge the Ojibwe, Dakota, the Ho Chunk, and the other nations of people who also called this place home. We pay respects to their elders past and present. Please take a moment to consider the treaties made by the Tribal nations that entitle non-Native people to live and work on traditional Native lands. Consider the many legacies of violence, displacement, migration, and settlement that bring us together here today. Please join us in uncovering such truths at any and all public events.* </a:t>
            </a:r>
            <a:endParaRPr lang="en-US" dirty="0">
              <a:cs typeface="Calibri"/>
            </a:endParaRPr>
          </a:p>
          <a:p>
            <a:pPr marL="0" indent="0">
              <a:buNone/>
            </a:pPr>
            <a:r>
              <a:rPr lang="en-US" sz="1800" dirty="0"/>
              <a:t>*This is the acknowledgment given in the USDAC Honor Native Land Guide – edited to reflect this space by Shannon </a:t>
            </a:r>
            <a:r>
              <a:rPr lang="en-US" sz="1800" dirty="0" err="1"/>
              <a:t>Geshick</a:t>
            </a:r>
            <a:r>
              <a:rPr lang="en-US" sz="1800" dirty="0"/>
              <a:t>, MTAG, Executive Director Minnesota Indian Affairs Council</a:t>
            </a:r>
            <a:endParaRPr lang="en-US" sz="1800" dirty="0">
              <a:cs typeface="Calibri"/>
            </a:endParaRPr>
          </a:p>
        </p:txBody>
      </p:sp>
    </p:spTree>
    <p:extLst>
      <p:ext uri="{BB962C8B-B14F-4D97-AF65-F5344CB8AC3E}">
        <p14:creationId xmlns:p14="http://schemas.microsoft.com/office/powerpoint/2010/main" val="26375790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application&#10;&#10;Description automatically generated">
            <a:extLst>
              <a:ext uri="{FF2B5EF4-FFF2-40B4-BE49-F238E27FC236}">
                <a16:creationId xmlns:a16="http://schemas.microsoft.com/office/drawing/2014/main" id="{EC5F7FE0-4650-143E-58EE-544FE4C1DAD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502" b="9566"/>
          <a:stretch/>
        </p:blipFill>
        <p:spPr>
          <a:xfrm>
            <a:off x="2177926" y="1402884"/>
            <a:ext cx="7200608" cy="4747098"/>
          </a:xfrm>
        </p:spPr>
      </p:pic>
      <p:sp>
        <p:nvSpPr>
          <p:cNvPr id="4" name="Title 3">
            <a:extLst>
              <a:ext uri="{FF2B5EF4-FFF2-40B4-BE49-F238E27FC236}">
                <a16:creationId xmlns:a16="http://schemas.microsoft.com/office/drawing/2014/main" id="{DE96B704-95E4-DF47-D775-12556E8AF126}"/>
              </a:ext>
            </a:extLst>
          </p:cNvPr>
          <p:cNvSpPr>
            <a:spLocks noGrp="1"/>
          </p:cNvSpPr>
          <p:nvPr>
            <p:ph type="title"/>
          </p:nvPr>
        </p:nvSpPr>
        <p:spPr/>
        <p:txBody>
          <a:bodyPr/>
          <a:lstStyle/>
          <a:p>
            <a:r>
              <a:rPr lang="en-US"/>
              <a:t>MDH Diabetes Home Page</a:t>
            </a:r>
          </a:p>
        </p:txBody>
      </p:sp>
      <p:sp>
        <p:nvSpPr>
          <p:cNvPr id="8" name="TextBox 7">
            <a:extLst>
              <a:ext uri="{FF2B5EF4-FFF2-40B4-BE49-F238E27FC236}">
                <a16:creationId xmlns:a16="http://schemas.microsoft.com/office/drawing/2014/main" id="{520359C7-D90F-4D5E-A774-8F205F4DF89C}"/>
              </a:ext>
            </a:extLst>
          </p:cNvPr>
          <p:cNvSpPr txBox="1"/>
          <p:nvPr/>
        </p:nvSpPr>
        <p:spPr>
          <a:xfrm>
            <a:off x="650448" y="3299380"/>
            <a:ext cx="4038284" cy="954107"/>
          </a:xfrm>
          <a:prstGeom prst="rect">
            <a:avLst/>
          </a:prstGeom>
          <a:solidFill>
            <a:schemeClr val="accent2">
              <a:lumMod val="20000"/>
              <a:lumOff val="80000"/>
            </a:schemeClr>
          </a:solidFill>
        </p:spPr>
        <p:txBody>
          <a:bodyPr wrap="square" rtlCol="0">
            <a:spAutoFit/>
          </a:bodyPr>
          <a:lstStyle/>
          <a:p>
            <a:r>
              <a:rPr lang="en-US" sz="2800"/>
              <a:t>www.health.state.mn.us/diseases/diabetes</a:t>
            </a:r>
          </a:p>
        </p:txBody>
      </p:sp>
      <p:cxnSp>
        <p:nvCxnSpPr>
          <p:cNvPr id="5" name="Straight Arrow Connector 4">
            <a:extLst>
              <a:ext uri="{FF2B5EF4-FFF2-40B4-BE49-F238E27FC236}">
                <a16:creationId xmlns:a16="http://schemas.microsoft.com/office/drawing/2014/main" id="{A8628588-77E3-0B76-5392-E109C0D0CB72}"/>
              </a:ext>
            </a:extLst>
          </p:cNvPr>
          <p:cNvCxnSpPr/>
          <p:nvPr/>
        </p:nvCxnSpPr>
        <p:spPr>
          <a:xfrm flipV="1">
            <a:off x="4844374" y="5486400"/>
            <a:ext cx="1517515" cy="223736"/>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5252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208F8-9402-B980-656F-56D52D142AB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1ACCD64-F1CE-C976-5045-6E99EA0F93FC}"/>
              </a:ext>
            </a:extLst>
          </p:cNvPr>
          <p:cNvSpPr>
            <a:spLocks noGrp="1"/>
          </p:cNvSpPr>
          <p:nvPr>
            <p:ph idx="1"/>
          </p:nvPr>
        </p:nvSpPr>
        <p:spPr/>
        <p:txBody>
          <a:bodyPr/>
          <a:lstStyle/>
          <a:p>
            <a:r>
              <a:rPr lang="en-US" b="1" i="1">
                <a:solidFill>
                  <a:srgbClr val="0B2F55"/>
                </a:solidFill>
                <a:latin typeface="SourceSansProRegular"/>
                <a:hlinkClick r:id="rId2"/>
              </a:rPr>
              <a:t>Download the Manage Your Diabetes for Life Educator Toolkit.</a:t>
            </a:r>
            <a:endParaRPr lang="en-US" b="1" i="1">
              <a:solidFill>
                <a:srgbClr val="0B2F55"/>
              </a:solidFill>
              <a:latin typeface="SourceSansProRegular"/>
            </a:endParaRPr>
          </a:p>
          <a:p>
            <a:endParaRPr lang="en-US" b="1" i="1">
              <a:solidFill>
                <a:srgbClr val="0B2F55"/>
              </a:solidFill>
              <a:latin typeface="SourceSansProRegular"/>
            </a:endParaRPr>
          </a:p>
          <a:p>
            <a:endParaRPr lang="en-US"/>
          </a:p>
        </p:txBody>
      </p:sp>
      <p:sp>
        <p:nvSpPr>
          <p:cNvPr id="4" name="Date Placeholder 3">
            <a:extLst>
              <a:ext uri="{FF2B5EF4-FFF2-40B4-BE49-F238E27FC236}">
                <a16:creationId xmlns:a16="http://schemas.microsoft.com/office/drawing/2014/main" id="{A97708E2-01AD-0C09-D4F1-D49E3FE0F489}"/>
              </a:ext>
            </a:extLst>
          </p:cNvPr>
          <p:cNvSpPr>
            <a:spLocks noGrp="1"/>
          </p:cNvSpPr>
          <p:nvPr>
            <p:ph type="dt" sz="half" idx="10"/>
          </p:nvPr>
        </p:nvSpPr>
        <p:spPr/>
        <p:txBody>
          <a:bodyPr/>
          <a:lstStyle/>
          <a:p>
            <a:fld id="{824D5D47-1752-4D84-8BFB-C2F71A34C932}" type="datetime1">
              <a:rPr lang="en-US" smtClean="0"/>
              <a:t>10/2/2023</a:t>
            </a:fld>
            <a:endParaRPr lang="en-US"/>
          </a:p>
        </p:txBody>
      </p:sp>
      <p:sp>
        <p:nvSpPr>
          <p:cNvPr id="5" name="Footer Placeholder 4">
            <a:extLst>
              <a:ext uri="{FF2B5EF4-FFF2-40B4-BE49-F238E27FC236}">
                <a16:creationId xmlns:a16="http://schemas.microsoft.com/office/drawing/2014/main" id="{9CBD9227-2CA3-8A6D-7335-277338CDED53}"/>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8FF3E3A9-7777-3404-BB66-206834755C67}"/>
              </a:ext>
            </a:extLst>
          </p:cNvPr>
          <p:cNvSpPr>
            <a:spLocks noGrp="1"/>
          </p:cNvSpPr>
          <p:nvPr>
            <p:ph type="sldNum" sz="quarter" idx="12"/>
          </p:nvPr>
        </p:nvSpPr>
        <p:spPr/>
        <p:txBody>
          <a:bodyPr/>
          <a:lstStyle/>
          <a:p>
            <a:fld id="{48F63A3B-78C7-47BE-AE5E-E10140E04643}" type="slidenum">
              <a:rPr lang="en-US" smtClean="0"/>
              <a:t>31</a:t>
            </a:fld>
            <a:endParaRPr lang="en-US"/>
          </a:p>
        </p:txBody>
      </p:sp>
      <p:pic>
        <p:nvPicPr>
          <p:cNvPr id="8" name="Picture 7">
            <a:extLst>
              <a:ext uri="{FF2B5EF4-FFF2-40B4-BE49-F238E27FC236}">
                <a16:creationId xmlns:a16="http://schemas.microsoft.com/office/drawing/2014/main" id="{EEAB4DE1-DF52-0F44-56DB-EC2BFC027264}"/>
              </a:ext>
            </a:extLst>
          </p:cNvPr>
          <p:cNvPicPr>
            <a:picLocks noChangeAspect="1"/>
          </p:cNvPicPr>
          <p:nvPr/>
        </p:nvPicPr>
        <p:blipFill>
          <a:blip r:embed="rId3"/>
          <a:stretch>
            <a:fillRect/>
          </a:stretch>
        </p:blipFill>
        <p:spPr>
          <a:xfrm>
            <a:off x="1646193" y="2234357"/>
            <a:ext cx="8244939" cy="3942606"/>
          </a:xfrm>
          <a:prstGeom prst="rect">
            <a:avLst/>
          </a:prstGeom>
        </p:spPr>
      </p:pic>
    </p:spTree>
    <p:extLst>
      <p:ext uri="{BB962C8B-B14F-4D97-AF65-F5344CB8AC3E}">
        <p14:creationId xmlns:p14="http://schemas.microsoft.com/office/powerpoint/2010/main" val="19822355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2FD58-5BED-9F9E-06B3-B1D85C98C8F2}"/>
              </a:ext>
            </a:extLst>
          </p:cNvPr>
          <p:cNvSpPr>
            <a:spLocks noGrp="1"/>
          </p:cNvSpPr>
          <p:nvPr>
            <p:ph type="title"/>
          </p:nvPr>
        </p:nvSpPr>
        <p:spPr>
          <a:xfrm>
            <a:off x="3992578" y="5638801"/>
            <a:ext cx="7932722" cy="1219200"/>
          </a:xfrm>
        </p:spPr>
        <p:txBody>
          <a:bodyPr/>
          <a:lstStyle/>
          <a:p>
            <a:r>
              <a:rPr lang="en-US"/>
              <a:t>       </a:t>
            </a:r>
          </a:p>
        </p:txBody>
      </p:sp>
      <p:pic>
        <p:nvPicPr>
          <p:cNvPr id="67" name="Graphic 66" descr="Woman with afro hair">
            <a:extLst>
              <a:ext uri="{FF2B5EF4-FFF2-40B4-BE49-F238E27FC236}">
                <a16:creationId xmlns:a16="http://schemas.microsoft.com/office/drawing/2014/main" id="{22973559-7FB1-38B9-3FCE-B632FB109F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8983" y="71751"/>
            <a:ext cx="2977741" cy="6714498"/>
          </a:xfrm>
          <a:prstGeom prst="rect">
            <a:avLst/>
          </a:prstGeom>
        </p:spPr>
      </p:pic>
      <p:sp>
        <p:nvSpPr>
          <p:cNvPr id="3" name="TextBox 2">
            <a:extLst>
              <a:ext uri="{FF2B5EF4-FFF2-40B4-BE49-F238E27FC236}">
                <a16:creationId xmlns:a16="http://schemas.microsoft.com/office/drawing/2014/main" id="{5105F925-B2AA-3B27-F6B7-8F3D8E084A2E}"/>
              </a:ext>
            </a:extLst>
          </p:cNvPr>
          <p:cNvSpPr txBox="1"/>
          <p:nvPr/>
        </p:nvSpPr>
        <p:spPr>
          <a:xfrm>
            <a:off x="5725539" y="339091"/>
            <a:ext cx="5620624" cy="6186309"/>
          </a:xfrm>
          <a:prstGeom prst="rect">
            <a:avLst/>
          </a:prstGeom>
          <a:noFill/>
        </p:spPr>
        <p:txBody>
          <a:bodyPr wrap="square" rtlCol="0">
            <a:spAutoFit/>
          </a:bodyPr>
          <a:lstStyle/>
          <a:p>
            <a:endParaRPr lang="en-US"/>
          </a:p>
          <a:p>
            <a:r>
              <a:rPr lang="en-US"/>
              <a:t>Mildred was recently diagnosed with Type 2 Diabetes</a:t>
            </a:r>
          </a:p>
          <a:p>
            <a:endParaRPr lang="en-US"/>
          </a:p>
          <a:p>
            <a:endParaRPr lang="en-US"/>
          </a:p>
          <a:p>
            <a:r>
              <a:rPr lang="en-US"/>
              <a:t>Mildred is feeling overwhelmed, stressed and frankly, a little mad about new diagnosis. </a:t>
            </a:r>
          </a:p>
          <a:p>
            <a:endParaRPr lang="en-US"/>
          </a:p>
          <a:p>
            <a:r>
              <a:rPr lang="en-US"/>
              <a:t>Mildred went to a DSMES program and has had several meetings with the diabetes care plan team.</a:t>
            </a:r>
          </a:p>
          <a:p>
            <a:endParaRPr lang="en-US"/>
          </a:p>
          <a:p>
            <a:r>
              <a:rPr lang="en-US"/>
              <a:t>Mildred states she has three main questions:</a:t>
            </a:r>
          </a:p>
          <a:p>
            <a:endParaRPr lang="en-US"/>
          </a:p>
          <a:p>
            <a:pPr marL="342900" indent="-342900">
              <a:buAutoNum type="arabicPeriod"/>
            </a:pPr>
            <a:r>
              <a:rPr lang="en-US">
                <a:highlight>
                  <a:srgbClr val="FFFF00"/>
                </a:highlight>
              </a:rPr>
              <a:t>I gave up bread and I really miss it. What can I do to include it back into my diet?</a:t>
            </a:r>
          </a:p>
          <a:p>
            <a:pPr marL="342900" indent="-342900">
              <a:buAutoNum type="arabicPeriod"/>
            </a:pPr>
            <a:endParaRPr lang="en-US">
              <a:highlight>
                <a:srgbClr val="FFFF00"/>
              </a:highlight>
            </a:endParaRPr>
          </a:p>
          <a:p>
            <a:pPr marL="342900" indent="-342900">
              <a:buAutoNum type="arabicPeriod"/>
            </a:pPr>
            <a:r>
              <a:rPr lang="en-US"/>
              <a:t>I am not sure how my cholesterol affects my diabetes?</a:t>
            </a:r>
          </a:p>
          <a:p>
            <a:pPr marL="342900" indent="-342900">
              <a:buAutoNum type="arabicPeriod"/>
            </a:pPr>
            <a:endParaRPr lang="en-US"/>
          </a:p>
          <a:p>
            <a:pPr marL="342900" indent="-342900">
              <a:buAutoNum type="arabicPeriod"/>
            </a:pPr>
            <a:r>
              <a:rPr lang="en-US"/>
              <a:t>How I am supposed to add exercise into my current lifestyle?</a:t>
            </a:r>
          </a:p>
          <a:p>
            <a:endParaRPr lang="en-US"/>
          </a:p>
          <a:p>
            <a:endParaRPr lang="en-US"/>
          </a:p>
          <a:p>
            <a:endParaRPr lang="en-US"/>
          </a:p>
        </p:txBody>
      </p:sp>
    </p:spTree>
    <p:extLst>
      <p:ext uri="{BB962C8B-B14F-4D97-AF65-F5344CB8AC3E}">
        <p14:creationId xmlns:p14="http://schemas.microsoft.com/office/powerpoint/2010/main" val="3574863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DD9341-836B-C4CB-FC51-174A7E65FC10}"/>
              </a:ext>
            </a:extLst>
          </p:cNvPr>
          <p:cNvSpPr>
            <a:spLocks noGrp="1"/>
          </p:cNvSpPr>
          <p:nvPr>
            <p:ph type="title"/>
          </p:nvPr>
        </p:nvSpPr>
        <p:spPr/>
        <p:txBody>
          <a:bodyPr/>
          <a:lstStyle/>
          <a:p>
            <a:r>
              <a:rPr lang="en-US"/>
              <a:t>Manage Your Diabetes for Life Toolkit Page 21</a:t>
            </a:r>
          </a:p>
        </p:txBody>
      </p:sp>
      <p:pic>
        <p:nvPicPr>
          <p:cNvPr id="7" name="Picture Placeholder 6" descr="Timeline&#10;&#10;Description automatically generated">
            <a:extLst>
              <a:ext uri="{FF2B5EF4-FFF2-40B4-BE49-F238E27FC236}">
                <a16:creationId xmlns:a16="http://schemas.microsoft.com/office/drawing/2014/main" id="{12A32C06-E501-E47C-B569-457162F0A4F5}"/>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36406" b="21914"/>
          <a:stretch/>
        </p:blipFill>
        <p:spPr>
          <a:xfrm>
            <a:off x="615635" y="724277"/>
            <a:ext cx="10764570" cy="3702867"/>
          </a:xfrm>
        </p:spPr>
      </p:pic>
    </p:spTree>
    <p:extLst>
      <p:ext uri="{BB962C8B-B14F-4D97-AF65-F5344CB8AC3E}">
        <p14:creationId xmlns:p14="http://schemas.microsoft.com/office/powerpoint/2010/main" val="9022641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Graphical user interface, website&#10;&#10;Description automatically generated">
            <a:extLst>
              <a:ext uri="{FF2B5EF4-FFF2-40B4-BE49-F238E27FC236}">
                <a16:creationId xmlns:a16="http://schemas.microsoft.com/office/drawing/2014/main" id="{5FF78E12-A903-114F-ADA2-020FCE1FEB90}"/>
              </a:ext>
            </a:extLst>
          </p:cNvPr>
          <p:cNvPicPr>
            <a:picLocks noGrp="1" noChangeAspect="1"/>
          </p:cNvPicPr>
          <p:nvPr>
            <p:ph sz="quarter" idx="10"/>
          </p:nvPr>
        </p:nvPicPr>
        <p:blipFill rotWithShape="1">
          <a:blip r:embed="rId2">
            <a:extLst>
              <a:ext uri="{28A0092B-C50C-407E-A947-70E740481C1C}">
                <a14:useLocalDpi xmlns:a14="http://schemas.microsoft.com/office/drawing/2010/main" val="0"/>
              </a:ext>
            </a:extLst>
          </a:blip>
          <a:stretch/>
        </p:blipFill>
        <p:spPr>
          <a:xfrm>
            <a:off x="3200400" y="189257"/>
            <a:ext cx="5772149" cy="6454611"/>
          </a:xfrm>
        </p:spPr>
      </p:pic>
    </p:spTree>
    <p:extLst>
      <p:ext uri="{BB962C8B-B14F-4D97-AF65-F5344CB8AC3E}">
        <p14:creationId xmlns:p14="http://schemas.microsoft.com/office/powerpoint/2010/main" val="13387693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2FD58-5BED-9F9E-06B3-B1D85C98C8F2}"/>
              </a:ext>
            </a:extLst>
          </p:cNvPr>
          <p:cNvSpPr>
            <a:spLocks noGrp="1"/>
          </p:cNvSpPr>
          <p:nvPr>
            <p:ph type="title"/>
          </p:nvPr>
        </p:nvSpPr>
        <p:spPr>
          <a:xfrm>
            <a:off x="3992578" y="5638801"/>
            <a:ext cx="7932722" cy="1219200"/>
          </a:xfrm>
        </p:spPr>
        <p:txBody>
          <a:bodyPr/>
          <a:lstStyle/>
          <a:p>
            <a:r>
              <a:rPr lang="en-US"/>
              <a:t>       </a:t>
            </a:r>
          </a:p>
        </p:txBody>
      </p:sp>
      <p:pic>
        <p:nvPicPr>
          <p:cNvPr id="67" name="Graphic 66" descr="Woman with afro hair">
            <a:extLst>
              <a:ext uri="{FF2B5EF4-FFF2-40B4-BE49-F238E27FC236}">
                <a16:creationId xmlns:a16="http://schemas.microsoft.com/office/drawing/2014/main" id="{22973559-7FB1-38B9-3FCE-B632FB109F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27759" y="143502"/>
            <a:ext cx="2558642" cy="6714498"/>
          </a:xfrm>
          <a:prstGeom prst="rect">
            <a:avLst/>
          </a:prstGeom>
        </p:spPr>
      </p:pic>
      <p:sp>
        <p:nvSpPr>
          <p:cNvPr id="3" name="TextBox 2">
            <a:extLst>
              <a:ext uri="{FF2B5EF4-FFF2-40B4-BE49-F238E27FC236}">
                <a16:creationId xmlns:a16="http://schemas.microsoft.com/office/drawing/2014/main" id="{5105F925-B2AA-3B27-F6B7-8F3D8E084A2E}"/>
              </a:ext>
            </a:extLst>
          </p:cNvPr>
          <p:cNvSpPr txBox="1"/>
          <p:nvPr/>
        </p:nvSpPr>
        <p:spPr>
          <a:xfrm>
            <a:off x="5725539" y="339091"/>
            <a:ext cx="5620624" cy="6463308"/>
          </a:xfrm>
          <a:prstGeom prst="rect">
            <a:avLst/>
          </a:prstGeom>
          <a:noFill/>
        </p:spPr>
        <p:txBody>
          <a:bodyPr wrap="square" rtlCol="0">
            <a:spAutoFit/>
          </a:bodyPr>
          <a:lstStyle/>
          <a:p>
            <a:endParaRPr lang="en-US"/>
          </a:p>
          <a:p>
            <a:r>
              <a:rPr lang="en-US"/>
              <a:t>Mildred was recently diagnosed with Type 2 Diabetes</a:t>
            </a:r>
          </a:p>
          <a:p>
            <a:endParaRPr lang="en-US"/>
          </a:p>
          <a:p>
            <a:endParaRPr lang="en-US"/>
          </a:p>
          <a:p>
            <a:r>
              <a:rPr lang="en-US"/>
              <a:t>Mildred is feeling overwhelmed, stressed and frankly, a little mad about new diagnosis. </a:t>
            </a:r>
          </a:p>
          <a:p>
            <a:endParaRPr lang="en-US"/>
          </a:p>
          <a:p>
            <a:r>
              <a:rPr lang="en-US"/>
              <a:t>Mildred went to a DSMES program and has had several meetings with the diabetes care plan team.</a:t>
            </a:r>
          </a:p>
          <a:p>
            <a:endParaRPr lang="en-US"/>
          </a:p>
          <a:p>
            <a:r>
              <a:rPr lang="en-US"/>
              <a:t>Mildred states she has three main questions:</a:t>
            </a:r>
          </a:p>
          <a:p>
            <a:endParaRPr lang="en-US"/>
          </a:p>
          <a:p>
            <a:pPr marL="342900" indent="-342900">
              <a:buFontTx/>
              <a:buAutoNum type="arabicPeriod"/>
            </a:pPr>
            <a:r>
              <a:rPr lang="en-US"/>
              <a:t>I gave up bread and I really miss it. What can I do to include it back into my diet?</a:t>
            </a:r>
          </a:p>
          <a:p>
            <a:endParaRPr lang="en-US"/>
          </a:p>
          <a:p>
            <a:pPr marL="342900" indent="-342900">
              <a:buAutoNum type="arabicPeriod"/>
            </a:pPr>
            <a:endParaRPr lang="en-US">
              <a:highlight>
                <a:srgbClr val="FFFF00"/>
              </a:highlight>
            </a:endParaRPr>
          </a:p>
          <a:p>
            <a:pPr marL="342900" indent="-342900">
              <a:buAutoNum type="arabicPeriod"/>
            </a:pPr>
            <a:r>
              <a:rPr lang="en-US">
                <a:highlight>
                  <a:srgbClr val="FFFF00"/>
                </a:highlight>
              </a:rPr>
              <a:t>I am not sure how my cholesterol affects my diabetes?</a:t>
            </a:r>
          </a:p>
          <a:p>
            <a:pPr marL="342900" indent="-342900">
              <a:buAutoNum type="arabicPeriod"/>
            </a:pPr>
            <a:endParaRPr lang="en-US"/>
          </a:p>
          <a:p>
            <a:pPr marL="342900" indent="-342900">
              <a:buAutoNum type="arabicPeriod"/>
            </a:pPr>
            <a:r>
              <a:rPr lang="en-US"/>
              <a:t>How I am supposed to add exercise into my current lifestyle?</a:t>
            </a:r>
          </a:p>
          <a:p>
            <a:endParaRPr lang="en-US"/>
          </a:p>
          <a:p>
            <a:endParaRPr lang="en-US"/>
          </a:p>
          <a:p>
            <a:endParaRPr lang="en-US"/>
          </a:p>
        </p:txBody>
      </p:sp>
    </p:spTree>
    <p:extLst>
      <p:ext uri="{BB962C8B-B14F-4D97-AF65-F5344CB8AC3E}">
        <p14:creationId xmlns:p14="http://schemas.microsoft.com/office/powerpoint/2010/main" val="33176099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78BF7-986F-37AF-284A-261B20B65410}"/>
              </a:ext>
            </a:extLst>
          </p:cNvPr>
          <p:cNvSpPr>
            <a:spLocks noGrp="1"/>
          </p:cNvSpPr>
          <p:nvPr>
            <p:ph type="title"/>
          </p:nvPr>
        </p:nvSpPr>
        <p:spPr/>
        <p:txBody>
          <a:bodyPr/>
          <a:lstStyle/>
          <a:p>
            <a:r>
              <a:rPr lang="en-US"/>
              <a:t>Manage Your Diabetes for Life Toolkit Page 25</a:t>
            </a:r>
          </a:p>
        </p:txBody>
      </p:sp>
      <p:pic>
        <p:nvPicPr>
          <p:cNvPr id="9" name="Picture 8" descr="A picture containing graphical user interface&#10;&#10;Description automatically generated">
            <a:extLst>
              <a:ext uri="{FF2B5EF4-FFF2-40B4-BE49-F238E27FC236}">
                <a16:creationId xmlns:a16="http://schemas.microsoft.com/office/drawing/2014/main" id="{3325D248-EDB7-810F-3C63-B3912DF3E7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144" y="346180"/>
            <a:ext cx="4815197" cy="5082346"/>
          </a:xfrm>
          <a:prstGeom prst="rect">
            <a:avLst/>
          </a:prstGeom>
        </p:spPr>
      </p:pic>
      <p:pic>
        <p:nvPicPr>
          <p:cNvPr id="11" name="Picture 10" descr="Website&#10;&#10;Description automatically generated with medium confidence">
            <a:extLst>
              <a:ext uri="{FF2B5EF4-FFF2-40B4-BE49-F238E27FC236}">
                <a16:creationId xmlns:a16="http://schemas.microsoft.com/office/drawing/2014/main" id="{8EA1092F-453C-BB4E-55CD-C9AD3E0E1C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4661" y="358815"/>
            <a:ext cx="4730845" cy="5069711"/>
          </a:xfrm>
          <a:prstGeom prst="rect">
            <a:avLst/>
          </a:prstGeom>
        </p:spPr>
      </p:pic>
    </p:spTree>
    <p:extLst>
      <p:ext uri="{BB962C8B-B14F-4D97-AF65-F5344CB8AC3E}">
        <p14:creationId xmlns:p14="http://schemas.microsoft.com/office/powerpoint/2010/main" val="2469970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2FD58-5BED-9F9E-06B3-B1D85C98C8F2}"/>
              </a:ext>
            </a:extLst>
          </p:cNvPr>
          <p:cNvSpPr>
            <a:spLocks noGrp="1"/>
          </p:cNvSpPr>
          <p:nvPr>
            <p:ph type="title"/>
          </p:nvPr>
        </p:nvSpPr>
        <p:spPr>
          <a:xfrm>
            <a:off x="3992578" y="5638801"/>
            <a:ext cx="7932722" cy="1219200"/>
          </a:xfrm>
        </p:spPr>
        <p:txBody>
          <a:bodyPr/>
          <a:lstStyle/>
          <a:p>
            <a:r>
              <a:rPr lang="en-US"/>
              <a:t>       </a:t>
            </a:r>
          </a:p>
        </p:txBody>
      </p:sp>
      <p:pic>
        <p:nvPicPr>
          <p:cNvPr id="67" name="Graphic 66" descr="Woman with afro hair">
            <a:extLst>
              <a:ext uri="{FF2B5EF4-FFF2-40B4-BE49-F238E27FC236}">
                <a16:creationId xmlns:a16="http://schemas.microsoft.com/office/drawing/2014/main" id="{22973559-7FB1-38B9-3FCE-B632FB109F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27759" y="143502"/>
            <a:ext cx="2558642" cy="6714498"/>
          </a:xfrm>
          <a:prstGeom prst="rect">
            <a:avLst/>
          </a:prstGeom>
        </p:spPr>
      </p:pic>
      <p:sp>
        <p:nvSpPr>
          <p:cNvPr id="3" name="TextBox 2">
            <a:extLst>
              <a:ext uri="{FF2B5EF4-FFF2-40B4-BE49-F238E27FC236}">
                <a16:creationId xmlns:a16="http://schemas.microsoft.com/office/drawing/2014/main" id="{5105F925-B2AA-3B27-F6B7-8F3D8E084A2E}"/>
              </a:ext>
            </a:extLst>
          </p:cNvPr>
          <p:cNvSpPr txBox="1"/>
          <p:nvPr/>
        </p:nvSpPr>
        <p:spPr>
          <a:xfrm>
            <a:off x="5725539" y="339091"/>
            <a:ext cx="5620624" cy="6186309"/>
          </a:xfrm>
          <a:prstGeom prst="rect">
            <a:avLst/>
          </a:prstGeom>
          <a:noFill/>
        </p:spPr>
        <p:txBody>
          <a:bodyPr wrap="square" rtlCol="0">
            <a:spAutoFit/>
          </a:bodyPr>
          <a:lstStyle/>
          <a:p>
            <a:endParaRPr lang="en-US"/>
          </a:p>
          <a:p>
            <a:r>
              <a:rPr lang="en-US"/>
              <a:t>Mildred was recently diagnosed with Type 2 Diabetes</a:t>
            </a:r>
          </a:p>
          <a:p>
            <a:endParaRPr lang="en-US"/>
          </a:p>
          <a:p>
            <a:endParaRPr lang="en-US"/>
          </a:p>
          <a:p>
            <a:r>
              <a:rPr lang="en-US"/>
              <a:t>Mildred is feeling overwhelmed, stressed and frankly, a little mad about new diagnosis. </a:t>
            </a:r>
          </a:p>
          <a:p>
            <a:endParaRPr lang="en-US"/>
          </a:p>
          <a:p>
            <a:r>
              <a:rPr lang="en-US"/>
              <a:t>Mildred went to a DSMES program and has had several meetings with the diabetes care plan team.</a:t>
            </a:r>
          </a:p>
          <a:p>
            <a:endParaRPr lang="en-US"/>
          </a:p>
          <a:p>
            <a:r>
              <a:rPr lang="en-US"/>
              <a:t>Mildred states she has three main questions:</a:t>
            </a:r>
          </a:p>
          <a:p>
            <a:endParaRPr lang="en-US"/>
          </a:p>
          <a:p>
            <a:pPr marL="342900" indent="-342900">
              <a:buFontTx/>
              <a:buAutoNum type="arabicPeriod"/>
            </a:pPr>
            <a:r>
              <a:rPr lang="en-US"/>
              <a:t>I gave up bread and I really miss it. What can I do to include it back into my diet?</a:t>
            </a:r>
          </a:p>
          <a:p>
            <a:pPr marL="342900" indent="-342900">
              <a:buAutoNum type="arabicPeriod"/>
            </a:pPr>
            <a:endParaRPr lang="en-US">
              <a:highlight>
                <a:srgbClr val="FFFF00"/>
              </a:highlight>
            </a:endParaRPr>
          </a:p>
          <a:p>
            <a:pPr marL="342900" indent="-342900">
              <a:buAutoNum type="arabicPeriod"/>
            </a:pPr>
            <a:r>
              <a:rPr lang="en-US"/>
              <a:t>I am not sure how my cholesterol affects my diabetes?</a:t>
            </a:r>
          </a:p>
          <a:p>
            <a:pPr marL="342900" indent="-342900">
              <a:buAutoNum type="arabicPeriod"/>
            </a:pPr>
            <a:endParaRPr lang="en-US"/>
          </a:p>
          <a:p>
            <a:pPr marL="342900" indent="-342900">
              <a:buAutoNum type="arabicPeriod"/>
            </a:pPr>
            <a:r>
              <a:rPr lang="en-US">
                <a:highlight>
                  <a:srgbClr val="FFFF00"/>
                </a:highlight>
              </a:rPr>
              <a:t>How I am supposed to add exercise into my current lifestyle?</a:t>
            </a:r>
          </a:p>
          <a:p>
            <a:endParaRPr lang="en-US"/>
          </a:p>
          <a:p>
            <a:endParaRPr lang="en-US"/>
          </a:p>
          <a:p>
            <a:endParaRPr lang="en-US"/>
          </a:p>
        </p:txBody>
      </p:sp>
    </p:spTree>
    <p:extLst>
      <p:ext uri="{BB962C8B-B14F-4D97-AF65-F5344CB8AC3E}">
        <p14:creationId xmlns:p14="http://schemas.microsoft.com/office/powerpoint/2010/main" val="41008231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DD9341-836B-C4CB-FC51-174A7E65FC10}"/>
              </a:ext>
            </a:extLst>
          </p:cNvPr>
          <p:cNvSpPr>
            <a:spLocks noGrp="1"/>
          </p:cNvSpPr>
          <p:nvPr>
            <p:ph type="title"/>
          </p:nvPr>
        </p:nvSpPr>
        <p:spPr/>
        <p:txBody>
          <a:bodyPr/>
          <a:lstStyle/>
          <a:p>
            <a:r>
              <a:rPr lang="en-US"/>
              <a:t>Manage Your Diabetes for Life Toolkit Page 33</a:t>
            </a:r>
          </a:p>
        </p:txBody>
      </p:sp>
      <p:pic>
        <p:nvPicPr>
          <p:cNvPr id="6" name="Picture Placeholder 5" descr="A picture containing timeline&#10;&#10;Description automatically generated">
            <a:extLst>
              <a:ext uri="{FF2B5EF4-FFF2-40B4-BE49-F238E27FC236}">
                <a16:creationId xmlns:a16="http://schemas.microsoft.com/office/drawing/2014/main" id="{C7B365C1-9D56-5893-158F-FB574674F9E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1708" b="21708"/>
          <a:stretch>
            <a:fillRect/>
          </a:stretch>
        </p:blipFill>
        <p:spPr/>
      </p:pic>
    </p:spTree>
    <p:extLst>
      <p:ext uri="{BB962C8B-B14F-4D97-AF65-F5344CB8AC3E}">
        <p14:creationId xmlns:p14="http://schemas.microsoft.com/office/powerpoint/2010/main" val="18415684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4F3B23-7B00-3507-E11D-8F6D5145CBFD}"/>
              </a:ext>
            </a:extLst>
          </p:cNvPr>
          <p:cNvSpPr>
            <a:spLocks noGrp="1"/>
          </p:cNvSpPr>
          <p:nvPr>
            <p:ph type="title"/>
          </p:nvPr>
        </p:nvSpPr>
        <p:spPr/>
        <p:txBody>
          <a:bodyPr/>
          <a:lstStyle/>
          <a:p>
            <a:r>
              <a:rPr lang="en-US"/>
              <a:t>10 Simple Steps to Manage Your Blood Sugars</a:t>
            </a:r>
          </a:p>
        </p:txBody>
      </p:sp>
      <p:pic>
        <p:nvPicPr>
          <p:cNvPr id="10" name="Picture 9" descr="Graphical user interface, text&#10;&#10;Description automatically generated">
            <a:extLst>
              <a:ext uri="{FF2B5EF4-FFF2-40B4-BE49-F238E27FC236}">
                <a16:creationId xmlns:a16="http://schemas.microsoft.com/office/drawing/2014/main" id="{E022622B-38D4-373B-E2E3-E62F687E4C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7766" y="1009935"/>
            <a:ext cx="4663894" cy="5704764"/>
          </a:xfrm>
          <a:prstGeom prst="rect">
            <a:avLst/>
          </a:prstGeom>
        </p:spPr>
      </p:pic>
      <p:pic>
        <p:nvPicPr>
          <p:cNvPr id="12" name="Picture 11" descr="Graphical user interface, text, application, chat or text message&#10;&#10;Description automatically generated">
            <a:extLst>
              <a:ext uri="{FF2B5EF4-FFF2-40B4-BE49-F238E27FC236}">
                <a16:creationId xmlns:a16="http://schemas.microsoft.com/office/drawing/2014/main" id="{07A0C8DA-5BA6-56DB-17BD-02BB1F2FA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1843" y="1009935"/>
            <a:ext cx="4391774" cy="5581935"/>
          </a:xfrm>
          <a:prstGeom prst="rect">
            <a:avLst/>
          </a:prstGeom>
        </p:spPr>
      </p:pic>
    </p:spTree>
    <p:extLst>
      <p:ext uri="{BB962C8B-B14F-4D97-AF65-F5344CB8AC3E}">
        <p14:creationId xmlns:p14="http://schemas.microsoft.com/office/powerpoint/2010/main" val="1681087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6C568C-B4DC-10C5-2BD6-D1A602055025}"/>
              </a:ext>
            </a:extLst>
          </p:cNvPr>
          <p:cNvSpPr>
            <a:spLocks noGrp="1"/>
          </p:cNvSpPr>
          <p:nvPr>
            <p:ph type="sldNum" sz="quarter" idx="12"/>
          </p:nvPr>
        </p:nvSpPr>
        <p:spPr/>
        <p:txBody>
          <a:bodyPr/>
          <a:lstStyle/>
          <a:p>
            <a:fld id="{C77968C3-7B7E-411D-B105-08F43D0B3F8A}" type="slidenum">
              <a:rPr lang="en-US" smtClean="0"/>
              <a:t>4</a:t>
            </a:fld>
            <a:endParaRPr lang="en-US"/>
          </a:p>
        </p:txBody>
      </p:sp>
      <p:sp>
        <p:nvSpPr>
          <p:cNvPr id="3" name="Footer Placeholder 2">
            <a:extLst>
              <a:ext uri="{FF2B5EF4-FFF2-40B4-BE49-F238E27FC236}">
                <a16:creationId xmlns:a16="http://schemas.microsoft.com/office/drawing/2014/main" id="{DF39D45E-E653-9DC4-EF75-9FCE0F3CAA53}"/>
              </a:ext>
            </a:extLst>
          </p:cNvPr>
          <p:cNvSpPr>
            <a:spLocks noGrp="1"/>
          </p:cNvSpPr>
          <p:nvPr>
            <p:ph type="ftr" sz="quarter" idx="13"/>
          </p:nvPr>
        </p:nvSpPr>
        <p:spPr/>
        <p:txBody>
          <a:bodyPr/>
          <a:lstStyle/>
          <a:p>
            <a:r>
              <a:rPr lang="en-US"/>
              <a:t>PROTECTING, MAINTAINING AND IMPROVING THE HEALTH OF ALL MINNESOTANS</a:t>
            </a:r>
          </a:p>
        </p:txBody>
      </p:sp>
      <p:sp>
        <p:nvSpPr>
          <p:cNvPr id="4" name="Date Placeholder 3">
            <a:extLst>
              <a:ext uri="{FF2B5EF4-FFF2-40B4-BE49-F238E27FC236}">
                <a16:creationId xmlns:a16="http://schemas.microsoft.com/office/drawing/2014/main" id="{6B17A595-0702-3A4E-575C-1675DDD22820}"/>
              </a:ext>
            </a:extLst>
          </p:cNvPr>
          <p:cNvSpPr>
            <a:spLocks noGrp="1"/>
          </p:cNvSpPr>
          <p:nvPr>
            <p:ph type="dt" sz="half" idx="14"/>
          </p:nvPr>
        </p:nvSpPr>
        <p:spPr/>
        <p:txBody>
          <a:bodyPr/>
          <a:lstStyle/>
          <a:p>
            <a:fld id="{B03B318F-DCD9-4300-8D6C-27366D417958}" type="datetime1">
              <a:rPr lang="en-US" smtClean="0"/>
              <a:t>10/2/2023</a:t>
            </a:fld>
            <a:endParaRPr lang="en-US"/>
          </a:p>
        </p:txBody>
      </p:sp>
      <p:sp>
        <p:nvSpPr>
          <p:cNvPr id="5" name="Content Placeholder 4">
            <a:extLst>
              <a:ext uri="{FF2B5EF4-FFF2-40B4-BE49-F238E27FC236}">
                <a16:creationId xmlns:a16="http://schemas.microsoft.com/office/drawing/2014/main" id="{83D7D149-8373-E58F-FCC3-41E31CA41A75}"/>
              </a:ext>
            </a:extLst>
          </p:cNvPr>
          <p:cNvSpPr>
            <a:spLocks noGrp="1"/>
          </p:cNvSpPr>
          <p:nvPr>
            <p:ph sz="half" idx="2"/>
          </p:nvPr>
        </p:nvSpPr>
        <p:spPr/>
        <p:txBody>
          <a:bodyPr vert="horz" lIns="91440" tIns="45720" rIns="91440" bIns="45720" rtlCol="0" anchor="t">
            <a:normAutofit fontScale="92500" lnSpcReduction="20000"/>
          </a:bodyPr>
          <a:lstStyle/>
          <a:p>
            <a:r>
              <a:rPr lang="en-US" dirty="0"/>
              <a:t>Participants will:</a:t>
            </a:r>
          </a:p>
          <a:p>
            <a:pPr marL="911225" lvl="1" indent="-514350">
              <a:buAutoNum type="arabicPeriod"/>
            </a:pPr>
            <a:r>
              <a:rPr lang="en-US" dirty="0"/>
              <a:t>Distinguish differences in Type 1 diabetes, Type 2 diabetes, gestational diabetes, and prediabetes</a:t>
            </a:r>
            <a:endParaRPr lang="en-US" dirty="0">
              <a:cs typeface="Calibri"/>
            </a:endParaRPr>
          </a:p>
          <a:p>
            <a:pPr marL="911225" lvl="1" indent="-514350">
              <a:buAutoNum type="arabicPeriod"/>
            </a:pPr>
            <a:r>
              <a:rPr lang="en-US" dirty="0"/>
              <a:t>Identify one of the two main goals for success in preventing Type 2 diabetes through the National Diabetes Prevention Program</a:t>
            </a:r>
            <a:endParaRPr lang="en-US" dirty="0">
              <a:cs typeface="Calibri"/>
            </a:endParaRPr>
          </a:p>
          <a:p>
            <a:pPr marL="911225" lvl="1" indent="-514350">
              <a:buAutoNum type="arabicPeriod"/>
            </a:pPr>
            <a:r>
              <a:rPr lang="en-US" dirty="0"/>
              <a:t>State one way that the Manage Your Diabetes for Life toolkit can be used with clients with diabetes</a:t>
            </a:r>
            <a:endParaRPr lang="en-US" dirty="0">
              <a:cs typeface="Calibri"/>
            </a:endParaRPr>
          </a:p>
          <a:p>
            <a:pPr marL="911225" lvl="1" indent="-514350">
              <a:buAutoNum type="arabicPeriod"/>
            </a:pPr>
            <a:r>
              <a:rPr lang="en-US" dirty="0"/>
              <a:t>Name one evidence-based program that can be used to encourage clients to increase physical activity</a:t>
            </a:r>
            <a:endParaRPr lang="en-US" dirty="0">
              <a:cs typeface="Calibri"/>
            </a:endParaRPr>
          </a:p>
          <a:p>
            <a:pPr marL="911225" lvl="1" indent="-514350">
              <a:buAutoNum type="arabicPeriod"/>
            </a:pPr>
            <a:endParaRPr lang="en-US"/>
          </a:p>
          <a:p>
            <a:pPr marL="911225" lvl="1" indent="-514350">
              <a:buAutoNum type="arabicPeriod"/>
            </a:pPr>
            <a:endParaRPr lang="en-US"/>
          </a:p>
          <a:p>
            <a:pPr marL="911225" lvl="1" indent="-514350">
              <a:buAutoNum type="arabicPeriod"/>
            </a:pPr>
            <a:endParaRPr lang="en-US"/>
          </a:p>
        </p:txBody>
      </p:sp>
      <p:sp>
        <p:nvSpPr>
          <p:cNvPr id="6" name="Title 5">
            <a:extLst>
              <a:ext uri="{FF2B5EF4-FFF2-40B4-BE49-F238E27FC236}">
                <a16:creationId xmlns:a16="http://schemas.microsoft.com/office/drawing/2014/main" id="{58009270-D053-0285-3B7E-532B4CAA98DE}"/>
              </a:ext>
            </a:extLst>
          </p:cNvPr>
          <p:cNvSpPr>
            <a:spLocks noGrp="1"/>
          </p:cNvSpPr>
          <p:nvPr>
            <p:ph type="title"/>
          </p:nvPr>
        </p:nvSpPr>
        <p:spPr/>
        <p:txBody>
          <a:bodyPr/>
          <a:lstStyle/>
          <a:p>
            <a:r>
              <a:rPr lang="en-US">
                <a:cs typeface="Calibri"/>
              </a:rPr>
              <a:t>Learning Objectives</a:t>
            </a:r>
            <a:endParaRPr lang="en-US"/>
          </a:p>
        </p:txBody>
      </p:sp>
    </p:spTree>
    <p:extLst>
      <p:ext uri="{BB962C8B-B14F-4D97-AF65-F5344CB8AC3E}">
        <p14:creationId xmlns:p14="http://schemas.microsoft.com/office/powerpoint/2010/main" val="3812837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CA266-DEA3-8910-AC6C-DCF5926554C4}"/>
              </a:ext>
            </a:extLst>
          </p:cNvPr>
          <p:cNvSpPr>
            <a:spLocks noGrp="1"/>
          </p:cNvSpPr>
          <p:nvPr>
            <p:ph type="title"/>
          </p:nvPr>
        </p:nvSpPr>
        <p:spPr/>
        <p:txBody>
          <a:bodyPr/>
          <a:lstStyle/>
          <a:p>
            <a:r>
              <a:rPr lang="en-US"/>
              <a:t>10  Simple Steps Translated </a:t>
            </a:r>
          </a:p>
        </p:txBody>
      </p:sp>
      <p:sp>
        <p:nvSpPr>
          <p:cNvPr id="9" name="Content Placeholder 8">
            <a:extLst>
              <a:ext uri="{FF2B5EF4-FFF2-40B4-BE49-F238E27FC236}">
                <a16:creationId xmlns:a16="http://schemas.microsoft.com/office/drawing/2014/main" id="{CB1E6016-01B2-8097-0124-16FF898A8410}"/>
              </a:ext>
            </a:extLst>
          </p:cNvPr>
          <p:cNvSpPr>
            <a:spLocks noGrp="1"/>
          </p:cNvSpPr>
          <p:nvPr>
            <p:ph idx="1"/>
          </p:nvPr>
        </p:nvSpPr>
        <p:spPr>
          <a:xfrm>
            <a:off x="2581506" y="2226319"/>
            <a:ext cx="2829128" cy="4582339"/>
          </a:xfrm>
        </p:spPr>
        <p:txBody>
          <a:bodyPr/>
          <a:lstStyle/>
          <a:p>
            <a:r>
              <a:rPr lang="en-US"/>
              <a:t>Spanish</a:t>
            </a:r>
          </a:p>
          <a:p>
            <a:r>
              <a:rPr lang="en-US"/>
              <a:t>Karen</a:t>
            </a:r>
          </a:p>
          <a:p>
            <a:r>
              <a:rPr lang="en-US"/>
              <a:t>Chuukese</a:t>
            </a:r>
          </a:p>
          <a:p>
            <a:r>
              <a:rPr lang="en-US"/>
              <a:t>Hmong</a:t>
            </a:r>
          </a:p>
          <a:p>
            <a:r>
              <a:rPr lang="en-US"/>
              <a:t>Somali</a:t>
            </a:r>
          </a:p>
        </p:txBody>
      </p:sp>
      <p:sp>
        <p:nvSpPr>
          <p:cNvPr id="4" name="Date Placeholder 3">
            <a:extLst>
              <a:ext uri="{FF2B5EF4-FFF2-40B4-BE49-F238E27FC236}">
                <a16:creationId xmlns:a16="http://schemas.microsoft.com/office/drawing/2014/main" id="{6BC207B7-4932-9735-2398-FCE09CA78B24}"/>
              </a:ext>
            </a:extLst>
          </p:cNvPr>
          <p:cNvSpPr>
            <a:spLocks noGrp="1"/>
          </p:cNvSpPr>
          <p:nvPr>
            <p:ph type="dt" sz="half" idx="10"/>
          </p:nvPr>
        </p:nvSpPr>
        <p:spPr/>
        <p:txBody>
          <a:bodyPr/>
          <a:lstStyle/>
          <a:p>
            <a:fld id="{824D5D47-1752-4D84-8BFB-C2F71A34C932}" type="datetime1">
              <a:rPr lang="en-US" smtClean="0"/>
              <a:t>10/2/2023</a:t>
            </a:fld>
            <a:endParaRPr lang="en-US"/>
          </a:p>
        </p:txBody>
      </p:sp>
      <p:sp>
        <p:nvSpPr>
          <p:cNvPr id="5" name="Footer Placeholder 4">
            <a:extLst>
              <a:ext uri="{FF2B5EF4-FFF2-40B4-BE49-F238E27FC236}">
                <a16:creationId xmlns:a16="http://schemas.microsoft.com/office/drawing/2014/main" id="{EC12CF2A-D819-4B5C-C880-83A995929430}"/>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44F432DC-9FA6-8708-FA4D-3E98C0138F89}"/>
              </a:ext>
            </a:extLst>
          </p:cNvPr>
          <p:cNvSpPr>
            <a:spLocks noGrp="1"/>
          </p:cNvSpPr>
          <p:nvPr>
            <p:ph type="sldNum" sz="quarter" idx="12"/>
          </p:nvPr>
        </p:nvSpPr>
        <p:spPr/>
        <p:txBody>
          <a:bodyPr/>
          <a:lstStyle/>
          <a:p>
            <a:fld id="{48F63A3B-78C7-47BE-AE5E-E10140E04643}" type="slidenum">
              <a:rPr lang="en-US" smtClean="0"/>
              <a:t>40</a:t>
            </a:fld>
            <a:endParaRPr lang="en-US"/>
          </a:p>
        </p:txBody>
      </p:sp>
      <p:pic>
        <p:nvPicPr>
          <p:cNvPr id="11" name="Picture 10" descr="A picture containing text, blackboard&#10;&#10;Description automatically generated">
            <a:extLst>
              <a:ext uri="{FF2B5EF4-FFF2-40B4-BE49-F238E27FC236}">
                <a16:creationId xmlns:a16="http://schemas.microsoft.com/office/drawing/2014/main" id="{75368512-EBA0-7515-1C1A-A3B7603AA56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911288" y="2226319"/>
            <a:ext cx="4953000" cy="2867025"/>
          </a:xfrm>
          <a:prstGeom prst="rect">
            <a:avLst/>
          </a:prstGeom>
        </p:spPr>
      </p:pic>
    </p:spTree>
    <p:extLst>
      <p:ext uri="{BB962C8B-B14F-4D97-AF65-F5344CB8AC3E}">
        <p14:creationId xmlns:p14="http://schemas.microsoft.com/office/powerpoint/2010/main" val="36268865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644F9-A460-1B25-D9A9-79277AC8B4AC}"/>
              </a:ext>
            </a:extLst>
          </p:cNvPr>
          <p:cNvSpPr>
            <a:spLocks noGrp="1"/>
          </p:cNvSpPr>
          <p:nvPr>
            <p:ph type="title"/>
          </p:nvPr>
        </p:nvSpPr>
        <p:spPr/>
        <p:txBody>
          <a:bodyPr/>
          <a:lstStyle/>
          <a:p>
            <a:r>
              <a:rPr lang="en-US" dirty="0"/>
              <a:t>CHWs Role in Diabetes Management</a:t>
            </a:r>
          </a:p>
        </p:txBody>
      </p:sp>
      <p:sp>
        <p:nvSpPr>
          <p:cNvPr id="3" name="Content Placeholder 2">
            <a:extLst>
              <a:ext uri="{FF2B5EF4-FFF2-40B4-BE49-F238E27FC236}">
                <a16:creationId xmlns:a16="http://schemas.microsoft.com/office/drawing/2014/main" id="{752149F0-96F0-7511-E49C-D7E3465816D1}"/>
              </a:ext>
            </a:extLst>
          </p:cNvPr>
          <p:cNvSpPr>
            <a:spLocks noGrp="1"/>
          </p:cNvSpPr>
          <p:nvPr>
            <p:ph idx="1"/>
          </p:nvPr>
        </p:nvSpPr>
        <p:spPr/>
        <p:txBody>
          <a:bodyPr/>
          <a:lstStyle/>
          <a:p>
            <a:r>
              <a:rPr lang="en-US" dirty="0"/>
              <a:t>Support Clinics’ DSMES Programs (Diabetes Self-Management and Education Support)</a:t>
            </a:r>
          </a:p>
          <a:p>
            <a:pPr lvl="1"/>
            <a:r>
              <a:rPr lang="en-US" dirty="0"/>
              <a:t>Lead lifestyle programs</a:t>
            </a:r>
          </a:p>
          <a:p>
            <a:pPr lvl="1"/>
            <a:r>
              <a:rPr lang="en-US" dirty="0"/>
              <a:t>Prepare patients for upcoming appointments/ labs needed</a:t>
            </a:r>
          </a:p>
          <a:p>
            <a:pPr lvl="1"/>
            <a:r>
              <a:rPr lang="en-US" dirty="0"/>
              <a:t>Integrate recommendations into culturally appropriate terms</a:t>
            </a:r>
          </a:p>
          <a:p>
            <a:r>
              <a:rPr lang="en-US" dirty="0"/>
              <a:t>Advocate for patients with diabetes </a:t>
            </a:r>
          </a:p>
          <a:p>
            <a:r>
              <a:rPr lang="en-US" b="1" dirty="0"/>
              <a:t>Key connection between patients and the diabetes care team</a:t>
            </a:r>
          </a:p>
          <a:p>
            <a:endParaRPr lang="en-US" dirty="0"/>
          </a:p>
        </p:txBody>
      </p:sp>
      <p:sp>
        <p:nvSpPr>
          <p:cNvPr id="4" name="Date Placeholder 3">
            <a:extLst>
              <a:ext uri="{FF2B5EF4-FFF2-40B4-BE49-F238E27FC236}">
                <a16:creationId xmlns:a16="http://schemas.microsoft.com/office/drawing/2014/main" id="{A497221F-650D-17C3-C319-7F5E56E5995B}"/>
              </a:ext>
            </a:extLst>
          </p:cNvPr>
          <p:cNvSpPr>
            <a:spLocks noGrp="1"/>
          </p:cNvSpPr>
          <p:nvPr>
            <p:ph type="dt" sz="half" idx="10"/>
          </p:nvPr>
        </p:nvSpPr>
        <p:spPr/>
        <p:txBody>
          <a:bodyPr/>
          <a:lstStyle/>
          <a:p>
            <a:fld id="{824D5D47-1752-4D84-8BFB-C2F71A34C932}" type="datetime1">
              <a:rPr lang="en-US" smtClean="0"/>
              <a:t>10/2/2023</a:t>
            </a:fld>
            <a:endParaRPr lang="en-US"/>
          </a:p>
        </p:txBody>
      </p:sp>
      <p:sp>
        <p:nvSpPr>
          <p:cNvPr id="5" name="Footer Placeholder 4">
            <a:extLst>
              <a:ext uri="{FF2B5EF4-FFF2-40B4-BE49-F238E27FC236}">
                <a16:creationId xmlns:a16="http://schemas.microsoft.com/office/drawing/2014/main" id="{118489CD-F38F-1324-36A0-CEBC66987FB5}"/>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9F0D0A1F-CD4C-FE10-A550-972FC3D1ED95}"/>
              </a:ext>
            </a:extLst>
          </p:cNvPr>
          <p:cNvSpPr>
            <a:spLocks noGrp="1"/>
          </p:cNvSpPr>
          <p:nvPr>
            <p:ph type="sldNum" sz="quarter" idx="12"/>
          </p:nvPr>
        </p:nvSpPr>
        <p:spPr/>
        <p:txBody>
          <a:bodyPr/>
          <a:lstStyle/>
          <a:p>
            <a:fld id="{48F63A3B-78C7-47BE-AE5E-E10140E04643}" type="slidenum">
              <a:rPr lang="en-US" smtClean="0"/>
              <a:t>41</a:t>
            </a:fld>
            <a:endParaRPr lang="en-US"/>
          </a:p>
        </p:txBody>
      </p:sp>
    </p:spTree>
    <p:extLst>
      <p:ext uri="{BB962C8B-B14F-4D97-AF65-F5344CB8AC3E}">
        <p14:creationId xmlns:p14="http://schemas.microsoft.com/office/powerpoint/2010/main" val="2734061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374E6F2-490A-5FF8-5E22-BC4BA4953BAD}"/>
              </a:ext>
            </a:extLst>
          </p:cNvPr>
          <p:cNvSpPr>
            <a:spLocks noGrp="1"/>
          </p:cNvSpPr>
          <p:nvPr>
            <p:ph type="ftr" sz="quarter" idx="3"/>
          </p:nvPr>
        </p:nvSpPr>
        <p:spPr/>
        <p:txBody>
          <a:bodyPr/>
          <a:lstStyle/>
          <a:p>
            <a:r>
              <a:rPr lang="en-US"/>
              <a:t>PROTECTING, MAINTAINING AND IMPROVING THE HEALTH OF ALL MINNESOTANS</a:t>
            </a:r>
          </a:p>
        </p:txBody>
      </p:sp>
      <p:sp>
        <p:nvSpPr>
          <p:cNvPr id="3" name="Text Placeholder 2">
            <a:extLst>
              <a:ext uri="{FF2B5EF4-FFF2-40B4-BE49-F238E27FC236}">
                <a16:creationId xmlns:a16="http://schemas.microsoft.com/office/drawing/2014/main" id="{65172B66-3E9F-71D0-767B-BFCDD7E3DDCD}"/>
              </a:ext>
            </a:extLst>
          </p:cNvPr>
          <p:cNvSpPr>
            <a:spLocks noGrp="1"/>
          </p:cNvSpPr>
          <p:nvPr>
            <p:ph type="body" sz="quarter" idx="14"/>
          </p:nvPr>
        </p:nvSpPr>
        <p:spPr/>
        <p:txBody>
          <a:bodyPr/>
          <a:lstStyle/>
          <a:p>
            <a:r>
              <a:rPr lang="en-US"/>
              <a:t>Erin McHenry Wolf</a:t>
            </a:r>
          </a:p>
          <a:p>
            <a:r>
              <a:rPr lang="en-US">
                <a:hlinkClick r:id="rId3"/>
              </a:rPr>
              <a:t>erin.mchenry.wolf@state.mn.us</a:t>
            </a:r>
            <a:r>
              <a:rPr lang="en-US"/>
              <a:t>, 651-201-3235</a:t>
            </a:r>
          </a:p>
        </p:txBody>
      </p:sp>
      <p:sp>
        <p:nvSpPr>
          <p:cNvPr id="4" name="Title 3">
            <a:extLst>
              <a:ext uri="{FF2B5EF4-FFF2-40B4-BE49-F238E27FC236}">
                <a16:creationId xmlns:a16="http://schemas.microsoft.com/office/drawing/2014/main" id="{32052DBD-C211-E05A-A327-20CC681D063F}"/>
              </a:ext>
            </a:extLst>
          </p:cNvPr>
          <p:cNvSpPr>
            <a:spLocks noGrp="1"/>
          </p:cNvSpPr>
          <p:nvPr>
            <p:ph type="ctrTitle"/>
          </p:nvPr>
        </p:nvSpPr>
        <p:spPr/>
        <p:txBody>
          <a:bodyPr/>
          <a:lstStyle/>
          <a:p>
            <a:r>
              <a:rPr lang="en-US"/>
              <a:t>Helping Patients Get Active</a:t>
            </a:r>
          </a:p>
        </p:txBody>
      </p:sp>
    </p:spTree>
    <p:extLst>
      <p:ext uri="{BB962C8B-B14F-4D97-AF65-F5344CB8AC3E}">
        <p14:creationId xmlns:p14="http://schemas.microsoft.com/office/powerpoint/2010/main" val="8762838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BF449C-F59B-8484-5C6B-AE3539885A8F}"/>
              </a:ext>
            </a:extLst>
          </p:cNvPr>
          <p:cNvSpPr>
            <a:spLocks noGrp="1"/>
          </p:cNvSpPr>
          <p:nvPr>
            <p:ph type="sldNum" sz="quarter" idx="12"/>
          </p:nvPr>
        </p:nvSpPr>
        <p:spPr/>
        <p:txBody>
          <a:bodyPr/>
          <a:lstStyle/>
          <a:p>
            <a:fld id="{C77968C3-7B7E-411D-B105-08F43D0B3F8A}" type="slidenum">
              <a:rPr lang="en-US" smtClean="0"/>
              <a:t>43</a:t>
            </a:fld>
            <a:endParaRPr lang="en-US"/>
          </a:p>
        </p:txBody>
      </p:sp>
      <p:sp>
        <p:nvSpPr>
          <p:cNvPr id="3" name="Footer Placeholder 2">
            <a:extLst>
              <a:ext uri="{FF2B5EF4-FFF2-40B4-BE49-F238E27FC236}">
                <a16:creationId xmlns:a16="http://schemas.microsoft.com/office/drawing/2014/main" id="{77E54B97-6DAE-9EFE-4F88-E3F8B3B03B4C}"/>
              </a:ext>
            </a:extLst>
          </p:cNvPr>
          <p:cNvSpPr>
            <a:spLocks noGrp="1"/>
          </p:cNvSpPr>
          <p:nvPr>
            <p:ph type="ftr" sz="quarter" idx="3"/>
          </p:nvPr>
        </p:nvSpPr>
        <p:spPr/>
        <p:txBody>
          <a:bodyPr/>
          <a:lstStyle/>
          <a:p>
            <a:r>
              <a:rPr lang="en-US"/>
              <a:t>PROTECTING, MAINTAINING AND IMPROVING THE HEALTH OF ALL MINNESOTANS</a:t>
            </a:r>
          </a:p>
        </p:txBody>
      </p:sp>
      <p:sp>
        <p:nvSpPr>
          <p:cNvPr id="4" name="Date Placeholder 3">
            <a:extLst>
              <a:ext uri="{FF2B5EF4-FFF2-40B4-BE49-F238E27FC236}">
                <a16:creationId xmlns:a16="http://schemas.microsoft.com/office/drawing/2014/main" id="{72C567C6-4958-E82A-5D6D-8C532274AEA6}"/>
              </a:ext>
            </a:extLst>
          </p:cNvPr>
          <p:cNvSpPr>
            <a:spLocks noGrp="1"/>
          </p:cNvSpPr>
          <p:nvPr>
            <p:ph type="dt" sz="half" idx="14"/>
          </p:nvPr>
        </p:nvSpPr>
        <p:spPr/>
        <p:txBody>
          <a:bodyPr/>
          <a:lstStyle/>
          <a:p>
            <a:fld id="{B03B318F-DCD9-4300-8D6C-27366D417958}" type="datetime1">
              <a:rPr lang="en-US" smtClean="0"/>
              <a:t>10/2/2023</a:t>
            </a:fld>
            <a:endParaRPr lang="en-US"/>
          </a:p>
        </p:txBody>
      </p:sp>
      <p:sp>
        <p:nvSpPr>
          <p:cNvPr id="5" name="Text Placeholder 4">
            <a:extLst>
              <a:ext uri="{FF2B5EF4-FFF2-40B4-BE49-F238E27FC236}">
                <a16:creationId xmlns:a16="http://schemas.microsoft.com/office/drawing/2014/main" id="{37CB75A6-6635-5DE2-F7F2-9DFC85D96DAF}"/>
              </a:ext>
            </a:extLst>
          </p:cNvPr>
          <p:cNvSpPr>
            <a:spLocks noGrp="1"/>
          </p:cNvSpPr>
          <p:nvPr>
            <p:ph type="body" sz="half" idx="2"/>
          </p:nvPr>
        </p:nvSpPr>
        <p:spPr/>
        <p:txBody>
          <a:bodyPr>
            <a:normAutofit fontScale="77500" lnSpcReduction="20000"/>
          </a:bodyPr>
          <a:lstStyle/>
          <a:p>
            <a:r>
              <a:rPr lang="en-US"/>
              <a:t>Exercise can help…</a:t>
            </a:r>
          </a:p>
          <a:p>
            <a:r>
              <a:rPr lang="en-US" sz="3400" b="0"/>
              <a:t>Manage arthritis pain, keep a healthy weight, strengthen bones, reduce falls risk, boost mood, manage blood pressure, support brain health, manage blood sugar, relieve stress, combat depression symptoms, increase energy and more</a:t>
            </a:r>
          </a:p>
        </p:txBody>
      </p:sp>
      <p:pic>
        <p:nvPicPr>
          <p:cNvPr id="9" name="Picture Placeholder 8">
            <a:extLst>
              <a:ext uri="{FF2B5EF4-FFF2-40B4-BE49-F238E27FC236}">
                <a16:creationId xmlns:a16="http://schemas.microsoft.com/office/drawing/2014/main" id="{51C286D5-305E-D159-F8E7-AE7B3299969A}"/>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5900" b="5900"/>
          <a:stretch/>
        </p:blipFill>
        <p:spPr/>
      </p:pic>
      <p:sp>
        <p:nvSpPr>
          <p:cNvPr id="7" name="Title 6">
            <a:extLst>
              <a:ext uri="{FF2B5EF4-FFF2-40B4-BE49-F238E27FC236}">
                <a16:creationId xmlns:a16="http://schemas.microsoft.com/office/drawing/2014/main" id="{33C47669-302C-4807-9252-A43B53448D87}"/>
              </a:ext>
            </a:extLst>
          </p:cNvPr>
          <p:cNvSpPr>
            <a:spLocks noGrp="1"/>
          </p:cNvSpPr>
          <p:nvPr>
            <p:ph type="title"/>
          </p:nvPr>
        </p:nvSpPr>
        <p:spPr/>
        <p:txBody>
          <a:bodyPr/>
          <a:lstStyle/>
          <a:p>
            <a:r>
              <a:rPr lang="en-US"/>
              <a:t>Physical activity and chronic disease</a:t>
            </a:r>
          </a:p>
        </p:txBody>
      </p:sp>
    </p:spTree>
    <p:extLst>
      <p:ext uri="{BB962C8B-B14F-4D97-AF65-F5344CB8AC3E}">
        <p14:creationId xmlns:p14="http://schemas.microsoft.com/office/powerpoint/2010/main" val="28439003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EADE83-2858-7B58-888B-463A2C4A0672}"/>
              </a:ext>
            </a:extLst>
          </p:cNvPr>
          <p:cNvSpPr>
            <a:spLocks noGrp="1"/>
          </p:cNvSpPr>
          <p:nvPr>
            <p:ph type="sldNum" sz="quarter" idx="12"/>
          </p:nvPr>
        </p:nvSpPr>
        <p:spPr/>
        <p:txBody>
          <a:bodyPr/>
          <a:lstStyle/>
          <a:p>
            <a:fld id="{C77968C3-7B7E-411D-B105-08F43D0B3F8A}" type="slidenum">
              <a:rPr lang="en-US" smtClean="0"/>
              <a:t>44</a:t>
            </a:fld>
            <a:endParaRPr lang="en-US"/>
          </a:p>
        </p:txBody>
      </p:sp>
      <p:sp>
        <p:nvSpPr>
          <p:cNvPr id="3" name="Footer Placeholder 2">
            <a:extLst>
              <a:ext uri="{FF2B5EF4-FFF2-40B4-BE49-F238E27FC236}">
                <a16:creationId xmlns:a16="http://schemas.microsoft.com/office/drawing/2014/main" id="{DBAB0C9C-7B57-D462-2233-0632CB51F061}"/>
              </a:ext>
            </a:extLst>
          </p:cNvPr>
          <p:cNvSpPr>
            <a:spLocks noGrp="1"/>
          </p:cNvSpPr>
          <p:nvPr>
            <p:ph type="ftr" sz="quarter" idx="13"/>
          </p:nvPr>
        </p:nvSpPr>
        <p:spPr/>
        <p:txBody>
          <a:bodyPr/>
          <a:lstStyle/>
          <a:p>
            <a:r>
              <a:rPr lang="en-US"/>
              <a:t>PROTECTING, MAINTAINING AND IMPROVING THE HEALTH OF ALL MINNESOTANS</a:t>
            </a:r>
          </a:p>
        </p:txBody>
      </p:sp>
      <p:sp>
        <p:nvSpPr>
          <p:cNvPr id="4" name="Date Placeholder 3">
            <a:extLst>
              <a:ext uri="{FF2B5EF4-FFF2-40B4-BE49-F238E27FC236}">
                <a16:creationId xmlns:a16="http://schemas.microsoft.com/office/drawing/2014/main" id="{B1E4F3E8-692D-FFCC-9430-9C0AAA10C87D}"/>
              </a:ext>
            </a:extLst>
          </p:cNvPr>
          <p:cNvSpPr>
            <a:spLocks noGrp="1"/>
          </p:cNvSpPr>
          <p:nvPr>
            <p:ph type="dt" sz="half" idx="14"/>
          </p:nvPr>
        </p:nvSpPr>
        <p:spPr/>
        <p:txBody>
          <a:bodyPr/>
          <a:lstStyle/>
          <a:p>
            <a:fld id="{B03B318F-DCD9-4300-8D6C-27366D417958}" type="datetime1">
              <a:rPr lang="en-US" smtClean="0"/>
              <a:t>10/2/2023</a:t>
            </a:fld>
            <a:endParaRPr lang="en-US"/>
          </a:p>
        </p:txBody>
      </p:sp>
      <p:sp>
        <p:nvSpPr>
          <p:cNvPr id="5" name="Content Placeholder 4">
            <a:extLst>
              <a:ext uri="{FF2B5EF4-FFF2-40B4-BE49-F238E27FC236}">
                <a16:creationId xmlns:a16="http://schemas.microsoft.com/office/drawing/2014/main" id="{D760D585-08A5-70B5-E7D3-211F2BEBE799}"/>
              </a:ext>
            </a:extLst>
          </p:cNvPr>
          <p:cNvSpPr>
            <a:spLocks noGrp="1"/>
          </p:cNvSpPr>
          <p:nvPr>
            <p:ph sz="half" idx="2"/>
          </p:nvPr>
        </p:nvSpPr>
        <p:spPr/>
        <p:txBody>
          <a:bodyPr>
            <a:normAutofit fontScale="92500"/>
          </a:bodyPr>
          <a:lstStyle/>
          <a:p>
            <a:r>
              <a:rPr lang="en-US"/>
              <a:t>Increase strength, stamina, balance, mobility</a:t>
            </a:r>
          </a:p>
          <a:p>
            <a:r>
              <a:rPr lang="en-US"/>
              <a:t>Lose weight, manage health conditions</a:t>
            </a:r>
          </a:p>
          <a:p>
            <a:r>
              <a:rPr lang="en-US"/>
              <a:t>Build confidence and understanding</a:t>
            </a:r>
          </a:p>
          <a:p>
            <a:r>
              <a:rPr lang="en-US"/>
              <a:t>Can provide group socialization</a:t>
            </a:r>
          </a:p>
          <a:p>
            <a:r>
              <a:rPr lang="en-US"/>
              <a:t>Some can be offered online/virtually</a:t>
            </a:r>
          </a:p>
          <a:p>
            <a:r>
              <a:rPr lang="en-US" b="1"/>
              <a:t>Physical activity can help patients w/ prediabetes and diabetes lose weight, manage blood sugar, and reduce A1C</a:t>
            </a:r>
          </a:p>
        </p:txBody>
      </p:sp>
      <p:sp>
        <p:nvSpPr>
          <p:cNvPr id="6" name="Title 5">
            <a:extLst>
              <a:ext uri="{FF2B5EF4-FFF2-40B4-BE49-F238E27FC236}">
                <a16:creationId xmlns:a16="http://schemas.microsoft.com/office/drawing/2014/main" id="{963ABD5D-90CD-9E89-71FD-55468C00F10A}"/>
              </a:ext>
            </a:extLst>
          </p:cNvPr>
          <p:cNvSpPr>
            <a:spLocks noGrp="1"/>
          </p:cNvSpPr>
          <p:nvPr>
            <p:ph type="title"/>
          </p:nvPr>
        </p:nvSpPr>
        <p:spPr/>
        <p:txBody>
          <a:bodyPr/>
          <a:lstStyle/>
          <a:p>
            <a:r>
              <a:rPr lang="en-US"/>
              <a:t>Physical activity programs</a:t>
            </a:r>
          </a:p>
        </p:txBody>
      </p:sp>
    </p:spTree>
    <p:extLst>
      <p:ext uri="{BB962C8B-B14F-4D97-AF65-F5344CB8AC3E}">
        <p14:creationId xmlns:p14="http://schemas.microsoft.com/office/powerpoint/2010/main" val="13203551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65C78D-4BEB-8219-E7BC-5BB9CF4D8725}"/>
              </a:ext>
            </a:extLst>
          </p:cNvPr>
          <p:cNvSpPr>
            <a:spLocks noGrp="1"/>
          </p:cNvSpPr>
          <p:nvPr>
            <p:ph type="sldNum" sz="quarter" idx="12"/>
          </p:nvPr>
        </p:nvSpPr>
        <p:spPr/>
        <p:txBody>
          <a:bodyPr/>
          <a:lstStyle/>
          <a:p>
            <a:fld id="{C77968C3-7B7E-411D-B105-08F43D0B3F8A}" type="slidenum">
              <a:rPr lang="en-US" smtClean="0"/>
              <a:t>45</a:t>
            </a:fld>
            <a:endParaRPr lang="en-US"/>
          </a:p>
        </p:txBody>
      </p:sp>
      <p:sp>
        <p:nvSpPr>
          <p:cNvPr id="3" name="Footer Placeholder 2">
            <a:extLst>
              <a:ext uri="{FF2B5EF4-FFF2-40B4-BE49-F238E27FC236}">
                <a16:creationId xmlns:a16="http://schemas.microsoft.com/office/drawing/2014/main" id="{C2A66E98-92AC-703A-D31F-B2C47CD2F728}"/>
              </a:ext>
            </a:extLst>
          </p:cNvPr>
          <p:cNvSpPr>
            <a:spLocks noGrp="1"/>
          </p:cNvSpPr>
          <p:nvPr>
            <p:ph type="ftr" sz="quarter" idx="3"/>
          </p:nvPr>
        </p:nvSpPr>
        <p:spPr/>
        <p:txBody>
          <a:bodyPr/>
          <a:lstStyle/>
          <a:p>
            <a:r>
              <a:rPr lang="en-US"/>
              <a:t>PROTECTING, MAINTAINING AND IMPROVING THE HEALTH OF ALL MINNESOTANS</a:t>
            </a:r>
          </a:p>
        </p:txBody>
      </p:sp>
      <p:sp>
        <p:nvSpPr>
          <p:cNvPr id="4" name="Date Placeholder 3">
            <a:extLst>
              <a:ext uri="{FF2B5EF4-FFF2-40B4-BE49-F238E27FC236}">
                <a16:creationId xmlns:a16="http://schemas.microsoft.com/office/drawing/2014/main" id="{5CADB658-9360-D1F2-0298-D60677E0C088}"/>
              </a:ext>
            </a:extLst>
          </p:cNvPr>
          <p:cNvSpPr>
            <a:spLocks noGrp="1"/>
          </p:cNvSpPr>
          <p:nvPr>
            <p:ph type="dt" sz="half" idx="14"/>
          </p:nvPr>
        </p:nvSpPr>
        <p:spPr/>
        <p:txBody>
          <a:bodyPr/>
          <a:lstStyle/>
          <a:p>
            <a:fld id="{B03B318F-DCD9-4300-8D6C-27366D417958}" type="datetime1">
              <a:rPr lang="en-US" smtClean="0"/>
              <a:t>10/2/2023</a:t>
            </a:fld>
            <a:endParaRPr lang="en-US"/>
          </a:p>
        </p:txBody>
      </p:sp>
      <p:sp>
        <p:nvSpPr>
          <p:cNvPr id="6" name="Content Placeholder 5">
            <a:extLst>
              <a:ext uri="{FF2B5EF4-FFF2-40B4-BE49-F238E27FC236}">
                <a16:creationId xmlns:a16="http://schemas.microsoft.com/office/drawing/2014/main" id="{5E8C717B-C664-0CC3-D950-70737FBDA231}"/>
              </a:ext>
            </a:extLst>
          </p:cNvPr>
          <p:cNvSpPr>
            <a:spLocks noGrp="1"/>
          </p:cNvSpPr>
          <p:nvPr>
            <p:ph sz="half" idx="13"/>
          </p:nvPr>
        </p:nvSpPr>
        <p:spPr>
          <a:xfrm>
            <a:off x="609601" y="1825625"/>
            <a:ext cx="5257800" cy="4360863"/>
          </a:xfrm>
        </p:spPr>
        <p:txBody>
          <a:bodyPr/>
          <a:lstStyle/>
          <a:p>
            <a:r>
              <a:rPr lang="en-US" b="1"/>
              <a:t>Falls prevention</a:t>
            </a:r>
          </a:p>
          <a:p>
            <a:pPr lvl="1"/>
            <a:r>
              <a:rPr lang="en-US"/>
              <a:t>Tai Ji Quan: Moving for Better Balance</a:t>
            </a:r>
          </a:p>
          <a:p>
            <a:pPr lvl="1"/>
            <a:r>
              <a:rPr lang="en-US"/>
              <a:t>Stay Active and Independent for Life (SAIL)</a:t>
            </a:r>
          </a:p>
          <a:p>
            <a:pPr lvl="1"/>
            <a:r>
              <a:rPr lang="en-US"/>
              <a:t>Tai Chi for Arthritis</a:t>
            </a:r>
          </a:p>
          <a:p>
            <a:endParaRPr lang="en-US"/>
          </a:p>
        </p:txBody>
      </p:sp>
      <p:sp>
        <p:nvSpPr>
          <p:cNvPr id="7" name="Title 6">
            <a:extLst>
              <a:ext uri="{FF2B5EF4-FFF2-40B4-BE49-F238E27FC236}">
                <a16:creationId xmlns:a16="http://schemas.microsoft.com/office/drawing/2014/main" id="{DEE195F4-5741-AB1E-4CC7-8502F12EF8B0}"/>
              </a:ext>
            </a:extLst>
          </p:cNvPr>
          <p:cNvSpPr>
            <a:spLocks noGrp="1"/>
          </p:cNvSpPr>
          <p:nvPr>
            <p:ph type="title"/>
          </p:nvPr>
        </p:nvSpPr>
        <p:spPr/>
        <p:txBody>
          <a:bodyPr/>
          <a:lstStyle/>
          <a:p>
            <a:r>
              <a:rPr lang="en-US"/>
              <a:t>Types of programs </a:t>
            </a:r>
          </a:p>
        </p:txBody>
      </p:sp>
      <p:sp>
        <p:nvSpPr>
          <p:cNvPr id="9" name="Content Placeholder 5">
            <a:extLst>
              <a:ext uri="{FF2B5EF4-FFF2-40B4-BE49-F238E27FC236}">
                <a16:creationId xmlns:a16="http://schemas.microsoft.com/office/drawing/2014/main" id="{47B12543-9EFD-C4BE-CDAE-DB0A13C371F7}"/>
              </a:ext>
            </a:extLst>
          </p:cNvPr>
          <p:cNvSpPr txBox="1">
            <a:spLocks/>
          </p:cNvSpPr>
          <p:nvPr/>
        </p:nvSpPr>
        <p:spPr>
          <a:xfrm>
            <a:off x="6581079" y="1825624"/>
            <a:ext cx="4547838" cy="4360863"/>
          </a:xfrm>
          <a:prstGeom prst="rect">
            <a:avLst/>
          </a:prstGeom>
        </p:spPr>
        <p:txBody>
          <a:bodyPr vert="horz" lIns="91440" tIns="45720" rIns="91440" bIns="45720" rtlCol="0">
            <a:normAutofit fontScale="92500" lnSpcReduction="10000"/>
          </a:bodyPr>
          <a:lstStyle>
            <a:lvl1pPr marL="0" indent="-365760" algn="l" defTabSz="914400" rtl="0" eaLnBrk="1" latinLnBrk="0" hangingPunct="1">
              <a:lnSpc>
                <a:spcPct val="100000"/>
              </a:lnSpc>
              <a:spcBef>
                <a:spcPts val="1000"/>
              </a:spcBef>
              <a:buClr>
                <a:schemeClr val="accent1"/>
              </a:buClr>
              <a:buFont typeface="Wingdings" panose="05000000000000000000" pitchFamily="2" charset="2"/>
              <a:buChar char="§"/>
              <a:defRPr sz="3600" kern="1200">
                <a:solidFill>
                  <a:schemeClr val="accent1"/>
                </a:solidFill>
                <a:latin typeface="+mn-lt"/>
                <a:ea typeface="+mn-ea"/>
                <a:cs typeface="+mn-cs"/>
              </a:defRPr>
            </a:lvl1pPr>
            <a:lvl2pPr marL="741363" indent="-344488" algn="l" defTabSz="914400" rtl="0" eaLnBrk="1" latinLnBrk="0" hangingPunct="1">
              <a:lnSpc>
                <a:spcPct val="100000"/>
              </a:lnSpc>
              <a:spcBef>
                <a:spcPts val="500"/>
              </a:spcBef>
              <a:buClr>
                <a:schemeClr val="accent1"/>
              </a:buClr>
              <a:buFont typeface="Wingdings" panose="05000000000000000000" pitchFamily="2" charset="2"/>
              <a:buChar char="§"/>
              <a:defRPr sz="3200" kern="1200">
                <a:solidFill>
                  <a:schemeClr val="accent1"/>
                </a:solidFill>
                <a:latin typeface="+mn-lt"/>
                <a:ea typeface="+mn-ea"/>
                <a:cs typeface="+mn-cs"/>
              </a:defRPr>
            </a:lvl2pPr>
            <a:lvl3pPr marL="1087438" indent="-346075" algn="l" defTabSz="914400" rtl="0" eaLnBrk="1" latinLnBrk="0" hangingPunct="1">
              <a:lnSpc>
                <a:spcPct val="100000"/>
              </a:lnSpc>
              <a:spcBef>
                <a:spcPts val="500"/>
              </a:spcBef>
              <a:buClr>
                <a:schemeClr val="accent1"/>
              </a:buClr>
              <a:buFont typeface="Wingdings" panose="05000000000000000000" pitchFamily="2" charset="2"/>
              <a:buChar char="§"/>
              <a:defRPr sz="2800" kern="1200">
                <a:solidFill>
                  <a:schemeClr val="accent1"/>
                </a:solidFill>
                <a:latin typeface="+mn-lt"/>
                <a:ea typeface="+mn-ea"/>
                <a:cs typeface="+mn-cs"/>
              </a:defRPr>
            </a:lvl3pPr>
            <a:lvl4pPr marL="1431925" indent="-344488" algn="l" defTabSz="914400" rtl="0" eaLnBrk="1" latinLnBrk="0" hangingPunct="1">
              <a:lnSpc>
                <a:spcPct val="100000"/>
              </a:lnSpc>
              <a:spcBef>
                <a:spcPts val="500"/>
              </a:spcBef>
              <a:buClr>
                <a:schemeClr val="accent1"/>
              </a:buClr>
              <a:buFont typeface="Wingdings" panose="05000000000000000000" pitchFamily="2" charset="2"/>
              <a:buChar char="§"/>
              <a:defRPr sz="2400" kern="1200">
                <a:solidFill>
                  <a:schemeClr val="accent1"/>
                </a:solidFill>
                <a:latin typeface="+mn-lt"/>
                <a:ea typeface="+mn-ea"/>
                <a:cs typeface="+mn-cs"/>
              </a:defRPr>
            </a:lvl4pPr>
            <a:lvl5pPr marL="1655763" indent="-223838" algn="l" defTabSz="914400" rtl="0" eaLnBrk="1" latinLnBrk="0" hangingPunct="1">
              <a:lnSpc>
                <a:spcPct val="100000"/>
              </a:lnSpc>
              <a:spcBef>
                <a:spcPts val="500"/>
              </a:spcBef>
              <a:buClr>
                <a:schemeClr val="accent1"/>
              </a:buClr>
              <a:buFont typeface="Wingdings" panose="05000000000000000000" pitchFamily="2" charset="2"/>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Exercise</a:t>
            </a:r>
          </a:p>
          <a:p>
            <a:pPr lvl="1"/>
            <a:r>
              <a:rPr lang="en-US"/>
              <a:t>Walk With Ease</a:t>
            </a:r>
          </a:p>
          <a:p>
            <a:pPr lvl="1"/>
            <a:r>
              <a:rPr lang="en-US"/>
              <a:t>Arthritis Foundation Exercise Program</a:t>
            </a:r>
          </a:p>
          <a:p>
            <a:pPr lvl="1"/>
            <a:r>
              <a:rPr lang="en-US"/>
              <a:t>Arthritis Foundation Aquatic Program</a:t>
            </a:r>
          </a:p>
          <a:p>
            <a:pPr lvl="1"/>
            <a:r>
              <a:rPr lang="en-US"/>
              <a:t>Enhance Fitness</a:t>
            </a:r>
          </a:p>
          <a:p>
            <a:pPr lvl="1"/>
            <a:r>
              <a:rPr lang="en-US"/>
              <a:t>Fit &amp; Strong!</a:t>
            </a:r>
          </a:p>
          <a:p>
            <a:pPr lvl="1"/>
            <a:r>
              <a:rPr lang="en-US"/>
              <a:t>Active Living Every Day</a:t>
            </a:r>
          </a:p>
          <a:p>
            <a:endParaRPr lang="en-US"/>
          </a:p>
        </p:txBody>
      </p:sp>
      <p:sp>
        <p:nvSpPr>
          <p:cNvPr id="5" name="TextBox 4">
            <a:extLst>
              <a:ext uri="{FF2B5EF4-FFF2-40B4-BE49-F238E27FC236}">
                <a16:creationId xmlns:a16="http://schemas.microsoft.com/office/drawing/2014/main" id="{415D4D1F-B3CC-827B-31B8-007C37ADBDE5}"/>
              </a:ext>
            </a:extLst>
          </p:cNvPr>
          <p:cNvSpPr txBox="1"/>
          <p:nvPr/>
        </p:nvSpPr>
        <p:spPr>
          <a:xfrm>
            <a:off x="479502" y="5785793"/>
            <a:ext cx="6802244" cy="461665"/>
          </a:xfrm>
          <a:prstGeom prst="rect">
            <a:avLst/>
          </a:prstGeom>
          <a:noFill/>
        </p:spPr>
        <p:txBody>
          <a:bodyPr wrap="square" rtlCol="0">
            <a:spAutoFit/>
          </a:bodyPr>
          <a:lstStyle/>
          <a:p>
            <a:r>
              <a:rPr lang="en-US" sz="2400" i="1"/>
              <a:t>These programs pair well with health education!</a:t>
            </a:r>
          </a:p>
        </p:txBody>
      </p:sp>
    </p:spTree>
    <p:extLst>
      <p:ext uri="{BB962C8B-B14F-4D97-AF65-F5344CB8AC3E}">
        <p14:creationId xmlns:p14="http://schemas.microsoft.com/office/powerpoint/2010/main" val="14621033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4ADA85-32F5-DA21-57A8-8D3C7C152C0C}"/>
              </a:ext>
            </a:extLst>
          </p:cNvPr>
          <p:cNvSpPr>
            <a:spLocks noGrp="1"/>
          </p:cNvSpPr>
          <p:nvPr>
            <p:ph type="sldNum" sz="quarter" idx="12"/>
          </p:nvPr>
        </p:nvSpPr>
        <p:spPr/>
        <p:txBody>
          <a:bodyPr/>
          <a:lstStyle/>
          <a:p>
            <a:fld id="{C77968C3-7B7E-411D-B105-08F43D0B3F8A}" type="slidenum">
              <a:rPr lang="en-US" smtClean="0"/>
              <a:t>46</a:t>
            </a:fld>
            <a:endParaRPr lang="en-US"/>
          </a:p>
        </p:txBody>
      </p:sp>
      <p:sp>
        <p:nvSpPr>
          <p:cNvPr id="3" name="Footer Placeholder 2">
            <a:extLst>
              <a:ext uri="{FF2B5EF4-FFF2-40B4-BE49-F238E27FC236}">
                <a16:creationId xmlns:a16="http://schemas.microsoft.com/office/drawing/2014/main" id="{54BCE869-4C20-9331-51EC-53C29E0877BB}"/>
              </a:ext>
            </a:extLst>
          </p:cNvPr>
          <p:cNvSpPr>
            <a:spLocks noGrp="1"/>
          </p:cNvSpPr>
          <p:nvPr>
            <p:ph type="ftr" sz="quarter" idx="3"/>
          </p:nvPr>
        </p:nvSpPr>
        <p:spPr/>
        <p:txBody>
          <a:bodyPr/>
          <a:lstStyle/>
          <a:p>
            <a:r>
              <a:rPr lang="en-US"/>
              <a:t>PROTECTING, MAINTAINING AND IMPROVING THE HEALTH OF ALL MINNESOTANS</a:t>
            </a:r>
          </a:p>
        </p:txBody>
      </p:sp>
      <p:sp>
        <p:nvSpPr>
          <p:cNvPr id="4" name="Date Placeholder 3">
            <a:extLst>
              <a:ext uri="{FF2B5EF4-FFF2-40B4-BE49-F238E27FC236}">
                <a16:creationId xmlns:a16="http://schemas.microsoft.com/office/drawing/2014/main" id="{C3EF8D43-F1A8-4163-E65B-E9E9FDCD5C7B}"/>
              </a:ext>
            </a:extLst>
          </p:cNvPr>
          <p:cNvSpPr>
            <a:spLocks noGrp="1"/>
          </p:cNvSpPr>
          <p:nvPr>
            <p:ph type="dt" sz="half" idx="14"/>
          </p:nvPr>
        </p:nvSpPr>
        <p:spPr/>
        <p:txBody>
          <a:bodyPr/>
          <a:lstStyle/>
          <a:p>
            <a:fld id="{B03B318F-DCD9-4300-8D6C-27366D417958}" type="datetime1">
              <a:rPr lang="en-US" smtClean="0"/>
              <a:t>10/2/2023</a:t>
            </a:fld>
            <a:endParaRPr lang="en-US"/>
          </a:p>
        </p:txBody>
      </p:sp>
      <p:sp>
        <p:nvSpPr>
          <p:cNvPr id="5" name="Text Placeholder 4">
            <a:extLst>
              <a:ext uri="{FF2B5EF4-FFF2-40B4-BE49-F238E27FC236}">
                <a16:creationId xmlns:a16="http://schemas.microsoft.com/office/drawing/2014/main" id="{7166937D-C1A1-344C-E035-8B9ECDE40FDC}"/>
              </a:ext>
            </a:extLst>
          </p:cNvPr>
          <p:cNvSpPr>
            <a:spLocks noGrp="1"/>
          </p:cNvSpPr>
          <p:nvPr>
            <p:ph type="body" sz="half" idx="2"/>
          </p:nvPr>
        </p:nvSpPr>
        <p:spPr>
          <a:xfrm>
            <a:off x="7688180" y="1664335"/>
            <a:ext cx="3797968" cy="4343400"/>
          </a:xfrm>
        </p:spPr>
        <p:txBody>
          <a:bodyPr>
            <a:normAutofit/>
          </a:bodyPr>
          <a:lstStyle/>
          <a:p>
            <a:r>
              <a:rPr lang="en-US" sz="4800"/>
              <a:t>CHWs can….</a:t>
            </a:r>
          </a:p>
          <a:p>
            <a:pPr marL="571500" indent="-571500">
              <a:buFont typeface="Arial" panose="020B0604020202020204" pitchFamily="34" charset="0"/>
              <a:buChar char="•"/>
            </a:pPr>
            <a:r>
              <a:rPr lang="en-US" sz="3200" b="0"/>
              <a:t>Refer patients to classes</a:t>
            </a:r>
          </a:p>
          <a:p>
            <a:pPr marL="571500" indent="-571500">
              <a:buFont typeface="Arial" panose="020B0604020202020204" pitchFamily="34" charset="0"/>
              <a:buChar char="•"/>
            </a:pPr>
            <a:r>
              <a:rPr lang="en-US" sz="3200" b="0"/>
              <a:t>Lead classes*</a:t>
            </a:r>
          </a:p>
          <a:p>
            <a:pPr marL="571500" indent="-571500">
              <a:buFont typeface="Arial" panose="020B0604020202020204" pitchFamily="34" charset="0"/>
              <a:buChar char="•"/>
            </a:pPr>
            <a:r>
              <a:rPr lang="en-US" sz="3200" b="0"/>
              <a:t>Talk to patients about physical activity</a:t>
            </a:r>
          </a:p>
        </p:txBody>
      </p:sp>
      <p:pic>
        <p:nvPicPr>
          <p:cNvPr id="9" name="Picture Placeholder 8">
            <a:extLst>
              <a:ext uri="{FF2B5EF4-FFF2-40B4-BE49-F238E27FC236}">
                <a16:creationId xmlns:a16="http://schemas.microsoft.com/office/drawing/2014/main" id="{68DEAEC1-9257-833E-C3D4-4428AD60DEFA}"/>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b="7647"/>
          <a:stretch/>
        </p:blipFill>
        <p:spPr>
          <a:xfrm>
            <a:off x="609600" y="1740068"/>
            <a:ext cx="6669505" cy="3919053"/>
          </a:xfrm>
        </p:spPr>
      </p:pic>
      <p:sp>
        <p:nvSpPr>
          <p:cNvPr id="7" name="Title 6">
            <a:extLst>
              <a:ext uri="{FF2B5EF4-FFF2-40B4-BE49-F238E27FC236}">
                <a16:creationId xmlns:a16="http://schemas.microsoft.com/office/drawing/2014/main" id="{02DD887B-60C4-EB0C-5B58-15C04ECBCD9A}"/>
              </a:ext>
            </a:extLst>
          </p:cNvPr>
          <p:cNvSpPr>
            <a:spLocks noGrp="1"/>
          </p:cNvSpPr>
          <p:nvPr>
            <p:ph type="title"/>
          </p:nvPr>
        </p:nvSpPr>
        <p:spPr/>
        <p:txBody>
          <a:bodyPr/>
          <a:lstStyle/>
          <a:p>
            <a:r>
              <a:rPr lang="en-US"/>
              <a:t>The CHW’s role</a:t>
            </a:r>
          </a:p>
        </p:txBody>
      </p:sp>
      <p:sp>
        <p:nvSpPr>
          <p:cNvPr id="10" name="TextBox 9">
            <a:extLst>
              <a:ext uri="{FF2B5EF4-FFF2-40B4-BE49-F238E27FC236}">
                <a16:creationId xmlns:a16="http://schemas.microsoft.com/office/drawing/2014/main" id="{7E30D81E-E101-7793-937D-A4CE38644874}"/>
              </a:ext>
            </a:extLst>
          </p:cNvPr>
          <p:cNvSpPr txBox="1"/>
          <p:nvPr/>
        </p:nvSpPr>
        <p:spPr>
          <a:xfrm>
            <a:off x="609600" y="5918952"/>
            <a:ext cx="10129736" cy="369332"/>
          </a:xfrm>
          <a:prstGeom prst="rect">
            <a:avLst/>
          </a:prstGeom>
          <a:noFill/>
        </p:spPr>
        <p:txBody>
          <a:bodyPr wrap="square" rtlCol="0">
            <a:spAutoFit/>
          </a:bodyPr>
          <a:lstStyle/>
          <a:p>
            <a:r>
              <a:rPr lang="en-US"/>
              <a:t>* There may be potential for CHWs to bill health promotion classes as group health education</a:t>
            </a:r>
          </a:p>
        </p:txBody>
      </p:sp>
    </p:spTree>
    <p:extLst>
      <p:ext uri="{BB962C8B-B14F-4D97-AF65-F5344CB8AC3E}">
        <p14:creationId xmlns:p14="http://schemas.microsoft.com/office/powerpoint/2010/main" val="32269222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8B7945-4E47-1718-5B77-22B5FE548581}"/>
              </a:ext>
            </a:extLst>
          </p:cNvPr>
          <p:cNvSpPr>
            <a:spLocks noGrp="1"/>
          </p:cNvSpPr>
          <p:nvPr>
            <p:ph type="sldNum" sz="quarter" idx="12"/>
          </p:nvPr>
        </p:nvSpPr>
        <p:spPr/>
        <p:txBody>
          <a:bodyPr/>
          <a:lstStyle/>
          <a:p>
            <a:fld id="{C77968C3-7B7E-411D-B105-08F43D0B3F8A}" type="slidenum">
              <a:rPr lang="en-US" smtClean="0"/>
              <a:t>47</a:t>
            </a:fld>
            <a:endParaRPr lang="en-US"/>
          </a:p>
        </p:txBody>
      </p:sp>
      <p:sp>
        <p:nvSpPr>
          <p:cNvPr id="3" name="Footer Placeholder 2">
            <a:extLst>
              <a:ext uri="{FF2B5EF4-FFF2-40B4-BE49-F238E27FC236}">
                <a16:creationId xmlns:a16="http://schemas.microsoft.com/office/drawing/2014/main" id="{482620AA-5C7F-D301-5764-FE466D9EBC0F}"/>
              </a:ext>
            </a:extLst>
          </p:cNvPr>
          <p:cNvSpPr>
            <a:spLocks noGrp="1"/>
          </p:cNvSpPr>
          <p:nvPr>
            <p:ph type="ftr" sz="quarter" idx="3"/>
          </p:nvPr>
        </p:nvSpPr>
        <p:spPr/>
        <p:txBody>
          <a:bodyPr/>
          <a:lstStyle/>
          <a:p>
            <a:r>
              <a:rPr lang="en-US"/>
              <a:t>PROTECTING, MAINTAINING AND IMPROVING THE HEALTH OF ALL MINNESOTANS</a:t>
            </a:r>
          </a:p>
        </p:txBody>
      </p:sp>
      <p:pic>
        <p:nvPicPr>
          <p:cNvPr id="7" name="Picture Placeholder 6">
            <a:extLst>
              <a:ext uri="{FF2B5EF4-FFF2-40B4-BE49-F238E27FC236}">
                <a16:creationId xmlns:a16="http://schemas.microsoft.com/office/drawing/2014/main" id="{3B80B83D-4630-78E6-6575-5EB21008C644}"/>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1821" b="46505"/>
          <a:stretch/>
        </p:blipFill>
        <p:spPr>
          <a:xfrm>
            <a:off x="0" y="-1"/>
            <a:ext cx="12192000" cy="4199067"/>
          </a:xfrm>
        </p:spPr>
      </p:pic>
      <p:sp>
        <p:nvSpPr>
          <p:cNvPr id="5" name="Title 4">
            <a:extLst>
              <a:ext uri="{FF2B5EF4-FFF2-40B4-BE49-F238E27FC236}">
                <a16:creationId xmlns:a16="http://schemas.microsoft.com/office/drawing/2014/main" id="{4145E8D3-129B-4F05-3E92-23091F7204AB}"/>
              </a:ext>
            </a:extLst>
          </p:cNvPr>
          <p:cNvSpPr>
            <a:spLocks noGrp="1"/>
          </p:cNvSpPr>
          <p:nvPr>
            <p:ph type="title"/>
          </p:nvPr>
        </p:nvSpPr>
        <p:spPr/>
        <p:txBody>
          <a:bodyPr/>
          <a:lstStyle/>
          <a:p>
            <a:r>
              <a:rPr lang="en-US"/>
              <a:t>Program Highlight: Walk With Ease</a:t>
            </a:r>
          </a:p>
        </p:txBody>
      </p:sp>
    </p:spTree>
    <p:extLst>
      <p:ext uri="{BB962C8B-B14F-4D97-AF65-F5344CB8AC3E}">
        <p14:creationId xmlns:p14="http://schemas.microsoft.com/office/powerpoint/2010/main" val="28777781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C8F6C4-E17F-EEDA-22AF-4EF71FDD2671}"/>
              </a:ext>
            </a:extLst>
          </p:cNvPr>
          <p:cNvSpPr>
            <a:spLocks noGrp="1"/>
          </p:cNvSpPr>
          <p:nvPr>
            <p:ph type="sldNum" sz="quarter" idx="12"/>
          </p:nvPr>
        </p:nvSpPr>
        <p:spPr/>
        <p:txBody>
          <a:bodyPr/>
          <a:lstStyle/>
          <a:p>
            <a:fld id="{C77968C3-7B7E-411D-B105-08F43D0B3F8A}" type="slidenum">
              <a:rPr lang="en-US" smtClean="0"/>
              <a:t>48</a:t>
            </a:fld>
            <a:endParaRPr lang="en-US"/>
          </a:p>
        </p:txBody>
      </p:sp>
      <p:sp>
        <p:nvSpPr>
          <p:cNvPr id="3" name="Footer Placeholder 2">
            <a:extLst>
              <a:ext uri="{FF2B5EF4-FFF2-40B4-BE49-F238E27FC236}">
                <a16:creationId xmlns:a16="http://schemas.microsoft.com/office/drawing/2014/main" id="{AAA226DE-2EF5-5561-B34D-011BA35E626C}"/>
              </a:ext>
            </a:extLst>
          </p:cNvPr>
          <p:cNvSpPr>
            <a:spLocks noGrp="1"/>
          </p:cNvSpPr>
          <p:nvPr>
            <p:ph type="ftr" sz="quarter" idx="13"/>
          </p:nvPr>
        </p:nvSpPr>
        <p:spPr/>
        <p:txBody>
          <a:bodyPr/>
          <a:lstStyle/>
          <a:p>
            <a:r>
              <a:rPr lang="en-US"/>
              <a:t>PROTECTING, MAINTAINING AND IMPROVING THE HEALTH OF ALL MINNESOTANS</a:t>
            </a:r>
          </a:p>
        </p:txBody>
      </p:sp>
      <p:sp>
        <p:nvSpPr>
          <p:cNvPr id="4" name="Date Placeholder 3">
            <a:extLst>
              <a:ext uri="{FF2B5EF4-FFF2-40B4-BE49-F238E27FC236}">
                <a16:creationId xmlns:a16="http://schemas.microsoft.com/office/drawing/2014/main" id="{24189172-A16F-EB0C-1293-E5741D2C18BF}"/>
              </a:ext>
            </a:extLst>
          </p:cNvPr>
          <p:cNvSpPr>
            <a:spLocks noGrp="1"/>
          </p:cNvSpPr>
          <p:nvPr>
            <p:ph type="dt" sz="half" idx="14"/>
          </p:nvPr>
        </p:nvSpPr>
        <p:spPr/>
        <p:txBody>
          <a:bodyPr/>
          <a:lstStyle/>
          <a:p>
            <a:fld id="{B03B318F-DCD9-4300-8D6C-27366D417958}" type="datetime1">
              <a:rPr lang="en-US" smtClean="0"/>
              <a:t>10/2/2023</a:t>
            </a:fld>
            <a:endParaRPr lang="en-US"/>
          </a:p>
        </p:txBody>
      </p:sp>
      <p:sp>
        <p:nvSpPr>
          <p:cNvPr id="5" name="Content Placeholder 4">
            <a:extLst>
              <a:ext uri="{FF2B5EF4-FFF2-40B4-BE49-F238E27FC236}">
                <a16:creationId xmlns:a16="http://schemas.microsoft.com/office/drawing/2014/main" id="{4532C0C7-597C-7614-8E1E-F737DABEF542}"/>
              </a:ext>
            </a:extLst>
          </p:cNvPr>
          <p:cNvSpPr>
            <a:spLocks noGrp="1"/>
          </p:cNvSpPr>
          <p:nvPr>
            <p:ph sz="half" idx="2"/>
          </p:nvPr>
        </p:nvSpPr>
        <p:spPr>
          <a:xfrm>
            <a:off x="4969043" y="1828800"/>
            <a:ext cx="6609548" cy="4360863"/>
          </a:xfrm>
        </p:spPr>
        <p:txBody>
          <a:bodyPr/>
          <a:lstStyle/>
          <a:p>
            <a:r>
              <a:rPr lang="en-US"/>
              <a:t>6-week evidence-based walking program</a:t>
            </a:r>
          </a:p>
          <a:p>
            <a:r>
              <a:rPr lang="en-US"/>
              <a:t>Self-directed or in a group</a:t>
            </a:r>
          </a:p>
          <a:p>
            <a:r>
              <a:rPr lang="en-US"/>
              <a:t>Gradually increase walking pace</a:t>
            </a:r>
          </a:p>
          <a:p>
            <a:r>
              <a:rPr lang="en-US"/>
              <a:t>Designed for people with joint pain or arthritis</a:t>
            </a:r>
          </a:p>
          <a:p>
            <a:endParaRPr lang="en-US"/>
          </a:p>
        </p:txBody>
      </p:sp>
      <p:sp>
        <p:nvSpPr>
          <p:cNvPr id="6" name="Title 5">
            <a:extLst>
              <a:ext uri="{FF2B5EF4-FFF2-40B4-BE49-F238E27FC236}">
                <a16:creationId xmlns:a16="http://schemas.microsoft.com/office/drawing/2014/main" id="{14BBBF15-8C39-2F0B-D892-14371166A7A0}"/>
              </a:ext>
            </a:extLst>
          </p:cNvPr>
          <p:cNvSpPr>
            <a:spLocks noGrp="1"/>
          </p:cNvSpPr>
          <p:nvPr>
            <p:ph type="title"/>
          </p:nvPr>
        </p:nvSpPr>
        <p:spPr/>
        <p:txBody>
          <a:bodyPr/>
          <a:lstStyle/>
          <a:p>
            <a:r>
              <a:rPr lang="en-US"/>
              <a:t>Walk With Ease</a:t>
            </a:r>
          </a:p>
        </p:txBody>
      </p:sp>
      <p:pic>
        <p:nvPicPr>
          <p:cNvPr id="19" name="Picture 18" descr="A person walking on a sidewalk&#10;&#10;Description automatically generated with low confidence">
            <a:extLst>
              <a:ext uri="{FF2B5EF4-FFF2-40B4-BE49-F238E27FC236}">
                <a16:creationId xmlns:a16="http://schemas.microsoft.com/office/drawing/2014/main" id="{21E00FCA-B053-261D-50B5-B34D496265C9}"/>
              </a:ext>
            </a:extLst>
          </p:cNvPr>
          <p:cNvPicPr>
            <a:picLocks noChangeAspect="1"/>
          </p:cNvPicPr>
          <p:nvPr/>
        </p:nvPicPr>
        <p:blipFill rotWithShape="1">
          <a:blip r:embed="rId3">
            <a:extLst>
              <a:ext uri="{28A0092B-C50C-407E-A947-70E740481C1C}">
                <a14:useLocalDpi xmlns:a14="http://schemas.microsoft.com/office/drawing/2010/main" val="0"/>
              </a:ext>
            </a:extLst>
          </a:blip>
          <a:srcRect l="4667" r="57438"/>
          <a:stretch/>
        </p:blipFill>
        <p:spPr>
          <a:xfrm>
            <a:off x="609600" y="926556"/>
            <a:ext cx="3769895" cy="5214587"/>
          </a:xfrm>
          <a:prstGeom prst="rect">
            <a:avLst/>
          </a:prstGeom>
        </p:spPr>
      </p:pic>
    </p:spTree>
    <p:extLst>
      <p:ext uri="{BB962C8B-B14F-4D97-AF65-F5344CB8AC3E}">
        <p14:creationId xmlns:p14="http://schemas.microsoft.com/office/powerpoint/2010/main" val="42678575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C8F6C4-E17F-EEDA-22AF-4EF71FDD2671}"/>
              </a:ext>
            </a:extLst>
          </p:cNvPr>
          <p:cNvSpPr>
            <a:spLocks noGrp="1"/>
          </p:cNvSpPr>
          <p:nvPr>
            <p:ph type="sldNum" sz="quarter" idx="12"/>
          </p:nvPr>
        </p:nvSpPr>
        <p:spPr/>
        <p:txBody>
          <a:bodyPr/>
          <a:lstStyle/>
          <a:p>
            <a:fld id="{C77968C3-7B7E-411D-B105-08F43D0B3F8A}" type="slidenum">
              <a:rPr lang="en-US" smtClean="0"/>
              <a:t>49</a:t>
            </a:fld>
            <a:endParaRPr lang="en-US"/>
          </a:p>
        </p:txBody>
      </p:sp>
      <p:sp>
        <p:nvSpPr>
          <p:cNvPr id="3" name="Footer Placeholder 2">
            <a:extLst>
              <a:ext uri="{FF2B5EF4-FFF2-40B4-BE49-F238E27FC236}">
                <a16:creationId xmlns:a16="http://schemas.microsoft.com/office/drawing/2014/main" id="{AAA226DE-2EF5-5561-B34D-011BA35E626C}"/>
              </a:ext>
            </a:extLst>
          </p:cNvPr>
          <p:cNvSpPr>
            <a:spLocks noGrp="1"/>
          </p:cNvSpPr>
          <p:nvPr>
            <p:ph type="ftr" sz="quarter" idx="13"/>
          </p:nvPr>
        </p:nvSpPr>
        <p:spPr/>
        <p:txBody>
          <a:bodyPr/>
          <a:lstStyle/>
          <a:p>
            <a:r>
              <a:rPr lang="en-US"/>
              <a:t>PROTECTING, MAINTAINING AND IMPROVING THE HEALTH OF ALL MINNESOTANS</a:t>
            </a:r>
          </a:p>
        </p:txBody>
      </p:sp>
      <p:sp>
        <p:nvSpPr>
          <p:cNvPr id="4" name="Date Placeholder 3">
            <a:extLst>
              <a:ext uri="{FF2B5EF4-FFF2-40B4-BE49-F238E27FC236}">
                <a16:creationId xmlns:a16="http://schemas.microsoft.com/office/drawing/2014/main" id="{24189172-A16F-EB0C-1293-E5741D2C18BF}"/>
              </a:ext>
            </a:extLst>
          </p:cNvPr>
          <p:cNvSpPr>
            <a:spLocks noGrp="1"/>
          </p:cNvSpPr>
          <p:nvPr>
            <p:ph type="dt" sz="half" idx="14"/>
          </p:nvPr>
        </p:nvSpPr>
        <p:spPr/>
        <p:txBody>
          <a:bodyPr/>
          <a:lstStyle/>
          <a:p>
            <a:fld id="{B03B318F-DCD9-4300-8D6C-27366D417958}" type="datetime1">
              <a:rPr lang="en-US" smtClean="0"/>
              <a:t>10/2/2023</a:t>
            </a:fld>
            <a:endParaRPr lang="en-US"/>
          </a:p>
        </p:txBody>
      </p:sp>
      <p:sp>
        <p:nvSpPr>
          <p:cNvPr id="5" name="Content Placeholder 4">
            <a:extLst>
              <a:ext uri="{FF2B5EF4-FFF2-40B4-BE49-F238E27FC236}">
                <a16:creationId xmlns:a16="http://schemas.microsoft.com/office/drawing/2014/main" id="{4532C0C7-597C-7614-8E1E-F737DABEF542}"/>
              </a:ext>
            </a:extLst>
          </p:cNvPr>
          <p:cNvSpPr>
            <a:spLocks noGrp="1"/>
          </p:cNvSpPr>
          <p:nvPr>
            <p:ph sz="half" idx="2"/>
          </p:nvPr>
        </p:nvSpPr>
        <p:spPr>
          <a:xfrm>
            <a:off x="740126" y="1691731"/>
            <a:ext cx="7091521" cy="4360863"/>
          </a:xfrm>
        </p:spPr>
        <p:txBody>
          <a:bodyPr>
            <a:normAutofit fontScale="92500"/>
          </a:bodyPr>
          <a:lstStyle/>
          <a:p>
            <a:r>
              <a:rPr lang="en-US"/>
              <a:t>Studies at the University of North Carolina show Walk With Ease is proven to…</a:t>
            </a:r>
          </a:p>
          <a:p>
            <a:pPr lvl="1"/>
            <a:r>
              <a:rPr lang="en-US"/>
              <a:t>Reduce pain and discomfort of arthritis</a:t>
            </a:r>
          </a:p>
          <a:p>
            <a:pPr lvl="1"/>
            <a:r>
              <a:rPr lang="en-US"/>
              <a:t>Increase balance, strength and walking pace</a:t>
            </a:r>
          </a:p>
          <a:p>
            <a:pPr lvl="1"/>
            <a:r>
              <a:rPr lang="en-US"/>
              <a:t>Build confidence in ability to be active</a:t>
            </a:r>
          </a:p>
          <a:p>
            <a:pPr lvl="1"/>
            <a:r>
              <a:rPr lang="en-US"/>
              <a:t>Improve overall health </a:t>
            </a:r>
          </a:p>
          <a:p>
            <a:endParaRPr lang="en-US"/>
          </a:p>
        </p:txBody>
      </p:sp>
      <p:sp>
        <p:nvSpPr>
          <p:cNvPr id="6" name="Title 5">
            <a:extLst>
              <a:ext uri="{FF2B5EF4-FFF2-40B4-BE49-F238E27FC236}">
                <a16:creationId xmlns:a16="http://schemas.microsoft.com/office/drawing/2014/main" id="{14BBBF15-8C39-2F0B-D892-14371166A7A0}"/>
              </a:ext>
            </a:extLst>
          </p:cNvPr>
          <p:cNvSpPr>
            <a:spLocks noGrp="1"/>
          </p:cNvSpPr>
          <p:nvPr>
            <p:ph type="title"/>
          </p:nvPr>
        </p:nvSpPr>
        <p:spPr/>
        <p:txBody>
          <a:bodyPr/>
          <a:lstStyle/>
          <a:p>
            <a:r>
              <a:rPr lang="en-US"/>
              <a:t>Proven results</a:t>
            </a:r>
          </a:p>
        </p:txBody>
      </p:sp>
      <p:pic>
        <p:nvPicPr>
          <p:cNvPr id="19" name="Picture 18">
            <a:extLst>
              <a:ext uri="{FF2B5EF4-FFF2-40B4-BE49-F238E27FC236}">
                <a16:creationId xmlns:a16="http://schemas.microsoft.com/office/drawing/2014/main" id="{21E00FCA-B053-261D-50B5-B34D496265C9}"/>
              </a:ext>
            </a:extLst>
          </p:cNvPr>
          <p:cNvPicPr>
            <a:picLocks noChangeAspect="1"/>
          </p:cNvPicPr>
          <p:nvPr/>
        </p:nvPicPr>
        <p:blipFill rotWithShape="1">
          <a:blip r:embed="rId3">
            <a:extLst>
              <a:ext uri="{28A0092B-C50C-407E-A947-70E740481C1C}">
                <a14:useLocalDpi xmlns:a14="http://schemas.microsoft.com/office/drawing/2010/main" val="0"/>
              </a:ext>
            </a:extLst>
          </a:blip>
          <a:srcRect l="13154" t="2011" r="48106" b="4316"/>
          <a:stretch/>
        </p:blipFill>
        <p:spPr>
          <a:xfrm>
            <a:off x="8137788" y="1691730"/>
            <a:ext cx="3440802" cy="4360864"/>
          </a:xfrm>
          <a:prstGeom prst="rect">
            <a:avLst/>
          </a:prstGeom>
        </p:spPr>
      </p:pic>
    </p:spTree>
    <p:extLst>
      <p:ext uri="{BB962C8B-B14F-4D97-AF65-F5344CB8AC3E}">
        <p14:creationId xmlns:p14="http://schemas.microsoft.com/office/powerpoint/2010/main" val="2996082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40002-4441-4F73-89AE-E651E9DAE334}"/>
              </a:ext>
            </a:extLst>
          </p:cNvPr>
          <p:cNvSpPr>
            <a:spLocks noGrp="1"/>
          </p:cNvSpPr>
          <p:nvPr>
            <p:ph type="title"/>
          </p:nvPr>
        </p:nvSpPr>
        <p:spPr/>
        <p:txBody>
          <a:bodyPr/>
          <a:lstStyle/>
          <a:p>
            <a:r>
              <a:rPr lang="en-US"/>
              <a:t>Diabetes</a:t>
            </a:r>
          </a:p>
        </p:txBody>
      </p:sp>
      <p:sp>
        <p:nvSpPr>
          <p:cNvPr id="3" name="Content Placeholder 2">
            <a:extLst>
              <a:ext uri="{FF2B5EF4-FFF2-40B4-BE49-F238E27FC236}">
                <a16:creationId xmlns:a16="http://schemas.microsoft.com/office/drawing/2014/main" id="{547F212B-CCFB-4C85-8EB0-AED936B1E020}"/>
              </a:ext>
            </a:extLst>
          </p:cNvPr>
          <p:cNvSpPr>
            <a:spLocks noGrp="1"/>
          </p:cNvSpPr>
          <p:nvPr>
            <p:ph idx="1"/>
          </p:nvPr>
        </p:nvSpPr>
        <p:spPr/>
        <p:txBody>
          <a:bodyPr/>
          <a:lstStyle/>
          <a:p>
            <a:pPr marL="0" indent="0">
              <a:buNone/>
            </a:pPr>
            <a:r>
              <a:rPr lang="en-US" sz="4000" b="1">
                <a:solidFill>
                  <a:srgbClr val="003865"/>
                </a:solidFill>
                <a:ea typeface="Open Sans" panose="020B0606030504020204" pitchFamily="34" charset="0"/>
                <a:cs typeface="Open Sans" panose="020B0606030504020204" pitchFamily="34" charset="0"/>
              </a:rPr>
              <a:t>DIABETES</a:t>
            </a:r>
            <a:r>
              <a:rPr lang="en-US" sz="4000">
                <a:solidFill>
                  <a:srgbClr val="003865"/>
                </a:solidFill>
                <a:ea typeface="Open Sans" panose="020B0606030504020204" pitchFamily="34" charset="0"/>
                <a:cs typeface="Open Sans" panose="020B0606030504020204" pitchFamily="34" charset="0"/>
              </a:rPr>
              <a:t> is a </a:t>
            </a:r>
            <a:r>
              <a:rPr lang="en-US" sz="4000" b="0" i="0">
                <a:solidFill>
                  <a:srgbClr val="003865"/>
                </a:solidFill>
                <a:effectLst/>
                <a:ea typeface="Open Sans" panose="020B0606030504020204" pitchFamily="34" charset="0"/>
                <a:cs typeface="Open Sans" panose="020B0606030504020204" pitchFamily="34" charset="0"/>
              </a:rPr>
              <a:t>chronic (long-lasting) disease that affects how your body turns food into energy.</a:t>
            </a:r>
          </a:p>
          <a:p>
            <a:r>
              <a:rPr lang="en-US" b="0" i="0">
                <a:solidFill>
                  <a:srgbClr val="000000"/>
                </a:solidFill>
                <a:effectLst/>
              </a:rPr>
              <a:t>Most of the food you eat is broken down into sugar (also called glucose) and released into your bloodstream. </a:t>
            </a:r>
          </a:p>
          <a:p>
            <a:r>
              <a:rPr lang="en-US" b="0" i="0">
                <a:solidFill>
                  <a:srgbClr val="000000"/>
                </a:solidFill>
                <a:effectLst/>
              </a:rPr>
              <a:t>Your pancreas makes a hormone called insulin, which acts like a key to let the blood sugar into your body’s cells for use as energy.</a:t>
            </a:r>
            <a:endParaRPr lang="en-US"/>
          </a:p>
        </p:txBody>
      </p:sp>
      <p:sp>
        <p:nvSpPr>
          <p:cNvPr id="6" name="Slide Number Placeholder 5">
            <a:extLst>
              <a:ext uri="{FF2B5EF4-FFF2-40B4-BE49-F238E27FC236}">
                <a16:creationId xmlns:a16="http://schemas.microsoft.com/office/drawing/2014/main" id="{66211492-F8C3-4DA6-8117-81F76D00C339}"/>
              </a:ext>
            </a:extLst>
          </p:cNvPr>
          <p:cNvSpPr>
            <a:spLocks noGrp="1"/>
          </p:cNvSpPr>
          <p:nvPr>
            <p:ph type="sldNum" sz="quarter" idx="12"/>
          </p:nvPr>
        </p:nvSpPr>
        <p:spPr/>
        <p:txBody>
          <a:bodyPr/>
          <a:lstStyle/>
          <a:p>
            <a:fld id="{48F63A3B-78C7-47BE-AE5E-E10140E04643}" type="slidenum">
              <a:rPr lang="en-US" smtClean="0"/>
              <a:t>5</a:t>
            </a:fld>
            <a:endParaRPr lang="en-US"/>
          </a:p>
        </p:txBody>
      </p:sp>
    </p:spTree>
    <p:extLst>
      <p:ext uri="{BB962C8B-B14F-4D97-AF65-F5344CB8AC3E}">
        <p14:creationId xmlns:p14="http://schemas.microsoft.com/office/powerpoint/2010/main" val="20922186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45187A-DD17-12BD-6E34-A4217A1716FB}"/>
              </a:ext>
            </a:extLst>
          </p:cNvPr>
          <p:cNvSpPr>
            <a:spLocks noGrp="1"/>
          </p:cNvSpPr>
          <p:nvPr>
            <p:ph type="sldNum" sz="quarter" idx="12"/>
          </p:nvPr>
        </p:nvSpPr>
        <p:spPr/>
        <p:txBody>
          <a:bodyPr/>
          <a:lstStyle/>
          <a:p>
            <a:fld id="{C77968C3-7B7E-411D-B105-08F43D0B3F8A}" type="slidenum">
              <a:rPr lang="en-US" smtClean="0"/>
              <a:t>50</a:t>
            </a:fld>
            <a:endParaRPr lang="en-US"/>
          </a:p>
        </p:txBody>
      </p:sp>
      <p:sp>
        <p:nvSpPr>
          <p:cNvPr id="3" name="Footer Placeholder 2">
            <a:extLst>
              <a:ext uri="{FF2B5EF4-FFF2-40B4-BE49-F238E27FC236}">
                <a16:creationId xmlns:a16="http://schemas.microsoft.com/office/drawing/2014/main" id="{35FDBC4B-82F1-8A9E-66F5-D0DEBC787F89}"/>
              </a:ext>
            </a:extLst>
          </p:cNvPr>
          <p:cNvSpPr>
            <a:spLocks noGrp="1"/>
          </p:cNvSpPr>
          <p:nvPr>
            <p:ph type="ftr" sz="quarter" idx="13"/>
          </p:nvPr>
        </p:nvSpPr>
        <p:spPr/>
        <p:txBody>
          <a:bodyPr/>
          <a:lstStyle/>
          <a:p>
            <a:r>
              <a:rPr lang="en-US"/>
              <a:t>PROTECTING, MAINTAINING AND IMPROVING THE HEALTH OF ALL MINNESOTANS</a:t>
            </a:r>
          </a:p>
        </p:txBody>
      </p:sp>
      <p:sp>
        <p:nvSpPr>
          <p:cNvPr id="4" name="Date Placeholder 3">
            <a:extLst>
              <a:ext uri="{FF2B5EF4-FFF2-40B4-BE49-F238E27FC236}">
                <a16:creationId xmlns:a16="http://schemas.microsoft.com/office/drawing/2014/main" id="{C142CC8B-7334-A85B-9FCF-43AF9292898D}"/>
              </a:ext>
            </a:extLst>
          </p:cNvPr>
          <p:cNvSpPr>
            <a:spLocks noGrp="1"/>
          </p:cNvSpPr>
          <p:nvPr>
            <p:ph type="dt" sz="half" idx="14"/>
          </p:nvPr>
        </p:nvSpPr>
        <p:spPr/>
        <p:txBody>
          <a:bodyPr/>
          <a:lstStyle/>
          <a:p>
            <a:fld id="{B03B318F-DCD9-4300-8D6C-27366D417958}" type="datetime1">
              <a:rPr lang="en-US" smtClean="0"/>
              <a:t>10/2/2023</a:t>
            </a:fld>
            <a:endParaRPr lang="en-US"/>
          </a:p>
        </p:txBody>
      </p:sp>
      <p:sp>
        <p:nvSpPr>
          <p:cNvPr id="5" name="Content Placeholder 4">
            <a:extLst>
              <a:ext uri="{FF2B5EF4-FFF2-40B4-BE49-F238E27FC236}">
                <a16:creationId xmlns:a16="http://schemas.microsoft.com/office/drawing/2014/main" id="{41586B0A-82DE-AE71-9E7F-BC06D99EB817}"/>
              </a:ext>
            </a:extLst>
          </p:cNvPr>
          <p:cNvSpPr>
            <a:spLocks noGrp="1"/>
          </p:cNvSpPr>
          <p:nvPr>
            <p:ph sz="half" idx="2"/>
          </p:nvPr>
        </p:nvSpPr>
        <p:spPr/>
        <p:txBody>
          <a:bodyPr>
            <a:normAutofit lnSpcReduction="10000"/>
          </a:bodyPr>
          <a:lstStyle/>
          <a:p>
            <a:r>
              <a:rPr lang="en-US"/>
              <a:t>Complete online, on-demand training (3-4 </a:t>
            </a:r>
            <a:r>
              <a:rPr lang="en-US" err="1"/>
              <a:t>hrs</a:t>
            </a:r>
            <a:r>
              <a:rPr lang="en-US"/>
              <a:t>, $89)</a:t>
            </a:r>
          </a:p>
          <a:p>
            <a:r>
              <a:rPr lang="en-US"/>
              <a:t>Must be CPR-certified</a:t>
            </a:r>
          </a:p>
          <a:p>
            <a:r>
              <a:rPr lang="en-US"/>
              <a:t>We recommend walking groups of 10-15</a:t>
            </a:r>
          </a:p>
          <a:p>
            <a:r>
              <a:rPr lang="en-US"/>
              <a:t>Group walks 3 times per week for 6 weeks</a:t>
            </a:r>
          </a:p>
          <a:p>
            <a:r>
              <a:rPr lang="en-US"/>
              <a:t>To remain a certified Walk With Ease leader, offer minimum of 1 class per year</a:t>
            </a:r>
          </a:p>
          <a:p>
            <a:r>
              <a:rPr lang="en-US"/>
              <a:t>Books cost about $11.95</a:t>
            </a:r>
          </a:p>
        </p:txBody>
      </p:sp>
      <p:sp>
        <p:nvSpPr>
          <p:cNvPr id="6" name="Title 5">
            <a:extLst>
              <a:ext uri="{FF2B5EF4-FFF2-40B4-BE49-F238E27FC236}">
                <a16:creationId xmlns:a16="http://schemas.microsoft.com/office/drawing/2014/main" id="{C0C226B0-FF4F-A96A-6857-D6AA14E6AA51}"/>
              </a:ext>
            </a:extLst>
          </p:cNvPr>
          <p:cNvSpPr>
            <a:spLocks noGrp="1"/>
          </p:cNvSpPr>
          <p:nvPr>
            <p:ph type="title"/>
          </p:nvPr>
        </p:nvSpPr>
        <p:spPr/>
        <p:txBody>
          <a:bodyPr/>
          <a:lstStyle/>
          <a:p>
            <a:r>
              <a:rPr lang="en-US"/>
              <a:t>How can CHWs offer Walk With Ease?</a:t>
            </a:r>
          </a:p>
        </p:txBody>
      </p:sp>
    </p:spTree>
    <p:extLst>
      <p:ext uri="{BB962C8B-B14F-4D97-AF65-F5344CB8AC3E}">
        <p14:creationId xmlns:p14="http://schemas.microsoft.com/office/powerpoint/2010/main" val="30219323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FEAA6B-DABE-0F7C-75DB-C345F18EF681}"/>
              </a:ext>
            </a:extLst>
          </p:cNvPr>
          <p:cNvSpPr>
            <a:spLocks noGrp="1"/>
          </p:cNvSpPr>
          <p:nvPr>
            <p:ph type="sldNum" sz="quarter" idx="12"/>
          </p:nvPr>
        </p:nvSpPr>
        <p:spPr/>
        <p:txBody>
          <a:bodyPr/>
          <a:lstStyle/>
          <a:p>
            <a:fld id="{C77968C3-7B7E-411D-B105-08F43D0B3F8A}" type="slidenum">
              <a:rPr lang="en-US" smtClean="0"/>
              <a:t>51</a:t>
            </a:fld>
            <a:endParaRPr lang="en-US"/>
          </a:p>
        </p:txBody>
      </p:sp>
      <p:sp>
        <p:nvSpPr>
          <p:cNvPr id="3" name="Footer Placeholder 2">
            <a:extLst>
              <a:ext uri="{FF2B5EF4-FFF2-40B4-BE49-F238E27FC236}">
                <a16:creationId xmlns:a16="http://schemas.microsoft.com/office/drawing/2014/main" id="{E82FA4CF-D5F5-9885-9500-2AE70DC8E881}"/>
              </a:ext>
            </a:extLst>
          </p:cNvPr>
          <p:cNvSpPr>
            <a:spLocks noGrp="1"/>
          </p:cNvSpPr>
          <p:nvPr>
            <p:ph type="ftr" sz="quarter" idx="13"/>
          </p:nvPr>
        </p:nvSpPr>
        <p:spPr/>
        <p:txBody>
          <a:bodyPr/>
          <a:lstStyle/>
          <a:p>
            <a:r>
              <a:rPr lang="en-US"/>
              <a:t>PROTECTING, MAINTAINING AND IMPROVING THE HEALTH OF ALL MINNESOTANS</a:t>
            </a:r>
          </a:p>
        </p:txBody>
      </p:sp>
      <p:sp>
        <p:nvSpPr>
          <p:cNvPr id="4" name="Date Placeholder 3">
            <a:extLst>
              <a:ext uri="{FF2B5EF4-FFF2-40B4-BE49-F238E27FC236}">
                <a16:creationId xmlns:a16="http://schemas.microsoft.com/office/drawing/2014/main" id="{E79E41A4-B4DE-54D4-9B3D-4093A4BAC9FB}"/>
              </a:ext>
            </a:extLst>
          </p:cNvPr>
          <p:cNvSpPr>
            <a:spLocks noGrp="1"/>
          </p:cNvSpPr>
          <p:nvPr>
            <p:ph type="dt" sz="half" idx="14"/>
          </p:nvPr>
        </p:nvSpPr>
        <p:spPr/>
        <p:txBody>
          <a:bodyPr/>
          <a:lstStyle/>
          <a:p>
            <a:fld id="{B03B318F-DCD9-4300-8D6C-27366D417958}" type="datetime1">
              <a:rPr lang="en-US" smtClean="0"/>
              <a:t>10/2/2023</a:t>
            </a:fld>
            <a:endParaRPr lang="en-US"/>
          </a:p>
        </p:txBody>
      </p:sp>
      <p:sp>
        <p:nvSpPr>
          <p:cNvPr id="5" name="Content Placeholder 4">
            <a:extLst>
              <a:ext uri="{FF2B5EF4-FFF2-40B4-BE49-F238E27FC236}">
                <a16:creationId xmlns:a16="http://schemas.microsoft.com/office/drawing/2014/main" id="{1074CBA7-E22C-7CD7-E017-FE6E36E5A0E1}"/>
              </a:ext>
            </a:extLst>
          </p:cNvPr>
          <p:cNvSpPr>
            <a:spLocks noGrp="1"/>
          </p:cNvSpPr>
          <p:nvPr>
            <p:ph sz="half" idx="2"/>
          </p:nvPr>
        </p:nvSpPr>
        <p:spPr/>
        <p:txBody>
          <a:bodyPr>
            <a:normAutofit lnSpcReduction="10000"/>
          </a:bodyPr>
          <a:lstStyle/>
          <a:p>
            <a:r>
              <a:rPr lang="en-US"/>
              <a:t>Online Walk With Ease portal </a:t>
            </a:r>
          </a:p>
          <a:p>
            <a:pPr lvl="1"/>
            <a:r>
              <a:rPr lang="en-US"/>
              <a:t>Includes video modules and regular communication from Osteoarthritis Action Alliance with motivating messages and health information</a:t>
            </a:r>
          </a:p>
          <a:p>
            <a:pPr lvl="1"/>
            <a:r>
              <a:rPr lang="en-US"/>
              <a:t>Patients walk independently on their own time</a:t>
            </a:r>
          </a:p>
          <a:p>
            <a:pPr lvl="1"/>
            <a:r>
              <a:rPr lang="en-US"/>
              <a:t>CHW can check in with patients to monitor progress</a:t>
            </a:r>
          </a:p>
          <a:p>
            <a:pPr marL="396875" lvl="1" indent="0">
              <a:buNone/>
            </a:pPr>
            <a:endParaRPr lang="en-US"/>
          </a:p>
          <a:p>
            <a:pPr marL="396875" lvl="1" indent="0">
              <a:buNone/>
            </a:pPr>
            <a:r>
              <a:rPr lang="en-US"/>
              <a:t>Startwalkwithease.org/Minnesota</a:t>
            </a:r>
          </a:p>
        </p:txBody>
      </p:sp>
      <p:sp>
        <p:nvSpPr>
          <p:cNvPr id="6" name="Title 5">
            <a:extLst>
              <a:ext uri="{FF2B5EF4-FFF2-40B4-BE49-F238E27FC236}">
                <a16:creationId xmlns:a16="http://schemas.microsoft.com/office/drawing/2014/main" id="{A6859BD6-43CE-3CE1-7A67-CFB4848EF8E9}"/>
              </a:ext>
            </a:extLst>
          </p:cNvPr>
          <p:cNvSpPr>
            <a:spLocks noGrp="1"/>
          </p:cNvSpPr>
          <p:nvPr>
            <p:ph type="title"/>
          </p:nvPr>
        </p:nvSpPr>
        <p:spPr/>
        <p:txBody>
          <a:bodyPr/>
          <a:lstStyle/>
          <a:p>
            <a:r>
              <a:rPr lang="en-US"/>
              <a:t>How can CHWs refer to Walk With Ease?</a:t>
            </a:r>
          </a:p>
        </p:txBody>
      </p:sp>
    </p:spTree>
    <p:extLst>
      <p:ext uri="{BB962C8B-B14F-4D97-AF65-F5344CB8AC3E}">
        <p14:creationId xmlns:p14="http://schemas.microsoft.com/office/powerpoint/2010/main" val="24204494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21F1F0-0F1E-BE21-C136-EDEC6EF8C61E}"/>
              </a:ext>
            </a:extLst>
          </p:cNvPr>
          <p:cNvSpPr>
            <a:spLocks noGrp="1"/>
          </p:cNvSpPr>
          <p:nvPr>
            <p:ph type="sldNum" sz="quarter" idx="12"/>
          </p:nvPr>
        </p:nvSpPr>
        <p:spPr/>
        <p:txBody>
          <a:bodyPr/>
          <a:lstStyle/>
          <a:p>
            <a:fld id="{C77968C3-7B7E-411D-B105-08F43D0B3F8A}" type="slidenum">
              <a:rPr lang="en-US" smtClean="0"/>
              <a:t>52</a:t>
            </a:fld>
            <a:endParaRPr lang="en-US"/>
          </a:p>
        </p:txBody>
      </p:sp>
      <p:sp>
        <p:nvSpPr>
          <p:cNvPr id="3" name="Footer Placeholder 2">
            <a:extLst>
              <a:ext uri="{FF2B5EF4-FFF2-40B4-BE49-F238E27FC236}">
                <a16:creationId xmlns:a16="http://schemas.microsoft.com/office/drawing/2014/main" id="{99B4BAF3-24D8-DFFB-A21D-D0D56ABB58D4}"/>
              </a:ext>
            </a:extLst>
          </p:cNvPr>
          <p:cNvSpPr>
            <a:spLocks noGrp="1"/>
          </p:cNvSpPr>
          <p:nvPr>
            <p:ph type="ftr" sz="quarter" idx="13"/>
          </p:nvPr>
        </p:nvSpPr>
        <p:spPr>
          <a:xfrm>
            <a:off x="3878457" y="10257761"/>
            <a:ext cx="3500972" cy="156192"/>
          </a:xfrm>
        </p:spPr>
        <p:txBody>
          <a:bodyPr/>
          <a:lstStyle/>
          <a:p>
            <a:r>
              <a:rPr lang="en-US"/>
              <a:t>PROTECTING, MAINTAINING AND IMPROVING THE HEALTH OF ALL MINNESOTANS</a:t>
            </a:r>
          </a:p>
        </p:txBody>
      </p:sp>
      <p:sp>
        <p:nvSpPr>
          <p:cNvPr id="4" name="Date Placeholder 3">
            <a:extLst>
              <a:ext uri="{FF2B5EF4-FFF2-40B4-BE49-F238E27FC236}">
                <a16:creationId xmlns:a16="http://schemas.microsoft.com/office/drawing/2014/main" id="{34063B66-2D15-ABA2-3EED-8A096F11064C}"/>
              </a:ext>
            </a:extLst>
          </p:cNvPr>
          <p:cNvSpPr>
            <a:spLocks noGrp="1"/>
          </p:cNvSpPr>
          <p:nvPr>
            <p:ph type="dt" sz="half" idx="14"/>
          </p:nvPr>
        </p:nvSpPr>
        <p:spPr/>
        <p:txBody>
          <a:bodyPr/>
          <a:lstStyle/>
          <a:p>
            <a:fld id="{B03B318F-DCD9-4300-8D6C-27366D417958}" type="datetime1">
              <a:rPr lang="en-US" smtClean="0"/>
              <a:t>10/2/2023</a:t>
            </a:fld>
            <a:endParaRPr lang="en-US"/>
          </a:p>
        </p:txBody>
      </p:sp>
      <p:sp>
        <p:nvSpPr>
          <p:cNvPr id="6" name="Title 5">
            <a:extLst>
              <a:ext uri="{FF2B5EF4-FFF2-40B4-BE49-F238E27FC236}">
                <a16:creationId xmlns:a16="http://schemas.microsoft.com/office/drawing/2014/main" id="{C8F961F2-F5D5-05C1-A428-30F2F977353A}"/>
              </a:ext>
            </a:extLst>
          </p:cNvPr>
          <p:cNvSpPr>
            <a:spLocks noGrp="1"/>
          </p:cNvSpPr>
          <p:nvPr>
            <p:ph type="title"/>
          </p:nvPr>
        </p:nvSpPr>
        <p:spPr/>
        <p:txBody>
          <a:bodyPr/>
          <a:lstStyle/>
          <a:p>
            <a:r>
              <a:rPr lang="en-US"/>
              <a:t>Communication Resources</a:t>
            </a:r>
          </a:p>
        </p:txBody>
      </p:sp>
      <p:sp>
        <p:nvSpPr>
          <p:cNvPr id="8" name="Content Placeholder 7">
            <a:extLst>
              <a:ext uri="{FF2B5EF4-FFF2-40B4-BE49-F238E27FC236}">
                <a16:creationId xmlns:a16="http://schemas.microsoft.com/office/drawing/2014/main" id="{EB01D667-187F-40AB-635E-E619C31C0E66}"/>
              </a:ext>
            </a:extLst>
          </p:cNvPr>
          <p:cNvSpPr>
            <a:spLocks noGrp="1"/>
          </p:cNvSpPr>
          <p:nvPr>
            <p:ph sz="half" idx="2"/>
          </p:nvPr>
        </p:nvSpPr>
        <p:spPr>
          <a:xfrm>
            <a:off x="395891" y="1766191"/>
            <a:ext cx="5027538" cy="4360863"/>
          </a:xfrm>
        </p:spPr>
        <p:txBody>
          <a:bodyPr wrap="square">
            <a:normAutofit fontScale="92500" lnSpcReduction="10000"/>
          </a:bodyPr>
          <a:lstStyle/>
          <a:p>
            <a:r>
              <a:rPr lang="en-US"/>
              <a:t>Let’s Walk Minnesota Toolkit</a:t>
            </a:r>
          </a:p>
          <a:p>
            <a:pPr lvl="1"/>
            <a:r>
              <a:rPr lang="en-US"/>
              <a:t>Messages, flyers, social media posts, posters, graphics, email content, mailers, etc.  </a:t>
            </a:r>
          </a:p>
          <a:p>
            <a:pPr lvl="1"/>
            <a:r>
              <a:rPr lang="en-US"/>
              <a:t>Tips for starting a walking program &amp; physical activity counseling</a:t>
            </a:r>
          </a:p>
          <a:p>
            <a:endParaRPr lang="en-US"/>
          </a:p>
        </p:txBody>
      </p:sp>
      <p:pic>
        <p:nvPicPr>
          <p:cNvPr id="7" name="Picture 6" descr="A picture containing text&#10;&#10;Description automatically generated">
            <a:extLst>
              <a:ext uri="{FF2B5EF4-FFF2-40B4-BE49-F238E27FC236}">
                <a16:creationId xmlns:a16="http://schemas.microsoft.com/office/drawing/2014/main" id="{EE287E15-F337-0164-8EDB-B6C31DE29A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9193" y="1251291"/>
            <a:ext cx="2374998" cy="3073527"/>
          </a:xfrm>
          <a:prstGeom prst="rect">
            <a:avLst/>
          </a:prstGeom>
          <a:effectLst>
            <a:outerShdw blurRad="50800" dist="50800" dir="5400000" algn="ctr" rotWithShape="0">
              <a:srgbClr val="000000"/>
            </a:outerShdw>
          </a:effectLst>
        </p:spPr>
      </p:pic>
      <p:pic>
        <p:nvPicPr>
          <p:cNvPr id="12" name="Picture 11" descr="A person holding an umbrella&#10;&#10;Description automatically generated">
            <a:extLst>
              <a:ext uri="{FF2B5EF4-FFF2-40B4-BE49-F238E27FC236}">
                <a16:creationId xmlns:a16="http://schemas.microsoft.com/office/drawing/2014/main" id="{90322CC9-7D52-4EBE-5A2B-ED29CD5486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9686" y="4526286"/>
            <a:ext cx="3094908" cy="1622248"/>
          </a:xfrm>
          <a:prstGeom prst="rect">
            <a:avLst/>
          </a:prstGeom>
          <a:effectLst>
            <a:outerShdw blurRad="50800" dist="50800" dir="5400000" algn="ctr" rotWithShape="0">
              <a:srgbClr val="000000"/>
            </a:outerShdw>
          </a:effectLst>
        </p:spPr>
      </p:pic>
      <p:pic>
        <p:nvPicPr>
          <p:cNvPr id="14" name="Picture 13" descr="Timeline&#10;&#10;Description automatically generated">
            <a:extLst>
              <a:ext uri="{FF2B5EF4-FFF2-40B4-BE49-F238E27FC236}">
                <a16:creationId xmlns:a16="http://schemas.microsoft.com/office/drawing/2014/main" id="{448952F7-1971-9B5C-D735-669C06C0901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10" t="1991" r="66365" b="3575"/>
          <a:stretch/>
        </p:blipFill>
        <p:spPr>
          <a:xfrm>
            <a:off x="7686083" y="1766191"/>
            <a:ext cx="1521714" cy="3507823"/>
          </a:xfrm>
          <a:prstGeom prst="rect">
            <a:avLst/>
          </a:prstGeom>
          <a:effectLst>
            <a:outerShdw blurRad="50800" dist="50800" dir="5400000" algn="ctr" rotWithShape="0">
              <a:srgbClr val="000000">
                <a:alpha val="99000"/>
              </a:srgbClr>
            </a:outerShdw>
          </a:effectLst>
        </p:spPr>
      </p:pic>
      <p:pic>
        <p:nvPicPr>
          <p:cNvPr id="16" name="Picture 15" descr="Timeline&#10;&#10;Description automatically generated">
            <a:extLst>
              <a:ext uri="{FF2B5EF4-FFF2-40B4-BE49-F238E27FC236}">
                <a16:creationId xmlns:a16="http://schemas.microsoft.com/office/drawing/2014/main" id="{ACC5504D-965F-D86A-73B0-2E7CD54A42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5889" y="1436205"/>
            <a:ext cx="2030890" cy="2628210"/>
          </a:xfrm>
          <a:prstGeom prst="rect">
            <a:avLst/>
          </a:prstGeom>
          <a:effectLst>
            <a:outerShdw blurRad="50800" dist="50800" dir="5400000" algn="ctr" rotWithShape="0">
              <a:srgbClr val="000000">
                <a:alpha val="99000"/>
              </a:srgbClr>
            </a:outerShdw>
          </a:effectLst>
        </p:spPr>
      </p:pic>
      <p:pic>
        <p:nvPicPr>
          <p:cNvPr id="22" name="Picture 21" descr="Graphical user interface, website&#10;&#10;Description automatically generated">
            <a:extLst>
              <a:ext uri="{FF2B5EF4-FFF2-40B4-BE49-F238E27FC236}">
                <a16:creationId xmlns:a16="http://schemas.microsoft.com/office/drawing/2014/main" id="{8FFD1C78-84E1-7C5F-77D9-2A44F0FC12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2447" y="3429000"/>
            <a:ext cx="2267078" cy="2933699"/>
          </a:xfrm>
          <a:prstGeom prst="rect">
            <a:avLst/>
          </a:prstGeom>
          <a:effectLst>
            <a:outerShdw blurRad="50800" dist="50800" dir="5400000" algn="ctr" rotWithShape="0">
              <a:srgbClr val="000000">
                <a:alpha val="99000"/>
              </a:srgbClr>
            </a:outerShdw>
          </a:effectLst>
        </p:spPr>
      </p:pic>
    </p:spTree>
    <p:extLst>
      <p:ext uri="{BB962C8B-B14F-4D97-AF65-F5344CB8AC3E}">
        <p14:creationId xmlns:p14="http://schemas.microsoft.com/office/powerpoint/2010/main" val="26530428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54AC8C-471F-C178-A5A1-BC42B4371CBE}"/>
              </a:ext>
            </a:extLst>
          </p:cNvPr>
          <p:cNvSpPr>
            <a:spLocks noGrp="1"/>
          </p:cNvSpPr>
          <p:nvPr>
            <p:ph type="sldNum" sz="quarter" idx="12"/>
          </p:nvPr>
        </p:nvSpPr>
        <p:spPr/>
        <p:txBody>
          <a:bodyPr/>
          <a:lstStyle/>
          <a:p>
            <a:fld id="{C77968C3-7B7E-411D-B105-08F43D0B3F8A}" type="slidenum">
              <a:rPr lang="en-US" smtClean="0"/>
              <a:t>53</a:t>
            </a:fld>
            <a:endParaRPr lang="en-US"/>
          </a:p>
        </p:txBody>
      </p:sp>
      <p:sp>
        <p:nvSpPr>
          <p:cNvPr id="3" name="Footer Placeholder 2">
            <a:extLst>
              <a:ext uri="{FF2B5EF4-FFF2-40B4-BE49-F238E27FC236}">
                <a16:creationId xmlns:a16="http://schemas.microsoft.com/office/drawing/2014/main" id="{DC4A6C9A-2AFF-1AF9-605D-2CA363773AB7}"/>
              </a:ext>
            </a:extLst>
          </p:cNvPr>
          <p:cNvSpPr>
            <a:spLocks noGrp="1"/>
          </p:cNvSpPr>
          <p:nvPr>
            <p:ph type="ftr" sz="quarter" idx="13"/>
          </p:nvPr>
        </p:nvSpPr>
        <p:spPr/>
        <p:txBody>
          <a:bodyPr/>
          <a:lstStyle/>
          <a:p>
            <a:r>
              <a:rPr lang="en-US"/>
              <a:t>PROTECTING, MAINTAINING AND IMPROVING THE HEALTH OF ALL MINNESOTANS</a:t>
            </a:r>
          </a:p>
        </p:txBody>
      </p:sp>
      <p:sp>
        <p:nvSpPr>
          <p:cNvPr id="4" name="Date Placeholder 3">
            <a:extLst>
              <a:ext uri="{FF2B5EF4-FFF2-40B4-BE49-F238E27FC236}">
                <a16:creationId xmlns:a16="http://schemas.microsoft.com/office/drawing/2014/main" id="{7DC5ADAC-7D01-78BF-01AD-36B3B4C77466}"/>
              </a:ext>
            </a:extLst>
          </p:cNvPr>
          <p:cNvSpPr>
            <a:spLocks noGrp="1"/>
          </p:cNvSpPr>
          <p:nvPr>
            <p:ph type="dt" sz="half" idx="14"/>
          </p:nvPr>
        </p:nvSpPr>
        <p:spPr/>
        <p:txBody>
          <a:bodyPr/>
          <a:lstStyle/>
          <a:p>
            <a:fld id="{B03B318F-DCD9-4300-8D6C-27366D417958}" type="datetime1">
              <a:rPr lang="en-US" smtClean="0"/>
              <a:t>10/2/2023</a:t>
            </a:fld>
            <a:endParaRPr lang="en-US"/>
          </a:p>
        </p:txBody>
      </p:sp>
      <p:sp>
        <p:nvSpPr>
          <p:cNvPr id="5" name="Content Placeholder 4">
            <a:extLst>
              <a:ext uri="{FF2B5EF4-FFF2-40B4-BE49-F238E27FC236}">
                <a16:creationId xmlns:a16="http://schemas.microsoft.com/office/drawing/2014/main" id="{C68F2699-EE46-C3B6-08DD-34BF8E4C23BE}"/>
              </a:ext>
            </a:extLst>
          </p:cNvPr>
          <p:cNvSpPr>
            <a:spLocks noGrp="1"/>
          </p:cNvSpPr>
          <p:nvPr>
            <p:ph sz="half" idx="2"/>
          </p:nvPr>
        </p:nvSpPr>
        <p:spPr>
          <a:xfrm>
            <a:off x="6336001" y="1736034"/>
            <a:ext cx="5389825" cy="4360863"/>
          </a:xfrm>
        </p:spPr>
        <p:txBody>
          <a:bodyPr>
            <a:normAutofit fontScale="92500" lnSpcReduction="20000"/>
          </a:bodyPr>
          <a:lstStyle/>
          <a:p>
            <a:r>
              <a:rPr lang="en-US"/>
              <a:t>Arthritis Online Training Module for CHWs</a:t>
            </a:r>
          </a:p>
          <a:p>
            <a:pPr lvl="1"/>
            <a:r>
              <a:rPr lang="en-US"/>
              <a:t>MDH Health Care Homes Learning Center</a:t>
            </a:r>
          </a:p>
          <a:p>
            <a:r>
              <a:rPr lang="en-US"/>
              <a:t>CDC</a:t>
            </a:r>
          </a:p>
          <a:p>
            <a:r>
              <a:rPr lang="en-US"/>
              <a:t>Osteoarthritis Action Alliance: oaaction.unc.edu</a:t>
            </a:r>
          </a:p>
          <a:p>
            <a:r>
              <a:rPr lang="en-US"/>
              <a:t>Arthritis Foundation: arthritis.org</a:t>
            </a:r>
          </a:p>
        </p:txBody>
      </p:sp>
      <p:sp>
        <p:nvSpPr>
          <p:cNvPr id="6" name="Title 5">
            <a:extLst>
              <a:ext uri="{FF2B5EF4-FFF2-40B4-BE49-F238E27FC236}">
                <a16:creationId xmlns:a16="http://schemas.microsoft.com/office/drawing/2014/main" id="{DC33D1F2-59D3-6AEC-3C65-F45CE0443102}"/>
              </a:ext>
            </a:extLst>
          </p:cNvPr>
          <p:cNvSpPr>
            <a:spLocks noGrp="1"/>
          </p:cNvSpPr>
          <p:nvPr>
            <p:ph type="title"/>
          </p:nvPr>
        </p:nvSpPr>
        <p:spPr/>
        <p:txBody>
          <a:bodyPr/>
          <a:lstStyle/>
          <a:p>
            <a:r>
              <a:rPr lang="en-US"/>
              <a:t>Other resources and trainings</a:t>
            </a:r>
          </a:p>
        </p:txBody>
      </p:sp>
      <p:pic>
        <p:nvPicPr>
          <p:cNvPr id="10" name="Picture 9" descr="Graphical user interface, text, application&#10;&#10;Description automatically generated">
            <a:extLst>
              <a:ext uri="{FF2B5EF4-FFF2-40B4-BE49-F238E27FC236}">
                <a16:creationId xmlns:a16="http://schemas.microsoft.com/office/drawing/2014/main" id="{57953D65-3758-48A8-6501-F6576A5F37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174" y="1695598"/>
            <a:ext cx="5162705" cy="4401299"/>
          </a:xfrm>
          <a:prstGeom prst="rect">
            <a:avLst/>
          </a:prstGeom>
        </p:spPr>
      </p:pic>
    </p:spTree>
    <p:extLst>
      <p:ext uri="{BB962C8B-B14F-4D97-AF65-F5344CB8AC3E}">
        <p14:creationId xmlns:p14="http://schemas.microsoft.com/office/powerpoint/2010/main" val="29814903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5B8E3F8-FE78-2DA8-26E4-1362098F6DEC}"/>
              </a:ext>
            </a:extLst>
          </p:cNvPr>
          <p:cNvSpPr>
            <a:spLocks noGrp="1"/>
          </p:cNvSpPr>
          <p:nvPr>
            <p:ph type="ftr" sz="quarter" idx="3"/>
          </p:nvPr>
        </p:nvSpPr>
        <p:spPr/>
        <p:txBody>
          <a:bodyPr/>
          <a:lstStyle/>
          <a:p>
            <a:r>
              <a:rPr lang="en-US"/>
              <a:t>PROTECTING, MAINTAINING AND IMPROVING THE HEALTH OF ALL MINNESOTANS</a:t>
            </a:r>
          </a:p>
        </p:txBody>
      </p:sp>
      <p:sp>
        <p:nvSpPr>
          <p:cNvPr id="4" name="Title 3">
            <a:extLst>
              <a:ext uri="{FF2B5EF4-FFF2-40B4-BE49-F238E27FC236}">
                <a16:creationId xmlns:a16="http://schemas.microsoft.com/office/drawing/2014/main" id="{D1DB8A93-2426-7641-A43D-950B38FC4E09}"/>
              </a:ext>
            </a:extLst>
          </p:cNvPr>
          <p:cNvSpPr>
            <a:spLocks noGrp="1"/>
          </p:cNvSpPr>
          <p:nvPr>
            <p:ph type="ctrTitle"/>
          </p:nvPr>
        </p:nvSpPr>
        <p:spPr>
          <a:xfrm>
            <a:off x="-1" y="3124725"/>
            <a:ext cx="12192000" cy="1194966"/>
          </a:xfrm>
        </p:spPr>
        <p:txBody>
          <a:bodyPr/>
          <a:lstStyle/>
          <a:p>
            <a:r>
              <a:rPr lang="en-US"/>
              <a:t>Thank you!</a:t>
            </a:r>
          </a:p>
        </p:txBody>
      </p:sp>
    </p:spTree>
    <p:extLst>
      <p:ext uri="{BB962C8B-B14F-4D97-AF65-F5344CB8AC3E}">
        <p14:creationId xmlns:p14="http://schemas.microsoft.com/office/powerpoint/2010/main" val="291935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E684D-0708-4D08-9E90-6F4C4FB04F7E}"/>
              </a:ext>
            </a:extLst>
          </p:cNvPr>
          <p:cNvSpPr>
            <a:spLocks noGrp="1"/>
          </p:cNvSpPr>
          <p:nvPr>
            <p:ph type="title"/>
          </p:nvPr>
        </p:nvSpPr>
        <p:spPr/>
        <p:txBody>
          <a:bodyPr/>
          <a:lstStyle/>
          <a:p>
            <a:r>
              <a:rPr lang="en-US"/>
              <a:t>Affordable Insulin in MN</a:t>
            </a:r>
          </a:p>
        </p:txBody>
      </p:sp>
      <p:sp>
        <p:nvSpPr>
          <p:cNvPr id="3" name="Content Placeholder 2">
            <a:extLst>
              <a:ext uri="{FF2B5EF4-FFF2-40B4-BE49-F238E27FC236}">
                <a16:creationId xmlns:a16="http://schemas.microsoft.com/office/drawing/2014/main" id="{771D1287-8FBB-43AB-BC37-7FB36A67BE95}"/>
              </a:ext>
            </a:extLst>
          </p:cNvPr>
          <p:cNvSpPr>
            <a:spLocks noGrp="1"/>
          </p:cNvSpPr>
          <p:nvPr>
            <p:ph idx="1"/>
          </p:nvPr>
        </p:nvSpPr>
        <p:spPr/>
        <p:txBody>
          <a:bodyPr>
            <a:normAutofit/>
          </a:bodyPr>
          <a:lstStyle/>
          <a:p>
            <a:pPr marL="0" indent="0">
              <a:buNone/>
            </a:pPr>
            <a:r>
              <a:rPr lang="en-US" sz="4000" b="1">
                <a:solidFill>
                  <a:srgbClr val="003865"/>
                </a:solidFill>
              </a:rPr>
              <a:t>Minnesota Insulin Safety Net Program</a:t>
            </a:r>
          </a:p>
          <a:p>
            <a:r>
              <a:rPr lang="en-US">
                <a:hlinkClick r:id="rId3"/>
              </a:rPr>
              <a:t>https://www.mninsulin.org/</a:t>
            </a:r>
            <a:r>
              <a:rPr lang="en-US"/>
              <a:t> </a:t>
            </a:r>
          </a:p>
          <a:p>
            <a:pPr marL="0" indent="0">
              <a:buNone/>
            </a:pPr>
            <a:r>
              <a:rPr lang="en-US"/>
              <a:t>URGENT NEED PROGRAM -- Eligible Minnesotans can receive a 30-day supply of insulin immediately at their pharmacy for no more than $35.</a:t>
            </a:r>
          </a:p>
          <a:p>
            <a:pPr marL="0" indent="0">
              <a:buNone/>
            </a:pPr>
            <a:r>
              <a:rPr lang="en-US"/>
              <a:t>CONTINUING NEED PROGRAM -- Eligible Minnesotans can receive up to a year supply of insulin for no more than $50 per 90-day refill.</a:t>
            </a:r>
          </a:p>
        </p:txBody>
      </p:sp>
      <p:sp>
        <p:nvSpPr>
          <p:cNvPr id="6" name="Slide Number Placeholder 5">
            <a:extLst>
              <a:ext uri="{FF2B5EF4-FFF2-40B4-BE49-F238E27FC236}">
                <a16:creationId xmlns:a16="http://schemas.microsoft.com/office/drawing/2014/main" id="{79CDB948-C3BD-4315-A2D8-30A4359F6078}"/>
              </a:ext>
            </a:extLst>
          </p:cNvPr>
          <p:cNvSpPr>
            <a:spLocks noGrp="1"/>
          </p:cNvSpPr>
          <p:nvPr>
            <p:ph type="sldNum" sz="quarter" idx="12"/>
          </p:nvPr>
        </p:nvSpPr>
        <p:spPr/>
        <p:txBody>
          <a:bodyPr/>
          <a:lstStyle/>
          <a:p>
            <a:fld id="{48F63A3B-78C7-47BE-AE5E-E10140E04643}" type="slidenum">
              <a:rPr lang="en-US" smtClean="0"/>
              <a:t>55</a:t>
            </a:fld>
            <a:endParaRPr lang="en-US"/>
          </a:p>
        </p:txBody>
      </p:sp>
    </p:spTree>
    <p:extLst>
      <p:ext uri="{BB962C8B-B14F-4D97-AF65-F5344CB8AC3E}">
        <p14:creationId xmlns:p14="http://schemas.microsoft.com/office/powerpoint/2010/main" val="35382498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BE21DEB-2E61-73B7-6A3C-5712C5230B4A}"/>
              </a:ext>
            </a:extLst>
          </p:cNvPr>
          <p:cNvSpPr>
            <a:spLocks noGrp="1"/>
          </p:cNvSpPr>
          <p:nvPr>
            <p:ph type="title"/>
          </p:nvPr>
        </p:nvSpPr>
        <p:spPr/>
        <p:txBody>
          <a:bodyPr/>
          <a:lstStyle/>
          <a:p>
            <a:r>
              <a:rPr lang="en-US"/>
              <a:t>Contact Information</a:t>
            </a:r>
          </a:p>
        </p:txBody>
      </p:sp>
      <p:sp>
        <p:nvSpPr>
          <p:cNvPr id="8" name="Content Placeholder 7">
            <a:extLst>
              <a:ext uri="{FF2B5EF4-FFF2-40B4-BE49-F238E27FC236}">
                <a16:creationId xmlns:a16="http://schemas.microsoft.com/office/drawing/2014/main" id="{69A8C845-3647-2071-7627-02A75F882C31}"/>
              </a:ext>
            </a:extLst>
          </p:cNvPr>
          <p:cNvSpPr>
            <a:spLocks noGrp="1"/>
          </p:cNvSpPr>
          <p:nvPr>
            <p:ph idx="1"/>
          </p:nvPr>
        </p:nvSpPr>
        <p:spPr/>
        <p:txBody>
          <a:bodyPr/>
          <a:lstStyle/>
          <a:p>
            <a:r>
              <a:rPr lang="en-US"/>
              <a:t>Bridget Ideker – Diabetes Planner 	</a:t>
            </a:r>
            <a:r>
              <a:rPr lang="en-US">
                <a:hlinkClick r:id="rId2"/>
              </a:rPr>
              <a:t>bridget.Ideker@state.mn.us</a:t>
            </a:r>
            <a:endParaRPr lang="en-US"/>
          </a:p>
          <a:p>
            <a:endParaRPr lang="en-US"/>
          </a:p>
          <a:p>
            <a:r>
              <a:rPr lang="en-US"/>
              <a:t>Kim Mateen	- Diabetes Planner		</a:t>
            </a:r>
            <a:r>
              <a:rPr lang="en-US">
                <a:hlinkClick r:id="rId3"/>
              </a:rPr>
              <a:t>kim.matteen@state.mn.us</a:t>
            </a:r>
            <a:endParaRPr lang="en-US"/>
          </a:p>
          <a:p>
            <a:endParaRPr lang="en-US"/>
          </a:p>
          <a:p>
            <a:r>
              <a:rPr lang="en-US"/>
              <a:t>Erin McHenry Wolf – Arthritis Program Coordinator										</a:t>
            </a:r>
            <a:r>
              <a:rPr lang="en-US">
                <a:hlinkClick r:id="rId4"/>
              </a:rPr>
              <a:t>Erin.McHenry.Wolf@state.mn.us</a:t>
            </a:r>
            <a:endParaRPr lang="en-US"/>
          </a:p>
          <a:p>
            <a:pPr marL="0" indent="0">
              <a:buNone/>
            </a:pPr>
            <a:endParaRPr lang="en-US"/>
          </a:p>
          <a:p>
            <a:pPr lvl="8"/>
            <a:endParaRPr lang="en-US"/>
          </a:p>
        </p:txBody>
      </p:sp>
      <p:sp>
        <p:nvSpPr>
          <p:cNvPr id="4" name="Date Placeholder 3">
            <a:extLst>
              <a:ext uri="{FF2B5EF4-FFF2-40B4-BE49-F238E27FC236}">
                <a16:creationId xmlns:a16="http://schemas.microsoft.com/office/drawing/2014/main" id="{095DB303-9B9E-F2E8-6FBD-0251151D3AA3}"/>
              </a:ext>
            </a:extLst>
          </p:cNvPr>
          <p:cNvSpPr>
            <a:spLocks noGrp="1"/>
          </p:cNvSpPr>
          <p:nvPr>
            <p:ph type="dt" sz="half" idx="10"/>
          </p:nvPr>
        </p:nvSpPr>
        <p:spPr/>
        <p:txBody>
          <a:bodyPr/>
          <a:lstStyle/>
          <a:p>
            <a:fld id="{824D5D47-1752-4D84-8BFB-C2F71A34C932}" type="datetime1">
              <a:rPr lang="en-US" smtClean="0"/>
              <a:t>10/2/2023</a:t>
            </a:fld>
            <a:endParaRPr lang="en-US"/>
          </a:p>
        </p:txBody>
      </p:sp>
      <p:sp>
        <p:nvSpPr>
          <p:cNvPr id="5" name="Footer Placeholder 4">
            <a:extLst>
              <a:ext uri="{FF2B5EF4-FFF2-40B4-BE49-F238E27FC236}">
                <a16:creationId xmlns:a16="http://schemas.microsoft.com/office/drawing/2014/main" id="{4B968648-6088-0609-ECDC-E9FB86DF8562}"/>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3ECC367B-B305-D093-A2DE-C3C168D1870A}"/>
              </a:ext>
            </a:extLst>
          </p:cNvPr>
          <p:cNvSpPr>
            <a:spLocks noGrp="1"/>
          </p:cNvSpPr>
          <p:nvPr>
            <p:ph type="sldNum" sz="quarter" idx="12"/>
          </p:nvPr>
        </p:nvSpPr>
        <p:spPr/>
        <p:txBody>
          <a:bodyPr/>
          <a:lstStyle/>
          <a:p>
            <a:fld id="{48F63A3B-78C7-47BE-AE5E-E10140E04643}" type="slidenum">
              <a:rPr lang="en-US" smtClean="0"/>
              <a:t>56</a:t>
            </a:fld>
            <a:endParaRPr lang="en-US"/>
          </a:p>
        </p:txBody>
      </p:sp>
    </p:spTree>
    <p:extLst>
      <p:ext uri="{BB962C8B-B14F-4D97-AF65-F5344CB8AC3E}">
        <p14:creationId xmlns:p14="http://schemas.microsoft.com/office/powerpoint/2010/main" val="5182573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B71B6-96F0-4478-B2FA-EFF74A9749B3}"/>
              </a:ext>
            </a:extLst>
          </p:cNvPr>
          <p:cNvSpPr>
            <a:spLocks noGrp="1"/>
          </p:cNvSpPr>
          <p:nvPr>
            <p:ph type="title"/>
          </p:nvPr>
        </p:nvSpPr>
        <p:spPr/>
        <p:txBody>
          <a:bodyPr/>
          <a:lstStyle/>
          <a:p>
            <a:r>
              <a:rPr lang="en-US"/>
              <a:t>Resources</a:t>
            </a:r>
          </a:p>
        </p:txBody>
      </p:sp>
      <p:sp>
        <p:nvSpPr>
          <p:cNvPr id="3" name="Content Placeholder 2">
            <a:extLst>
              <a:ext uri="{FF2B5EF4-FFF2-40B4-BE49-F238E27FC236}">
                <a16:creationId xmlns:a16="http://schemas.microsoft.com/office/drawing/2014/main" id="{3E7629C4-EEEF-42E5-ABFA-481D52232BF3}"/>
              </a:ext>
            </a:extLst>
          </p:cNvPr>
          <p:cNvSpPr>
            <a:spLocks noGrp="1"/>
          </p:cNvSpPr>
          <p:nvPr>
            <p:ph idx="1"/>
          </p:nvPr>
        </p:nvSpPr>
        <p:spPr>
          <a:xfrm>
            <a:off x="422564" y="1534010"/>
            <a:ext cx="11277599" cy="5075906"/>
          </a:xfrm>
        </p:spPr>
        <p:txBody>
          <a:bodyPr vert="horz" lIns="91440" tIns="45720" rIns="91440" bIns="45720" rtlCol="0" anchor="t">
            <a:normAutofit fontScale="77500" lnSpcReduction="20000"/>
          </a:bodyPr>
          <a:lstStyle/>
          <a:p>
            <a:r>
              <a:rPr lang="en-US" b="0" i="0">
                <a:solidFill>
                  <a:srgbClr val="000000"/>
                </a:solidFill>
                <a:effectLst/>
              </a:rPr>
              <a:t>Control Your Diabetes for Life Toolkit </a:t>
            </a:r>
            <a:r>
              <a:rPr lang="en-US" b="0" i="0">
                <a:solidFill>
                  <a:srgbClr val="000000"/>
                </a:solidFill>
                <a:effectLst/>
                <a:hlinkClick r:id="rId2"/>
              </a:rPr>
              <a:t>https://www.health.state.mn.us/diseases/diabetes/manage/resources.html</a:t>
            </a:r>
            <a:r>
              <a:rPr lang="en-US">
                <a:solidFill>
                  <a:srgbClr val="000000"/>
                </a:solidFill>
              </a:rPr>
              <a:t> </a:t>
            </a:r>
            <a:endParaRPr lang="en-US" b="0" i="0">
              <a:solidFill>
                <a:srgbClr val="000000"/>
              </a:solidFill>
              <a:effectLst/>
            </a:endParaRPr>
          </a:p>
          <a:p>
            <a:r>
              <a:rPr lang="en-US" b="0" i="0">
                <a:solidFill>
                  <a:srgbClr val="000000"/>
                </a:solidFill>
                <a:effectLst/>
              </a:rPr>
              <a:t>Diabetes Risk Test - English </a:t>
            </a:r>
            <a:r>
              <a:rPr lang="en-US" b="0" i="0">
                <a:solidFill>
                  <a:srgbClr val="000000"/>
                </a:solidFill>
                <a:effectLst/>
                <a:hlinkClick r:id="rId3"/>
              </a:rPr>
              <a:t>https://doihaveprediabetes.org/</a:t>
            </a:r>
            <a:r>
              <a:rPr lang="en-US" b="0" i="0">
                <a:solidFill>
                  <a:srgbClr val="000000"/>
                </a:solidFill>
                <a:effectLst/>
              </a:rPr>
              <a:t> Spanish </a:t>
            </a:r>
            <a:r>
              <a:rPr lang="en-US" b="0" i="0">
                <a:solidFill>
                  <a:srgbClr val="000000"/>
                </a:solidFill>
                <a:effectLst/>
                <a:hlinkClick r:id="rId4"/>
              </a:rPr>
              <a:t>https://doihaveprediabetes.org/es</a:t>
            </a:r>
            <a:r>
              <a:rPr lang="en-US">
                <a:solidFill>
                  <a:srgbClr val="000000"/>
                </a:solidFill>
              </a:rPr>
              <a:t> </a:t>
            </a:r>
            <a:endParaRPr lang="en-US" b="0" i="0">
              <a:solidFill>
                <a:srgbClr val="000000"/>
              </a:solidFill>
              <a:effectLst/>
              <a:cs typeface="Calibri"/>
            </a:endParaRPr>
          </a:p>
          <a:p>
            <a:r>
              <a:rPr lang="en-US" b="0" i="0">
                <a:solidFill>
                  <a:srgbClr val="000000"/>
                </a:solidFill>
                <a:effectLst/>
              </a:rPr>
              <a:t>Population-Level Indicators for Monitoring the Picture of Diabetes in Minnesota</a:t>
            </a:r>
            <a:r>
              <a:rPr lang="en-US">
                <a:solidFill>
                  <a:srgbClr val="000000"/>
                </a:solidFill>
              </a:rPr>
              <a:t> </a:t>
            </a:r>
            <a:r>
              <a:rPr lang="en-US" b="0" i="0">
                <a:solidFill>
                  <a:srgbClr val="000000"/>
                </a:solidFill>
                <a:effectLst/>
              </a:rPr>
              <a:t> </a:t>
            </a:r>
            <a:r>
              <a:rPr lang="en-US">
                <a:hlinkClick r:id="rId5">
                  <a:extLst>
                    <a:ext uri="{A12FA001-AC4F-418D-AE19-62706E023703}">
                      <ahyp:hlinkClr xmlns:ahyp="http://schemas.microsoft.com/office/drawing/2018/hyperlinkcolor" val="tx"/>
                    </a:ext>
                  </a:extLst>
                </a:hlinkClick>
              </a:rPr>
              <a:t>https://www.health.state.mn.us/diseases/diabetes/diabetes-dashboard/index.html</a:t>
            </a:r>
            <a:r>
              <a:rPr lang="en-US"/>
              <a:t> </a:t>
            </a:r>
            <a:endParaRPr lang="en-US">
              <a:cs typeface="Calibri"/>
            </a:endParaRPr>
          </a:p>
          <a:p>
            <a:r>
              <a:rPr lang="en-US"/>
              <a:t>Prediabetes in Minnesota Fact Sheet </a:t>
            </a:r>
            <a:r>
              <a:rPr lang="en-US">
                <a:hlinkClick r:id="rId6"/>
              </a:rPr>
              <a:t>https://www.health.state.mn.us/diseases/diabetes/docs/prediabetesfacts.pdf</a:t>
            </a:r>
          </a:p>
          <a:p>
            <a:r>
              <a:rPr lang="en-US">
                <a:cs typeface="Calibri"/>
              </a:rPr>
              <a:t>Let's Walk Minnesota Toolkit</a:t>
            </a:r>
            <a:br>
              <a:rPr lang="en-US">
                <a:cs typeface="Calibri"/>
              </a:rPr>
            </a:br>
            <a:r>
              <a:rPr lang="en-US">
                <a:cs typeface="Calibri"/>
              </a:rPr>
              <a:t> </a:t>
            </a:r>
            <a:r>
              <a:rPr lang="en-US">
                <a:ea typeface="+mn-lt"/>
                <a:cs typeface="+mn-lt"/>
                <a:hlinkClick r:id="rId7"/>
              </a:rPr>
              <a:t>https://www.health.state.mn.us/diseases/arthritis/about/walktoolkit.html</a:t>
            </a:r>
            <a:r>
              <a:rPr lang="en-US">
                <a:ea typeface="+mn-lt"/>
                <a:cs typeface="+mn-lt"/>
              </a:rPr>
              <a:t> </a:t>
            </a:r>
            <a:endParaRPr lang="en-US">
              <a:cs typeface="Calibri"/>
            </a:endParaRPr>
          </a:p>
          <a:p>
            <a:r>
              <a:rPr lang="en-US">
                <a:cs typeface="Calibri"/>
              </a:rPr>
              <a:t>Walk With Ease Self-Directed Portal </a:t>
            </a:r>
            <a:br>
              <a:rPr lang="en-US">
                <a:ea typeface="+mn-lt"/>
                <a:cs typeface="+mn-lt"/>
              </a:rPr>
            </a:br>
            <a:r>
              <a:rPr lang="en-US">
                <a:ea typeface="+mn-lt"/>
                <a:cs typeface="+mn-lt"/>
                <a:hlinkClick r:id="rId8"/>
              </a:rPr>
              <a:t>https://startwalkwithease.org/Identity/Account/Register/minnesota</a:t>
            </a:r>
            <a:r>
              <a:rPr lang="en-US">
                <a:ea typeface="+mn-lt"/>
                <a:cs typeface="+mn-lt"/>
              </a:rPr>
              <a:t> </a:t>
            </a:r>
          </a:p>
          <a:p>
            <a:r>
              <a:rPr lang="en-US">
                <a:cs typeface="Calibri"/>
              </a:rPr>
              <a:t>Physical Activity Programs List </a:t>
            </a:r>
            <a:br>
              <a:rPr lang="en-US">
                <a:ea typeface="+mn-lt"/>
                <a:cs typeface="+mn-lt"/>
              </a:rPr>
            </a:br>
            <a:r>
              <a:rPr lang="en-US">
                <a:ea typeface="+mn-lt"/>
                <a:cs typeface="+mn-lt"/>
                <a:hlinkClick r:id="rId9"/>
              </a:rPr>
              <a:t>https://oaaction.unc.edu/wp-content/uploads/sites/623/2023/06/Physical-Activity-AAEBI-Cross-Sectional-Chart.pdf/</a:t>
            </a:r>
            <a:r>
              <a:rPr lang="en-US">
                <a:ea typeface="+mn-lt"/>
                <a:cs typeface="+mn-lt"/>
              </a:rPr>
              <a:t> </a:t>
            </a:r>
            <a:endParaRPr lang="en-US">
              <a:cs typeface="Calibri"/>
            </a:endParaRPr>
          </a:p>
          <a:p>
            <a:endParaRPr lang="en-US">
              <a:cs typeface="Calibri"/>
            </a:endParaRPr>
          </a:p>
          <a:p>
            <a:endParaRPr lang="en-US">
              <a:cs typeface="Calibri"/>
            </a:endParaRPr>
          </a:p>
        </p:txBody>
      </p:sp>
      <p:sp>
        <p:nvSpPr>
          <p:cNvPr id="6" name="Slide Number Placeholder 5">
            <a:extLst>
              <a:ext uri="{FF2B5EF4-FFF2-40B4-BE49-F238E27FC236}">
                <a16:creationId xmlns:a16="http://schemas.microsoft.com/office/drawing/2014/main" id="{EA5EBF0F-B528-4AEF-B4C8-8DD15583EB8F}"/>
              </a:ext>
            </a:extLst>
          </p:cNvPr>
          <p:cNvSpPr>
            <a:spLocks noGrp="1"/>
          </p:cNvSpPr>
          <p:nvPr>
            <p:ph type="sldNum" sz="quarter" idx="12"/>
          </p:nvPr>
        </p:nvSpPr>
        <p:spPr/>
        <p:txBody>
          <a:bodyPr/>
          <a:lstStyle/>
          <a:p>
            <a:fld id="{48F63A3B-78C7-47BE-AE5E-E10140E04643}" type="slidenum">
              <a:rPr lang="en-US" smtClean="0"/>
              <a:t>57</a:t>
            </a:fld>
            <a:endParaRPr lang="en-US"/>
          </a:p>
        </p:txBody>
      </p:sp>
    </p:spTree>
    <p:extLst>
      <p:ext uri="{BB962C8B-B14F-4D97-AF65-F5344CB8AC3E}">
        <p14:creationId xmlns:p14="http://schemas.microsoft.com/office/powerpoint/2010/main" val="26377000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3C4A8-49B6-AFEE-3761-2024FA195595}"/>
              </a:ext>
            </a:extLst>
          </p:cNvPr>
          <p:cNvSpPr>
            <a:spLocks noGrp="1"/>
          </p:cNvSpPr>
          <p:nvPr>
            <p:ph type="title"/>
          </p:nvPr>
        </p:nvSpPr>
        <p:spPr/>
        <p:txBody>
          <a:bodyPr/>
          <a:lstStyle/>
          <a:p>
            <a:r>
              <a:rPr lang="en-US"/>
              <a:t>Resources</a:t>
            </a:r>
          </a:p>
        </p:txBody>
      </p:sp>
      <p:sp>
        <p:nvSpPr>
          <p:cNvPr id="3" name="Content Placeholder 2">
            <a:extLst>
              <a:ext uri="{FF2B5EF4-FFF2-40B4-BE49-F238E27FC236}">
                <a16:creationId xmlns:a16="http://schemas.microsoft.com/office/drawing/2014/main" id="{B1387F76-E807-0C23-A005-40ABB32626E5}"/>
              </a:ext>
            </a:extLst>
          </p:cNvPr>
          <p:cNvSpPr>
            <a:spLocks noGrp="1"/>
          </p:cNvSpPr>
          <p:nvPr>
            <p:ph idx="1"/>
          </p:nvPr>
        </p:nvSpPr>
        <p:spPr/>
        <p:txBody>
          <a:bodyPr>
            <a:normAutofit lnSpcReduction="10000"/>
          </a:bodyPr>
          <a:lstStyle/>
          <a:p>
            <a:r>
              <a:rPr lang="en-US" dirty="0"/>
              <a:t>MDH Diabetes Webpage </a:t>
            </a:r>
            <a:r>
              <a:rPr lang="en-US" dirty="0">
                <a:hlinkClick r:id="rId2"/>
              </a:rPr>
              <a:t>Managing Diabetes - MN Dept. of Health (state.mn.us)</a:t>
            </a:r>
            <a:endParaRPr lang="en-US" dirty="0"/>
          </a:p>
          <a:p>
            <a:r>
              <a:rPr lang="en-US" dirty="0"/>
              <a:t>10 Simple Steps </a:t>
            </a:r>
            <a:r>
              <a:rPr lang="en-US" dirty="0">
                <a:hlinkClick r:id="rId3"/>
              </a:rPr>
              <a:t>10 Simple Steps to Enjoying a Life with Diabetes (state.mn.us)</a:t>
            </a:r>
            <a:endParaRPr lang="en-US" dirty="0"/>
          </a:p>
          <a:p>
            <a:r>
              <a:rPr lang="en-US" dirty="0">
                <a:solidFill>
                  <a:schemeClr val="tx1"/>
                </a:solidFill>
              </a:rPr>
              <a:t>The American Diabetes Association   </a:t>
            </a:r>
            <a:r>
              <a:rPr lang="en-US" dirty="0">
                <a:solidFill>
                  <a:schemeClr val="tx1"/>
                </a:solidFill>
                <a:hlinkClick r:id="rId4"/>
              </a:rPr>
              <a:t>https://diabetes.org</a:t>
            </a:r>
            <a:endParaRPr lang="en-US" dirty="0">
              <a:solidFill>
                <a:schemeClr val="tx1"/>
              </a:solidFill>
            </a:endParaRPr>
          </a:p>
          <a:p>
            <a:r>
              <a:rPr lang="en-US" dirty="0">
                <a:solidFill>
                  <a:schemeClr val="tx1"/>
                </a:solidFill>
              </a:rPr>
              <a:t>The Association of Diabetes Care and Education Specialists  </a:t>
            </a:r>
            <a:r>
              <a:rPr lang="en-US" dirty="0">
                <a:solidFill>
                  <a:schemeClr val="tx1"/>
                </a:solidFill>
                <a:hlinkClick r:id="rId5"/>
              </a:rPr>
              <a:t>https://www.diabeteseducator.org</a:t>
            </a:r>
            <a:endParaRPr lang="en-US" dirty="0">
              <a:solidFill>
                <a:schemeClr val="tx1"/>
              </a:solidFill>
            </a:endParaRPr>
          </a:p>
          <a:p>
            <a:r>
              <a:rPr lang="en-US" dirty="0">
                <a:solidFill>
                  <a:schemeClr val="tx1"/>
                </a:solidFill>
              </a:rPr>
              <a:t>Diabetes Food Hub – recipes for people with diabetes  </a:t>
            </a:r>
            <a:r>
              <a:rPr lang="en-US" dirty="0" err="1">
                <a:hlinkClick r:id="rId6"/>
              </a:rPr>
              <a:t>Diabetes</a:t>
            </a:r>
            <a:r>
              <a:rPr lang="en-US" dirty="0">
                <a:hlinkClick r:id="rId6"/>
              </a:rPr>
              <a:t> Food Hub</a:t>
            </a:r>
            <a:endParaRPr lang="en-US" dirty="0"/>
          </a:p>
          <a:p>
            <a:r>
              <a:rPr lang="en-US" dirty="0">
                <a:hlinkClick r:id="rId7"/>
              </a:rPr>
              <a:t>adces-community-health-workers-as-diabetes-paraprofessionals-in-dsmes-and-prediabetes---final-4-1-20.pdf (diabeteseducator.org)</a:t>
            </a:r>
            <a:endParaRPr lang="en-US" dirty="0"/>
          </a:p>
        </p:txBody>
      </p:sp>
      <p:sp>
        <p:nvSpPr>
          <p:cNvPr id="4" name="Date Placeholder 3">
            <a:extLst>
              <a:ext uri="{FF2B5EF4-FFF2-40B4-BE49-F238E27FC236}">
                <a16:creationId xmlns:a16="http://schemas.microsoft.com/office/drawing/2014/main" id="{D89D9C99-4C08-F067-F42C-A7A00D4CA8E0}"/>
              </a:ext>
            </a:extLst>
          </p:cNvPr>
          <p:cNvSpPr>
            <a:spLocks noGrp="1"/>
          </p:cNvSpPr>
          <p:nvPr>
            <p:ph type="dt" sz="half" idx="10"/>
          </p:nvPr>
        </p:nvSpPr>
        <p:spPr/>
        <p:txBody>
          <a:bodyPr/>
          <a:lstStyle/>
          <a:p>
            <a:fld id="{824D5D47-1752-4D84-8BFB-C2F71A34C932}" type="datetime1">
              <a:rPr lang="en-US" smtClean="0"/>
              <a:t>10/2/2023</a:t>
            </a:fld>
            <a:endParaRPr lang="en-US"/>
          </a:p>
        </p:txBody>
      </p:sp>
      <p:sp>
        <p:nvSpPr>
          <p:cNvPr id="5" name="Footer Placeholder 4">
            <a:extLst>
              <a:ext uri="{FF2B5EF4-FFF2-40B4-BE49-F238E27FC236}">
                <a16:creationId xmlns:a16="http://schemas.microsoft.com/office/drawing/2014/main" id="{A1E2A89D-1A1F-74C2-35B7-BA340467A56D}"/>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2A8C6F25-767A-1843-24C1-DE7BCA927C99}"/>
              </a:ext>
            </a:extLst>
          </p:cNvPr>
          <p:cNvSpPr>
            <a:spLocks noGrp="1"/>
          </p:cNvSpPr>
          <p:nvPr>
            <p:ph type="sldNum" sz="quarter" idx="12"/>
          </p:nvPr>
        </p:nvSpPr>
        <p:spPr/>
        <p:txBody>
          <a:bodyPr/>
          <a:lstStyle/>
          <a:p>
            <a:fld id="{48F63A3B-78C7-47BE-AE5E-E10140E04643}" type="slidenum">
              <a:rPr lang="en-US" smtClean="0"/>
              <a:t>58</a:t>
            </a:fld>
            <a:endParaRPr lang="en-US"/>
          </a:p>
        </p:txBody>
      </p:sp>
    </p:spTree>
    <p:extLst>
      <p:ext uri="{BB962C8B-B14F-4D97-AF65-F5344CB8AC3E}">
        <p14:creationId xmlns:p14="http://schemas.microsoft.com/office/powerpoint/2010/main" val="2448417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FAB7A-729B-41FB-A10D-17B40584175F}"/>
              </a:ext>
            </a:extLst>
          </p:cNvPr>
          <p:cNvSpPr>
            <a:spLocks noGrp="1"/>
          </p:cNvSpPr>
          <p:nvPr>
            <p:ph type="title"/>
          </p:nvPr>
        </p:nvSpPr>
        <p:spPr/>
        <p:txBody>
          <a:bodyPr/>
          <a:lstStyle/>
          <a:p>
            <a:r>
              <a:rPr lang="en-US"/>
              <a:t>Diabetes in Minnesota</a:t>
            </a:r>
          </a:p>
        </p:txBody>
      </p:sp>
      <p:pic>
        <p:nvPicPr>
          <p:cNvPr id="7" name="Content Placeholder 6" descr="A graph showing the years 2000 - 2020 on the x axis and percentages on the y axis. In 2000 Minnesota had roughly 5% of its population with diabetes and it has grown to nearly 8 percent in 2020">
            <a:extLst>
              <a:ext uri="{FF2B5EF4-FFF2-40B4-BE49-F238E27FC236}">
                <a16:creationId xmlns:a16="http://schemas.microsoft.com/office/drawing/2014/main" id="{772E7223-DCBF-4F9B-B402-8363FE96D5DF}"/>
              </a:ext>
            </a:extLst>
          </p:cNvPr>
          <p:cNvPicPr>
            <a:picLocks noGrp="1" noChangeAspect="1"/>
          </p:cNvPicPr>
          <p:nvPr>
            <p:ph idx="1"/>
          </p:nvPr>
        </p:nvPicPr>
        <p:blipFill>
          <a:blip r:embed="rId3"/>
          <a:stretch>
            <a:fillRect/>
          </a:stretch>
        </p:blipFill>
        <p:spPr>
          <a:xfrm>
            <a:off x="3234417" y="1379948"/>
            <a:ext cx="5655407" cy="4465499"/>
          </a:xfrm>
          <a:prstGeom prst="rect">
            <a:avLst/>
          </a:prstGeom>
        </p:spPr>
      </p:pic>
      <p:sp>
        <p:nvSpPr>
          <p:cNvPr id="6" name="Slide Number Placeholder 5">
            <a:extLst>
              <a:ext uri="{FF2B5EF4-FFF2-40B4-BE49-F238E27FC236}">
                <a16:creationId xmlns:a16="http://schemas.microsoft.com/office/drawing/2014/main" id="{66453D4C-6AF2-4A51-B00B-F1F422E0CC2C}"/>
              </a:ext>
            </a:extLst>
          </p:cNvPr>
          <p:cNvSpPr>
            <a:spLocks noGrp="1"/>
          </p:cNvSpPr>
          <p:nvPr>
            <p:ph type="sldNum" sz="quarter" idx="12"/>
          </p:nvPr>
        </p:nvSpPr>
        <p:spPr/>
        <p:txBody>
          <a:bodyPr/>
          <a:lstStyle/>
          <a:p>
            <a:fld id="{48F63A3B-78C7-47BE-AE5E-E10140E04643}" type="slidenum">
              <a:rPr lang="en-US" smtClean="0"/>
              <a:t>6</a:t>
            </a:fld>
            <a:endParaRPr lang="en-US"/>
          </a:p>
        </p:txBody>
      </p:sp>
    </p:spTree>
    <p:extLst>
      <p:ext uri="{BB962C8B-B14F-4D97-AF65-F5344CB8AC3E}">
        <p14:creationId xmlns:p14="http://schemas.microsoft.com/office/powerpoint/2010/main" val="73625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C5699-F63C-49BF-8775-15C2F84E91BD}"/>
              </a:ext>
            </a:extLst>
          </p:cNvPr>
          <p:cNvSpPr>
            <a:spLocks noGrp="1"/>
          </p:cNvSpPr>
          <p:nvPr>
            <p:ph type="title"/>
          </p:nvPr>
        </p:nvSpPr>
        <p:spPr/>
        <p:txBody>
          <a:bodyPr/>
          <a:lstStyle/>
          <a:p>
            <a:r>
              <a:rPr lang="en-US"/>
              <a:t>Types of Diabetes</a:t>
            </a:r>
          </a:p>
        </p:txBody>
      </p:sp>
      <p:sp>
        <p:nvSpPr>
          <p:cNvPr id="3" name="Content Placeholder 2">
            <a:extLst>
              <a:ext uri="{FF2B5EF4-FFF2-40B4-BE49-F238E27FC236}">
                <a16:creationId xmlns:a16="http://schemas.microsoft.com/office/drawing/2014/main" id="{5B5091D9-1A80-4201-BDDF-695748FC677B}"/>
              </a:ext>
            </a:extLst>
          </p:cNvPr>
          <p:cNvSpPr>
            <a:spLocks noGrp="1"/>
          </p:cNvSpPr>
          <p:nvPr>
            <p:ph idx="1"/>
          </p:nvPr>
        </p:nvSpPr>
        <p:spPr/>
        <p:txBody>
          <a:bodyPr/>
          <a:lstStyle/>
          <a:p>
            <a:pPr marL="0" indent="0">
              <a:buNone/>
            </a:pPr>
            <a:r>
              <a:rPr lang="en-US" sz="4000" b="1">
                <a:solidFill>
                  <a:srgbClr val="003865"/>
                </a:solidFill>
              </a:rPr>
              <a:t>TYPE 1 DIABETES</a:t>
            </a:r>
          </a:p>
          <a:p>
            <a:r>
              <a:rPr lang="en-US"/>
              <a:t>Type 1 diabetes is caused by an autoimmune reaction (the body attacks itself by mistake) that stops your body from making insulin. </a:t>
            </a:r>
          </a:p>
          <a:p>
            <a:r>
              <a:rPr lang="en-US"/>
              <a:t>Need to inject insulin to survive.</a:t>
            </a:r>
          </a:p>
          <a:p>
            <a:r>
              <a:rPr lang="en-US"/>
              <a:t>About 5 percent of the people who have diabetes have type 1.</a:t>
            </a:r>
          </a:p>
        </p:txBody>
      </p:sp>
      <p:sp>
        <p:nvSpPr>
          <p:cNvPr id="6" name="Slide Number Placeholder 5">
            <a:extLst>
              <a:ext uri="{FF2B5EF4-FFF2-40B4-BE49-F238E27FC236}">
                <a16:creationId xmlns:a16="http://schemas.microsoft.com/office/drawing/2014/main" id="{0DA325FC-1316-45DB-ACA4-5447B269913B}"/>
              </a:ext>
            </a:extLst>
          </p:cNvPr>
          <p:cNvSpPr>
            <a:spLocks noGrp="1"/>
          </p:cNvSpPr>
          <p:nvPr>
            <p:ph type="sldNum" sz="quarter" idx="12"/>
          </p:nvPr>
        </p:nvSpPr>
        <p:spPr/>
        <p:txBody>
          <a:bodyPr/>
          <a:lstStyle/>
          <a:p>
            <a:fld id="{48F63A3B-78C7-47BE-AE5E-E10140E04643}" type="slidenum">
              <a:rPr lang="en-US" smtClean="0"/>
              <a:t>7</a:t>
            </a:fld>
            <a:endParaRPr lang="en-US"/>
          </a:p>
        </p:txBody>
      </p:sp>
    </p:spTree>
    <p:extLst>
      <p:ext uri="{BB962C8B-B14F-4D97-AF65-F5344CB8AC3E}">
        <p14:creationId xmlns:p14="http://schemas.microsoft.com/office/powerpoint/2010/main" val="263339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9300D-E078-48DC-BF0C-6C5783A78126}"/>
              </a:ext>
            </a:extLst>
          </p:cNvPr>
          <p:cNvSpPr>
            <a:spLocks noGrp="1"/>
          </p:cNvSpPr>
          <p:nvPr>
            <p:ph type="title"/>
          </p:nvPr>
        </p:nvSpPr>
        <p:spPr/>
        <p:txBody>
          <a:bodyPr/>
          <a:lstStyle/>
          <a:p>
            <a:r>
              <a:rPr lang="en-US"/>
              <a:t>Types of Diabetes</a:t>
            </a:r>
          </a:p>
        </p:txBody>
      </p:sp>
      <p:sp>
        <p:nvSpPr>
          <p:cNvPr id="3" name="Content Placeholder 2">
            <a:extLst>
              <a:ext uri="{FF2B5EF4-FFF2-40B4-BE49-F238E27FC236}">
                <a16:creationId xmlns:a16="http://schemas.microsoft.com/office/drawing/2014/main" id="{6CA6B5B5-2CB6-4219-8A11-BE08AF89EACC}"/>
              </a:ext>
            </a:extLst>
          </p:cNvPr>
          <p:cNvSpPr>
            <a:spLocks noGrp="1"/>
          </p:cNvSpPr>
          <p:nvPr>
            <p:ph idx="1"/>
          </p:nvPr>
        </p:nvSpPr>
        <p:spPr/>
        <p:txBody>
          <a:bodyPr/>
          <a:lstStyle/>
          <a:p>
            <a:pPr marL="0" indent="0">
              <a:buNone/>
            </a:pPr>
            <a:r>
              <a:rPr lang="en-US" sz="4000" b="1">
                <a:solidFill>
                  <a:srgbClr val="003865"/>
                </a:solidFill>
              </a:rPr>
              <a:t>TYPE 2 DIABETES</a:t>
            </a:r>
          </a:p>
          <a:p>
            <a:r>
              <a:rPr lang="en-US" b="0" i="0">
                <a:solidFill>
                  <a:srgbClr val="000000"/>
                </a:solidFill>
                <a:effectLst/>
              </a:rPr>
              <a:t>With type 2 diabetes, your body doesn’t use insulin well and is unable to keep blood sugar at normal levels. </a:t>
            </a:r>
          </a:p>
          <a:p>
            <a:r>
              <a:rPr lang="en-US" b="0" i="0">
                <a:solidFill>
                  <a:srgbClr val="000000"/>
                </a:solidFill>
                <a:effectLst/>
              </a:rPr>
              <a:t>Most people with diabetes – 9 in 10 people – have type 2. </a:t>
            </a:r>
          </a:p>
          <a:p>
            <a:r>
              <a:rPr lang="en-US" b="0" i="0">
                <a:solidFill>
                  <a:srgbClr val="000000"/>
                </a:solidFill>
                <a:effectLst/>
              </a:rPr>
              <a:t>It develops over many years and is usually diagnosed in adults, though it is seen increasingly in children, teens, and young adults.</a:t>
            </a:r>
            <a:endParaRPr lang="en-US"/>
          </a:p>
        </p:txBody>
      </p:sp>
      <p:sp>
        <p:nvSpPr>
          <p:cNvPr id="6" name="Slide Number Placeholder 5">
            <a:extLst>
              <a:ext uri="{FF2B5EF4-FFF2-40B4-BE49-F238E27FC236}">
                <a16:creationId xmlns:a16="http://schemas.microsoft.com/office/drawing/2014/main" id="{49C6A640-799E-4B9C-A4C1-1A5FE2A9E879}"/>
              </a:ext>
            </a:extLst>
          </p:cNvPr>
          <p:cNvSpPr>
            <a:spLocks noGrp="1"/>
          </p:cNvSpPr>
          <p:nvPr>
            <p:ph type="sldNum" sz="quarter" idx="12"/>
          </p:nvPr>
        </p:nvSpPr>
        <p:spPr/>
        <p:txBody>
          <a:bodyPr/>
          <a:lstStyle/>
          <a:p>
            <a:fld id="{48F63A3B-78C7-47BE-AE5E-E10140E04643}" type="slidenum">
              <a:rPr lang="en-US" smtClean="0"/>
              <a:t>8</a:t>
            </a:fld>
            <a:endParaRPr lang="en-US"/>
          </a:p>
        </p:txBody>
      </p:sp>
    </p:spTree>
    <p:extLst>
      <p:ext uri="{BB962C8B-B14F-4D97-AF65-F5344CB8AC3E}">
        <p14:creationId xmlns:p14="http://schemas.microsoft.com/office/powerpoint/2010/main" val="311415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DF04D-5C00-4531-A4C7-14DB667F6EF0}"/>
              </a:ext>
            </a:extLst>
          </p:cNvPr>
          <p:cNvSpPr>
            <a:spLocks noGrp="1"/>
          </p:cNvSpPr>
          <p:nvPr>
            <p:ph type="title"/>
          </p:nvPr>
        </p:nvSpPr>
        <p:spPr/>
        <p:txBody>
          <a:bodyPr/>
          <a:lstStyle/>
          <a:p>
            <a:r>
              <a:rPr lang="en-US"/>
              <a:t>Types of Diabetes</a:t>
            </a:r>
          </a:p>
        </p:txBody>
      </p:sp>
      <p:sp>
        <p:nvSpPr>
          <p:cNvPr id="3" name="Content Placeholder 2">
            <a:extLst>
              <a:ext uri="{FF2B5EF4-FFF2-40B4-BE49-F238E27FC236}">
                <a16:creationId xmlns:a16="http://schemas.microsoft.com/office/drawing/2014/main" id="{156A34FE-F714-43CA-8A76-B1863ACA0732}"/>
              </a:ext>
            </a:extLst>
          </p:cNvPr>
          <p:cNvSpPr>
            <a:spLocks noGrp="1"/>
          </p:cNvSpPr>
          <p:nvPr>
            <p:ph idx="1"/>
          </p:nvPr>
        </p:nvSpPr>
        <p:spPr/>
        <p:txBody>
          <a:bodyPr>
            <a:normAutofit/>
          </a:bodyPr>
          <a:lstStyle/>
          <a:p>
            <a:pPr marL="0" indent="0">
              <a:buNone/>
            </a:pPr>
            <a:r>
              <a:rPr lang="en-US" sz="4000" b="1">
                <a:solidFill>
                  <a:srgbClr val="003865"/>
                </a:solidFill>
              </a:rPr>
              <a:t>GESTATIONAL DIABETES</a:t>
            </a:r>
          </a:p>
          <a:p>
            <a:r>
              <a:rPr lang="en-US"/>
              <a:t>People who are pregnant may develop gestational diabetes if their body does not produce enough insulin, leading to high blood sugar (glucose) levels. </a:t>
            </a:r>
          </a:p>
          <a:p>
            <a:r>
              <a:rPr lang="en-US"/>
              <a:t>If you have gestational diabetes, your baby could be at higher risk for health complications. </a:t>
            </a:r>
          </a:p>
          <a:p>
            <a:r>
              <a:rPr lang="en-US"/>
              <a:t>Gestational diabetes usually goes away after your baby is born but increases your risk for type 2 diabetes later in life. Your baby is more likely to develop type 2 diabetes later in life too.</a:t>
            </a:r>
          </a:p>
          <a:p>
            <a:endParaRPr lang="en-US"/>
          </a:p>
        </p:txBody>
      </p:sp>
      <p:sp>
        <p:nvSpPr>
          <p:cNvPr id="6" name="Slide Number Placeholder 5">
            <a:extLst>
              <a:ext uri="{FF2B5EF4-FFF2-40B4-BE49-F238E27FC236}">
                <a16:creationId xmlns:a16="http://schemas.microsoft.com/office/drawing/2014/main" id="{35280FFE-6C3E-4081-B72E-B5EFFCB5B0CD}"/>
              </a:ext>
            </a:extLst>
          </p:cNvPr>
          <p:cNvSpPr>
            <a:spLocks noGrp="1"/>
          </p:cNvSpPr>
          <p:nvPr>
            <p:ph type="sldNum" sz="quarter" idx="12"/>
          </p:nvPr>
        </p:nvSpPr>
        <p:spPr/>
        <p:txBody>
          <a:bodyPr/>
          <a:lstStyle/>
          <a:p>
            <a:fld id="{48F63A3B-78C7-47BE-AE5E-E10140E04643}" type="slidenum">
              <a:rPr lang="en-US" smtClean="0"/>
              <a:t>9</a:t>
            </a:fld>
            <a:endParaRPr lang="en-US"/>
          </a:p>
        </p:txBody>
      </p:sp>
    </p:spTree>
    <p:extLst>
      <p:ext uri="{BB962C8B-B14F-4D97-AF65-F5344CB8AC3E}">
        <p14:creationId xmlns:p14="http://schemas.microsoft.com/office/powerpoint/2010/main" val="328031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custom-mn">
      <a:dk1>
        <a:srgbClr val="000000"/>
      </a:dk1>
      <a:lt1>
        <a:srgbClr val="FFFFFF"/>
      </a:lt1>
      <a:dk2>
        <a:srgbClr val="000000"/>
      </a:dk2>
      <a:lt2>
        <a:srgbClr val="FFFFFF"/>
      </a:lt2>
      <a:accent1>
        <a:srgbClr val="003865"/>
      </a:accent1>
      <a:accent2>
        <a:srgbClr val="78BE21"/>
      </a:accent2>
      <a:accent3>
        <a:srgbClr val="0070CB"/>
      </a:accent3>
      <a:accent4>
        <a:srgbClr val="5D295F"/>
      </a:accent4>
      <a:accent5>
        <a:srgbClr val="12737A"/>
      </a:accent5>
      <a:accent6>
        <a:srgbClr val="8D3F2B"/>
      </a:accent6>
      <a:hlink>
        <a:srgbClr val="003865"/>
      </a:hlink>
      <a:folHlink>
        <a:srgbClr val="00386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2018-classic.potx" id="{449C893B-98C3-4224-ACCF-C0CAEEA33073}" vid="{0A7996B6-C213-4C3F-98EC-D80E7A9A8C36}"/>
    </a:ext>
  </a:extLst>
</a:theme>
</file>

<file path=ppt/theme/theme2.xml><?xml version="1.0" encoding="utf-8"?>
<a:theme xmlns:a="http://schemas.openxmlformats.org/drawingml/2006/main" name="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PowerPoint.potx" id="{6A45AF2F-9106-4478-9569-AF2CD51C1956}" vid="{BFCD0B12-6798-40F0-8F7A-4569271261A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Category xmlns="518b4e18-4b92-44bf-b668-def080f6383c" xsi:nil="true"/>
    <Project xmlns="518b4e18-4b92-44bf-b668-def080f6383c"/>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74D625075DDED479200917C33CB805C" ma:contentTypeVersion="77" ma:contentTypeDescription="Create a new document." ma:contentTypeScope="" ma:versionID="2c357391289e52882cb0b4659042adf5">
  <xsd:schema xmlns:xsd="http://www.w3.org/2001/XMLSchema" xmlns:xs="http://www.w3.org/2001/XMLSchema" xmlns:p="http://schemas.microsoft.com/office/2006/metadata/properties" xmlns:ns2="98f01fe9-c3f2-4582-9148-d87bd0c242e7" xmlns:ns3="518b4e18-4b92-44bf-b668-def080f6383c" xmlns:ns4="aacb8029-c7a7-4ec0-8d0d-d4dd73f54e39" targetNamespace="http://schemas.microsoft.com/office/2006/metadata/properties" ma:root="true" ma:fieldsID="b0b434415042dfd3cd14eb25ab6ff423" ns2:_="" ns3:_="" ns4:_="">
    <xsd:import namespace="98f01fe9-c3f2-4582-9148-d87bd0c242e7"/>
    <xsd:import namespace="518b4e18-4b92-44bf-b668-def080f6383c"/>
    <xsd:import namespace="aacb8029-c7a7-4ec0-8d0d-d4dd73f54e39"/>
    <xsd:element name="properties">
      <xsd:complexType>
        <xsd:sequence>
          <xsd:element name="documentManagement">
            <xsd:complexType>
              <xsd:all>
                <xsd:element ref="ns2:_dlc_DocId" minOccurs="0"/>
                <xsd:element ref="ns2:_dlc_DocIdUrl" minOccurs="0"/>
                <xsd:element ref="ns2:_dlc_DocIdPersistId" minOccurs="0"/>
                <xsd:element ref="ns3:Project"/>
                <xsd:element ref="ns4:SharedWithUsers" minOccurs="0"/>
                <xsd:element ref="ns4:SharedWithDetails" minOccurs="0"/>
                <xsd:element ref="ns3:MediaServiceMetadata" minOccurs="0"/>
                <xsd:element ref="ns3:MediaServiceFastMetadata" minOccurs="0"/>
                <xsd:element ref="ns3:Category"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f01fe9-c3f2-4582-9148-d87bd0c242e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18b4e18-4b92-44bf-b668-def080f6383c" elementFormDefault="qualified">
    <xsd:import namespace="http://schemas.microsoft.com/office/2006/documentManagement/types"/>
    <xsd:import namespace="http://schemas.microsoft.com/office/infopath/2007/PartnerControls"/>
    <xsd:element name="Project" ma:index="11" ma:displayName="Project" ma:internalName="Project">
      <xsd:simpleType>
        <xsd:restriction base="dms:Text">
          <xsd:maxLength value="255"/>
        </xsd:restriction>
      </xsd:simpleType>
    </xsd:element>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Category" ma:index="16" nillable="true" ma:displayName="Category" ma:internalName="Category">
      <xsd:simpleType>
        <xsd:restriction base="dms:Text">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acb8029-c7a7-4ec0-8d0d-d4dd73f54e39"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xmlns="">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xmlns="">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xmlns="">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xmlns="">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866A4E-CA1A-4996-A2C1-8DB3A45B6FA7}">
  <ds:schemaRefs>
    <ds:schemaRef ds:uri="518b4e18-4b92-44bf-b668-def080f6383c"/>
    <ds:schemaRef ds:uri="98f01fe9-c3f2-4582-9148-d87bd0c242e7"/>
    <ds:schemaRef ds:uri="aacb8029-c7a7-4ec0-8d0d-d4dd73f54e3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0308A59-DFFC-4000-AC28-758849C578EE}">
  <ds:schemaRefs>
    <ds:schemaRef ds:uri="518b4e18-4b92-44bf-b668-def080f6383c"/>
    <ds:schemaRef ds:uri="98f01fe9-c3f2-4582-9148-d87bd0c242e7"/>
    <ds:schemaRef ds:uri="aacb8029-c7a7-4ec0-8d0d-d4dd73f54e3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C1CBB96-220A-42D7-85E7-490E95152F0D}">
  <ds:schemaRefs>
    <ds:schemaRef ds:uri=""/>
    <ds:schemaRef ds:uri="http://schemas.microsoft.com/sharepoint/events"/>
  </ds:schemaRefs>
</ds:datastoreItem>
</file>

<file path=customXml/itemProps4.xml><?xml version="1.0" encoding="utf-8"?>
<ds:datastoreItem xmlns:ds="http://schemas.openxmlformats.org/officeDocument/2006/customXml" ds:itemID="{188424BC-A4D3-490C-8B7C-CA5D8C57FD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classic option</Template>
  <TotalTime>128</TotalTime>
  <Words>3569</Words>
  <Application>Microsoft Office PowerPoint</Application>
  <PresentationFormat>Widescreen</PresentationFormat>
  <Paragraphs>486</Paragraphs>
  <Slides>58</Slides>
  <Notes>20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58</vt:i4>
      </vt:variant>
    </vt:vector>
  </HeadingPairs>
  <TitlesOfParts>
    <vt:vector size="69" baseType="lpstr">
      <vt:lpstr>Arial</vt:lpstr>
      <vt:lpstr>Arial Black</vt:lpstr>
      <vt:lpstr>Arial Narrow</vt:lpstr>
      <vt:lpstr>Brandon Grotesque Bold</vt:lpstr>
      <vt:lpstr>Calibri</vt:lpstr>
      <vt:lpstr>Courier New</vt:lpstr>
      <vt:lpstr>Open Sans</vt:lpstr>
      <vt:lpstr>SourceSansProRegular</vt:lpstr>
      <vt:lpstr>Wingdings</vt:lpstr>
      <vt:lpstr>Office Theme</vt:lpstr>
      <vt:lpstr>Minnesota</vt:lpstr>
      <vt:lpstr>Building Your CHW Toolbox: Diabetes Prevention and Management Resources</vt:lpstr>
      <vt:lpstr>Land Acknowledgement </vt:lpstr>
      <vt:lpstr>Land Acknowledgement </vt:lpstr>
      <vt:lpstr>Learning Objectives</vt:lpstr>
      <vt:lpstr>Diabetes</vt:lpstr>
      <vt:lpstr>Diabetes in Minnesota</vt:lpstr>
      <vt:lpstr>Types of Diabetes</vt:lpstr>
      <vt:lpstr>Types of Diabetes</vt:lpstr>
      <vt:lpstr>Types of Diabetes</vt:lpstr>
      <vt:lpstr>Prediabetes</vt:lpstr>
      <vt:lpstr>CHWs and the National Diabetes Prevention Program</vt:lpstr>
      <vt:lpstr>www.DoIHavePrediabetes.org</vt:lpstr>
      <vt:lpstr>Type 2 Diabetes Is Preventable!</vt:lpstr>
      <vt:lpstr>National Diabetes Prevention Program</vt:lpstr>
      <vt:lpstr>National DPP Math</vt:lpstr>
      <vt:lpstr>Sample Topics Covered Include...</vt:lpstr>
      <vt:lpstr>CHW's role</vt:lpstr>
      <vt:lpstr>Lifestyle Coach Training</vt:lpstr>
      <vt:lpstr>We Want to Work with YOU</vt:lpstr>
      <vt:lpstr>Diabetes Tools for CHWs</vt:lpstr>
      <vt:lpstr>What is the difference in Type 1 and Type 2 Diabetes?</vt:lpstr>
      <vt:lpstr>Types of Diabetes</vt:lpstr>
      <vt:lpstr>       Meet Mildred</vt:lpstr>
      <vt:lpstr>                                    Mildred</vt:lpstr>
      <vt:lpstr>     Mildred</vt:lpstr>
      <vt:lpstr>Mildred</vt:lpstr>
      <vt:lpstr>Know the Symptoms of Diabetes</vt:lpstr>
      <vt:lpstr>Manage Your Diabetes for Life Toolkit</vt:lpstr>
      <vt:lpstr>Manage Your Diabetes for Life Toolkit</vt:lpstr>
      <vt:lpstr>MDH Diabetes Home Page</vt:lpstr>
      <vt:lpstr>PowerPoint Presentation</vt:lpstr>
      <vt:lpstr>       </vt:lpstr>
      <vt:lpstr>Manage Your Diabetes for Life Toolkit Page 21</vt:lpstr>
      <vt:lpstr>PowerPoint Presentation</vt:lpstr>
      <vt:lpstr>       </vt:lpstr>
      <vt:lpstr>Manage Your Diabetes for Life Toolkit Page 25</vt:lpstr>
      <vt:lpstr>       </vt:lpstr>
      <vt:lpstr>Manage Your Diabetes for Life Toolkit Page 33</vt:lpstr>
      <vt:lpstr>10 Simple Steps to Manage Your Blood Sugars</vt:lpstr>
      <vt:lpstr>10  Simple Steps Translated </vt:lpstr>
      <vt:lpstr>CHWs Role in Diabetes Management</vt:lpstr>
      <vt:lpstr>Helping Patients Get Active</vt:lpstr>
      <vt:lpstr>Physical activity and chronic disease</vt:lpstr>
      <vt:lpstr>Physical activity programs</vt:lpstr>
      <vt:lpstr>Types of programs </vt:lpstr>
      <vt:lpstr>The CHW’s role</vt:lpstr>
      <vt:lpstr>Program Highlight: Walk With Ease</vt:lpstr>
      <vt:lpstr>Walk With Ease</vt:lpstr>
      <vt:lpstr>Proven results</vt:lpstr>
      <vt:lpstr>How can CHWs offer Walk With Ease?</vt:lpstr>
      <vt:lpstr>How can CHWs refer to Walk With Ease?</vt:lpstr>
      <vt:lpstr>Communication Resources</vt:lpstr>
      <vt:lpstr>Other resources and trainings</vt:lpstr>
      <vt:lpstr>Thank you!</vt:lpstr>
      <vt:lpstr>Affordable Insulin in MN</vt:lpstr>
      <vt:lpstr>Contact Information</vt:lpstr>
      <vt:lpstr>Resources</vt:lpstr>
      <vt:lpstr>Resources</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Minnesota Arthritis Program</dc:title>
  <dc:creator>Michael, Amy (MDH)</dc:creator>
  <cp:lastModifiedBy>Potratz, Wendy J</cp:lastModifiedBy>
  <cp:revision>152</cp:revision>
  <dcterms:created xsi:type="dcterms:W3CDTF">2019-02-08T18:26:52Z</dcterms:created>
  <dcterms:modified xsi:type="dcterms:W3CDTF">2023-10-02T17:45:33Z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0x010100B74D625075DDED479200917C33CB805C</vt:lpwstr>
  </property>
</Properties>
</file>